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1" autoAdjust="0"/>
  </p:normalViewPr>
  <p:slideViewPr>
    <p:cSldViewPr>
      <p:cViewPr>
        <p:scale>
          <a:sx n="64" d="100"/>
          <a:sy n="64" d="100"/>
        </p:scale>
        <p:origin x="1349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4/24/2019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Trust Bank Accounts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u="sng" dirty="0"/>
              <a:t>Not</a:t>
            </a:r>
            <a:r>
              <a:rPr lang="en-US" b="1" dirty="0"/>
              <a:t> a real trust; just an account at a bank, credit union, or other financial institution.</a:t>
            </a:r>
          </a:p>
          <a:p>
            <a:pPr lvl="1"/>
            <a:r>
              <a:rPr lang="en-US" b="1" dirty="0"/>
              <a:t>“A in trust for B.”</a:t>
            </a:r>
          </a:p>
          <a:p>
            <a:pPr lvl="1"/>
            <a:r>
              <a:rPr lang="en-US" b="1" dirty="0"/>
              <a:t>“A, trustee for B.”</a:t>
            </a:r>
          </a:p>
          <a:p>
            <a:endParaRPr lang="en-US" b="1" dirty="0"/>
          </a:p>
          <a:p>
            <a:r>
              <a:rPr lang="en-US" b="1" dirty="0"/>
              <a:t>Other terms:</a:t>
            </a:r>
          </a:p>
          <a:p>
            <a:pPr lvl="1"/>
            <a:r>
              <a:rPr lang="en-US" b="1" i="1" dirty="0"/>
              <a:t>Totten </a:t>
            </a:r>
            <a:r>
              <a:rPr lang="en-US" b="1" dirty="0"/>
              <a:t>trust</a:t>
            </a:r>
          </a:p>
          <a:p>
            <a:pPr lvl="1"/>
            <a:r>
              <a:rPr lang="en-US" b="1" dirty="0"/>
              <a:t>Savings account trust</a:t>
            </a:r>
          </a:p>
          <a:p>
            <a:pPr lvl="1"/>
            <a:r>
              <a:rPr lang="en-US" b="1" dirty="0"/>
              <a:t>Tentative trust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544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Ownership during T’s lifetime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r>
              <a:rPr lang="en-US" b="1" dirty="0"/>
              <a:t>Trustee (depositor) has all rights.</a:t>
            </a:r>
          </a:p>
          <a:p>
            <a:pPr lvl="1"/>
            <a:r>
              <a:rPr lang="en-US" b="1" dirty="0"/>
              <a:t>May withdraw without notice to or consent of B.</a:t>
            </a:r>
          </a:p>
          <a:p>
            <a:pPr lvl="1"/>
            <a:r>
              <a:rPr lang="en-US" b="1" dirty="0"/>
              <a:t>No split of title.</a:t>
            </a:r>
          </a:p>
          <a:p>
            <a:pPr lvl="1"/>
            <a:r>
              <a:rPr lang="en-US" b="1" dirty="0"/>
              <a:t>No imposition of duties.</a:t>
            </a:r>
          </a:p>
          <a:p>
            <a:endParaRPr lang="en-US" b="1" dirty="0"/>
          </a:p>
          <a:p>
            <a:r>
              <a:rPr lang="en-US" b="1" dirty="0"/>
              <a:t>If more than one trustee (depositor), they own in proportion to their net contributions.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531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Ownership After T’s death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Beneficiaries have rights only after:</a:t>
            </a:r>
          </a:p>
          <a:p>
            <a:endParaRPr lang="en-US" b="1" dirty="0"/>
          </a:p>
          <a:p>
            <a:pPr lvl="1"/>
            <a:r>
              <a:rPr lang="en-US" b="1" dirty="0"/>
              <a:t>All trustees have died, and</a:t>
            </a:r>
          </a:p>
          <a:p>
            <a:pPr lvl="1"/>
            <a:r>
              <a:rPr lang="en-US" b="1" dirty="0"/>
              <a:t>Beneficiary has survived all trustees.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21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Avoid probate – money immediately available to beneficiary</a:t>
            </a:r>
          </a:p>
          <a:p>
            <a:endParaRPr lang="en-US" b="1" dirty="0"/>
          </a:p>
          <a:p>
            <a:r>
              <a:rPr lang="en-US" b="1" dirty="0"/>
              <a:t>Inexpensive</a:t>
            </a:r>
          </a:p>
          <a:p>
            <a:endParaRPr lang="en-US" b="1" dirty="0"/>
          </a:p>
          <a:p>
            <a:r>
              <a:rPr lang="en-US" b="1" dirty="0"/>
              <a:t>Depositor gives up no control</a:t>
            </a:r>
          </a:p>
          <a:p>
            <a:endParaRPr lang="en-US" b="1" dirty="0"/>
          </a:p>
          <a:p>
            <a:r>
              <a:rPr lang="en-US" b="1" dirty="0"/>
              <a:t>Effective to make small gifts in large estates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82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 professional management</a:t>
            </a:r>
          </a:p>
          <a:p>
            <a:pPr lvl="1"/>
            <a:r>
              <a:rPr lang="en-US" b="1" dirty="0"/>
              <a:t>Low rate of return</a:t>
            </a:r>
          </a:p>
          <a:p>
            <a:endParaRPr lang="en-US" b="1" dirty="0"/>
          </a:p>
          <a:p>
            <a:r>
              <a:rPr lang="en-US" b="1" dirty="0"/>
              <a:t>No tax benefits</a:t>
            </a:r>
          </a:p>
          <a:p>
            <a:endParaRPr lang="en-US" b="1" dirty="0"/>
          </a:p>
          <a:p>
            <a:r>
              <a:rPr lang="en-US" b="1" dirty="0"/>
              <a:t>Confusing to clients</a:t>
            </a:r>
          </a:p>
          <a:p>
            <a:pPr lvl="1"/>
            <a:r>
              <a:rPr lang="en-US" b="1" dirty="0"/>
              <a:t>Use Pay on Death accounts instead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7737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1945</TotalTime>
  <Words>167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Trust Bank Accounts</vt:lpstr>
      <vt:lpstr>Defined</vt:lpstr>
      <vt:lpstr>Ownership during T’s lifetime</vt:lpstr>
      <vt:lpstr>Ownership After T’s death</vt:lpstr>
      <vt:lpstr>Potential Benefits</vt:lpstr>
      <vt:lpstr>Potential Disadvantages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128</cp:revision>
  <dcterms:created xsi:type="dcterms:W3CDTF">2003-10-27T00:40:36Z</dcterms:created>
  <dcterms:modified xsi:type="dcterms:W3CDTF">2019-04-24T22:42:29Z</dcterms:modified>
</cp:coreProperties>
</file>