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21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7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11" autoAdjust="0"/>
  </p:normalViewPr>
  <p:slideViewPr>
    <p:cSldViewPr>
      <p:cViewPr varScale="1">
        <p:scale>
          <a:sx n="64" d="100"/>
          <a:sy n="64" d="100"/>
        </p:scale>
        <p:origin x="1349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CA6A9-6FD3-45C9-B776-8E25C35D717A}" type="datetimeFigureOut">
              <a:rPr lang="en-US" smtClean="0"/>
              <a:t>4/24/2019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56924-0C89-4818-BE4A-48C2048EDF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835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990600"/>
            <a:ext cx="8077200" cy="2819400"/>
          </a:xfrm>
        </p:spPr>
        <p:txBody>
          <a:bodyPr>
            <a:normAutofit/>
          </a:bodyPr>
          <a:lstStyle/>
          <a:p>
            <a:pPr algn="ctr" eaLnBrk="1" hangingPunct="1"/>
            <a:br>
              <a:rPr lang="en-US" b="1" dirty="0"/>
            </a:br>
            <a:r>
              <a:rPr lang="en-US" sz="4900" dirty="0"/>
              <a:t>Barring of Remedies</a:t>
            </a:r>
            <a:endParaRPr lang="en-US" sz="49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 Mandatory Arbitration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Rachal v. Reitz</a:t>
            </a:r>
            <a:r>
              <a:rPr lang="en-US" b="1" dirty="0"/>
              <a:t> (Tex. 2013) – p. 664</a:t>
            </a:r>
            <a:endParaRPr lang="en-US" b="1" i="1" dirty="0"/>
          </a:p>
          <a:p>
            <a:pPr lvl="1"/>
            <a:r>
              <a:rPr lang="en-US" b="1" dirty="0"/>
              <a:t>Mandatory arbitration clauses are enforceable.</a:t>
            </a:r>
          </a:p>
          <a:p>
            <a:pPr lvl="2"/>
            <a:r>
              <a:rPr lang="en-US" b="1" dirty="0"/>
              <a:t>Beneficiary deemed to agree because beneficiary accepted trust benefits, that is, “direct benefits estoppel.”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768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  Release by beneficiaries</a:t>
            </a:r>
            <a:br>
              <a:rPr lang="en-US" dirty="0"/>
            </a:br>
            <a:r>
              <a:rPr lang="en-US" dirty="0"/>
              <a:t>      § 114.005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Requirements for valid release:</a:t>
            </a:r>
            <a:br>
              <a:rPr lang="en-US" b="1" dirty="0"/>
            </a:br>
            <a:endParaRPr lang="en-US" b="1" dirty="0"/>
          </a:p>
          <a:p>
            <a:pPr lvl="1"/>
            <a:r>
              <a:rPr lang="en-US" b="1" dirty="0"/>
              <a:t>Legal capacity</a:t>
            </a:r>
          </a:p>
          <a:p>
            <a:pPr lvl="1"/>
            <a:r>
              <a:rPr lang="en-US" b="1" dirty="0"/>
              <a:t>Full information</a:t>
            </a:r>
          </a:p>
          <a:p>
            <a:pPr lvl="1"/>
            <a:r>
              <a:rPr lang="en-US" b="1" dirty="0"/>
              <a:t>Written</a:t>
            </a:r>
          </a:p>
          <a:p>
            <a:pPr lvl="1"/>
            <a:r>
              <a:rPr lang="en-US" b="1" dirty="0"/>
              <a:t>Delivered to trustee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350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  Release by beneficiaries</a:t>
            </a:r>
            <a:br>
              <a:rPr lang="en-US" dirty="0"/>
            </a:br>
            <a:r>
              <a:rPr lang="en-US" dirty="0"/>
              <a:t>      § 114.005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may be released?</a:t>
            </a:r>
          </a:p>
          <a:p>
            <a:endParaRPr lang="en-US" b="1" dirty="0"/>
          </a:p>
          <a:p>
            <a:pPr lvl="1"/>
            <a:r>
              <a:rPr lang="en-US" b="1" dirty="0"/>
              <a:t>Any duty, responsibility, restriction, or liability.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“Forgive” past misconduct.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Grant “permission” for future misconduct.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1430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  Release by beneficiaries</a:t>
            </a:r>
            <a:br>
              <a:rPr lang="en-US" dirty="0"/>
            </a:br>
            <a:r>
              <a:rPr lang="en-US" dirty="0"/>
              <a:t>      § 114.005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Virtual Representation -- § 114.032</a:t>
            </a:r>
          </a:p>
          <a:p>
            <a:endParaRPr lang="en-US" b="1" dirty="0"/>
          </a:p>
          <a:p>
            <a:pPr marL="457200" lvl="1" indent="0">
              <a:buNone/>
            </a:pPr>
            <a:r>
              <a:rPr lang="en-US" b="1" dirty="0"/>
              <a:t>1.  Binding on beneficiary who can revoke binds all.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438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  Release by beneficiaries</a:t>
            </a:r>
            <a:br>
              <a:rPr lang="en-US" dirty="0"/>
            </a:br>
            <a:r>
              <a:rPr lang="en-US" dirty="0"/>
              <a:t>      § 114.005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Virtual Representation -- § 114.032</a:t>
            </a:r>
          </a:p>
          <a:p>
            <a:endParaRPr lang="en-US" b="1" dirty="0"/>
          </a:p>
          <a:p>
            <a:pPr marL="457200" lvl="1" indent="0">
              <a:buNone/>
            </a:pPr>
            <a:r>
              <a:rPr lang="en-US" b="1" dirty="0"/>
              <a:t>2.  Minor bound if:</a:t>
            </a:r>
          </a:p>
          <a:p>
            <a:pPr lvl="2"/>
            <a:r>
              <a:rPr lang="en-US" b="1" dirty="0"/>
              <a:t>Parent signs, and</a:t>
            </a:r>
          </a:p>
          <a:p>
            <a:pPr lvl="2"/>
            <a:r>
              <a:rPr lang="en-US" b="1" dirty="0"/>
              <a:t>No conflict of interest, and</a:t>
            </a:r>
          </a:p>
          <a:p>
            <a:pPr lvl="2"/>
            <a:r>
              <a:rPr lang="en-US" b="1" dirty="0"/>
              <a:t>No court-appointed guardian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8259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  Release by beneficiaries</a:t>
            </a:r>
            <a:br>
              <a:rPr lang="en-US" dirty="0"/>
            </a:br>
            <a:r>
              <a:rPr lang="en-US" dirty="0"/>
              <a:t>      § 114.005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Virtual Representation -- § 114.032</a:t>
            </a:r>
          </a:p>
          <a:p>
            <a:endParaRPr lang="en-US" b="1" dirty="0"/>
          </a:p>
          <a:p>
            <a:pPr marL="457200" lvl="1" indent="0">
              <a:buNone/>
            </a:pPr>
            <a:r>
              <a:rPr lang="en-US" b="1" dirty="0"/>
              <a:t>3.  Unborn or unascertained beneficiary bound if:</a:t>
            </a:r>
          </a:p>
          <a:p>
            <a:pPr lvl="2"/>
            <a:r>
              <a:rPr lang="en-US" b="1" dirty="0"/>
              <a:t>Beneficiary is lineal descendant of consenting beneficiary, </a:t>
            </a:r>
            <a:r>
              <a:rPr lang="en-US" b="1" u="sng" dirty="0"/>
              <a:t>and</a:t>
            </a:r>
          </a:p>
          <a:p>
            <a:pPr lvl="2"/>
            <a:r>
              <a:rPr lang="en-US" b="1" dirty="0"/>
              <a:t>Substantially identical interest.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5017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  Release by beneficiaries</a:t>
            </a:r>
            <a:br>
              <a:rPr lang="en-US" dirty="0"/>
            </a:br>
            <a:r>
              <a:rPr lang="en-US" dirty="0"/>
              <a:t>      § 114.005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Virtual Representation -- § 114.032</a:t>
            </a:r>
          </a:p>
          <a:p>
            <a:endParaRPr lang="en-US" b="1" dirty="0"/>
          </a:p>
          <a:p>
            <a:pPr lvl="1"/>
            <a:r>
              <a:rPr lang="en-US" b="1" dirty="0"/>
              <a:t>Less comprehensive than virtual representation in a court proceeding under § 115.013.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Cannot use VR to modify or terminate trust.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6110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4.  Court decree -- 115.001(a)(8)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The last hope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2819400"/>
            <a:ext cx="5041405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0659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5.  Statute of Limitations</a:t>
            </a:r>
            <a:br>
              <a:rPr lang="en-US" dirty="0"/>
            </a:br>
            <a:r>
              <a:rPr lang="en-US" dirty="0"/>
              <a:t>     Civ. </a:t>
            </a:r>
            <a:r>
              <a:rPr lang="en-US" dirty="0" err="1"/>
              <a:t>Prac</a:t>
            </a:r>
            <a:r>
              <a:rPr lang="en-US" dirty="0"/>
              <a:t>. &amp; Rem. Code § 16.051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 years.</a:t>
            </a:r>
          </a:p>
          <a:p>
            <a:endParaRPr lang="en-US" b="1" dirty="0"/>
          </a:p>
          <a:p>
            <a:r>
              <a:rPr lang="en-US" b="1" dirty="0"/>
              <a:t>Does </a:t>
            </a:r>
            <a:r>
              <a:rPr lang="en-US" b="1" i="1" dirty="0"/>
              <a:t>not</a:t>
            </a:r>
            <a:r>
              <a:rPr lang="en-US" b="1" dirty="0"/>
              <a:t> run from date of breach.</a:t>
            </a:r>
          </a:p>
          <a:p>
            <a:endParaRPr lang="en-US" b="1" dirty="0"/>
          </a:p>
          <a:p>
            <a:r>
              <a:rPr lang="en-US" b="1" dirty="0"/>
              <a:t>Discovery rule applies – when breach is or should have been discovered.	</a:t>
            </a:r>
          </a:p>
          <a:p>
            <a:pPr lvl="1"/>
            <a:r>
              <a:rPr lang="en-US" b="1" i="1" dirty="0"/>
              <a:t>Wright</a:t>
            </a:r>
            <a:r>
              <a:rPr lang="en-US" b="1" dirty="0"/>
              <a:t> – p. </a:t>
            </a:r>
            <a:r>
              <a:rPr lang="en-US" b="1"/>
              <a:t>673</a:t>
            </a:r>
            <a:endParaRPr lang="en-US" b="1" i="1" dirty="0"/>
          </a:p>
          <a:p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6663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6.  Laches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Unreasonable delay in asserting rights to disadvantage of defendant</a:t>
            </a:r>
          </a:p>
          <a:p>
            <a:endParaRPr lang="en-US" b="1" dirty="0"/>
          </a:p>
          <a:p>
            <a:pPr lvl="1"/>
            <a:r>
              <a:rPr lang="en-US" b="1" dirty="0"/>
              <a:t>E.g., a good faith change in position.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732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1.  Settlor’s approval in trust</a:t>
            </a:r>
            <a:br>
              <a:rPr lang="en-US" dirty="0"/>
            </a:br>
            <a:r>
              <a:rPr lang="en-US" dirty="0"/>
              <a:t>      § 111.0035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settlor may waive anything </a:t>
            </a:r>
            <a:r>
              <a:rPr lang="en-US" b="1" i="1" dirty="0"/>
              <a:t>except</a:t>
            </a:r>
            <a:r>
              <a:rPr lang="en-US" b="1" dirty="0"/>
              <a:t>:</a:t>
            </a:r>
          </a:p>
          <a:p>
            <a:endParaRPr lang="en-US" b="1" dirty="0"/>
          </a:p>
          <a:p>
            <a:pPr lvl="1"/>
            <a:r>
              <a:rPr lang="en-US" b="1" dirty="0"/>
              <a:t>1.  Requirement of valid trust purpose.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561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1.  Settlor’s approval in trust</a:t>
            </a:r>
            <a:br>
              <a:rPr lang="en-US" dirty="0"/>
            </a:br>
            <a:r>
              <a:rPr lang="en-US" dirty="0"/>
              <a:t>      § 111.0035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settlor may waive anything </a:t>
            </a:r>
            <a:r>
              <a:rPr lang="en-US" b="1" i="1" dirty="0"/>
              <a:t>except</a:t>
            </a:r>
            <a:r>
              <a:rPr lang="en-US" b="1" dirty="0"/>
              <a:t>:</a:t>
            </a:r>
          </a:p>
          <a:p>
            <a:endParaRPr lang="en-US" b="1" dirty="0"/>
          </a:p>
          <a:p>
            <a:pPr lvl="1"/>
            <a:r>
              <a:rPr lang="en-US" b="1" dirty="0"/>
              <a:t>2.  Limitations on exculpatory clauses under</a:t>
            </a:r>
            <a:br>
              <a:rPr lang="en-US" b="1" dirty="0"/>
            </a:br>
            <a:r>
              <a:rPr lang="en-US" b="1" dirty="0"/>
              <a:t>      § 114.007.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72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1.  Settlor’s approval in trust</a:t>
            </a:r>
            <a:br>
              <a:rPr lang="en-US" dirty="0"/>
            </a:br>
            <a:r>
              <a:rPr lang="en-US" dirty="0"/>
              <a:t>      § 111.0035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settlor may waive anything </a:t>
            </a:r>
            <a:r>
              <a:rPr lang="en-US" b="1" i="1" dirty="0"/>
              <a:t>except</a:t>
            </a:r>
            <a:r>
              <a:rPr lang="en-US" b="1" dirty="0"/>
              <a:t>:</a:t>
            </a:r>
          </a:p>
          <a:p>
            <a:endParaRPr lang="en-US" b="1" dirty="0"/>
          </a:p>
          <a:p>
            <a:pPr lvl="1"/>
            <a:r>
              <a:rPr lang="en-US" b="1" dirty="0"/>
              <a:t>3.  Statute of limitations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781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1.  Settlor’s approval in trust</a:t>
            </a:r>
            <a:br>
              <a:rPr lang="en-US" dirty="0"/>
            </a:br>
            <a:r>
              <a:rPr lang="en-US" dirty="0"/>
              <a:t>      § 111.0035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settlor may waive anything </a:t>
            </a:r>
            <a:r>
              <a:rPr lang="en-US" b="1" i="1" dirty="0"/>
              <a:t>except</a:t>
            </a:r>
            <a:r>
              <a:rPr lang="en-US" b="1" dirty="0"/>
              <a:t>:</a:t>
            </a:r>
          </a:p>
          <a:p>
            <a:endParaRPr lang="en-US" b="1" dirty="0"/>
          </a:p>
          <a:p>
            <a:pPr lvl="1"/>
            <a:r>
              <a:rPr lang="en-US" b="1" dirty="0"/>
              <a:t>4.  Trustee’s duty to account for an irrevocable trust if beneficiary:</a:t>
            </a:r>
          </a:p>
          <a:p>
            <a:pPr lvl="2"/>
            <a:r>
              <a:rPr lang="en-US" b="1" dirty="0"/>
              <a:t>Is entitled or permitted to receive current distributions, or</a:t>
            </a:r>
          </a:p>
          <a:p>
            <a:pPr lvl="2"/>
            <a:r>
              <a:rPr lang="en-US" b="1" dirty="0"/>
              <a:t>Would receive a distribution if trust ended now.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799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1.  Settlor’s approval in trust</a:t>
            </a:r>
            <a:br>
              <a:rPr lang="en-US" dirty="0"/>
            </a:br>
            <a:r>
              <a:rPr lang="en-US" dirty="0"/>
              <a:t>      § 111.0035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settlor may waive anything </a:t>
            </a:r>
            <a:r>
              <a:rPr lang="en-US" b="1" i="1" dirty="0"/>
              <a:t>except</a:t>
            </a:r>
            <a:r>
              <a:rPr lang="en-US" b="1" dirty="0"/>
              <a:t>:</a:t>
            </a:r>
          </a:p>
          <a:p>
            <a:endParaRPr lang="en-US" b="1" dirty="0"/>
          </a:p>
          <a:p>
            <a:pPr lvl="1"/>
            <a:r>
              <a:rPr lang="en-US" b="1" dirty="0"/>
              <a:t>5.  Trustee’s duty to act in good faith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289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1.  Settlor’s approval in trust</a:t>
            </a:r>
            <a:br>
              <a:rPr lang="en-US" dirty="0"/>
            </a:br>
            <a:r>
              <a:rPr lang="en-US" dirty="0"/>
              <a:t>      § 111.0035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settlor may waive anything </a:t>
            </a:r>
            <a:r>
              <a:rPr lang="en-US" b="1" i="1" dirty="0"/>
              <a:t>except</a:t>
            </a:r>
            <a:r>
              <a:rPr lang="en-US" b="1" dirty="0"/>
              <a:t>:</a:t>
            </a:r>
          </a:p>
          <a:p>
            <a:endParaRPr lang="en-US" b="1" dirty="0"/>
          </a:p>
          <a:p>
            <a:pPr lvl="1"/>
            <a:r>
              <a:rPr lang="en-US" b="1" dirty="0"/>
              <a:t>6.  Trustee’s duty to inform beneficiaries unless:</a:t>
            </a:r>
          </a:p>
          <a:p>
            <a:pPr lvl="2"/>
            <a:r>
              <a:rPr lang="en-US" b="1" dirty="0"/>
              <a:t>Beneficiary is under age 25, or</a:t>
            </a:r>
          </a:p>
          <a:p>
            <a:pPr lvl="2"/>
            <a:r>
              <a:rPr lang="en-US" b="1" dirty="0"/>
              <a:t>Beneficiary is remote.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729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1.  Settlor’s approval in trust</a:t>
            </a:r>
            <a:br>
              <a:rPr lang="en-US" dirty="0"/>
            </a:br>
            <a:r>
              <a:rPr lang="en-US" dirty="0"/>
              <a:t>      § 111.0035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settlor may waive anything </a:t>
            </a:r>
            <a:r>
              <a:rPr lang="en-US" b="1" i="1" dirty="0"/>
              <a:t>except</a:t>
            </a:r>
            <a:r>
              <a:rPr lang="en-US" b="1" dirty="0"/>
              <a:t>:</a:t>
            </a:r>
          </a:p>
          <a:p>
            <a:endParaRPr lang="en-US" b="1" dirty="0"/>
          </a:p>
          <a:p>
            <a:pPr lvl="1"/>
            <a:r>
              <a:rPr lang="en-US" b="1" dirty="0"/>
              <a:t>7.  Ability of court to take action, e.g.,</a:t>
            </a:r>
          </a:p>
          <a:p>
            <a:pPr lvl="2"/>
            <a:r>
              <a:rPr lang="en-US" b="1" dirty="0"/>
              <a:t>Deviation</a:t>
            </a:r>
          </a:p>
          <a:p>
            <a:pPr lvl="2"/>
            <a:r>
              <a:rPr lang="en-US" b="1" dirty="0"/>
              <a:t>Remove trustee</a:t>
            </a:r>
          </a:p>
          <a:p>
            <a:pPr lvl="2"/>
            <a:r>
              <a:rPr lang="en-US" b="1" dirty="0"/>
              <a:t>Exercise jurisdiction over the trust</a:t>
            </a:r>
          </a:p>
          <a:p>
            <a:pPr lvl="2"/>
            <a:r>
              <a:rPr lang="en-US" b="1" dirty="0"/>
              <a:t>Bond</a:t>
            </a:r>
          </a:p>
          <a:p>
            <a:pPr lvl="2"/>
            <a:r>
              <a:rPr lang="en-US" b="1" dirty="0"/>
              <a:t>Trustee compensation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828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1.  Settlor’s approval in trust</a:t>
            </a:r>
            <a:br>
              <a:rPr lang="en-US" dirty="0"/>
            </a:br>
            <a:r>
              <a:rPr lang="en-US" dirty="0"/>
              <a:t>      § 111.0035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settlor may waive anything </a:t>
            </a:r>
            <a:r>
              <a:rPr lang="en-US" b="1" i="1" dirty="0"/>
              <a:t>except</a:t>
            </a:r>
            <a:r>
              <a:rPr lang="en-US" b="1" dirty="0"/>
              <a:t>:</a:t>
            </a:r>
          </a:p>
          <a:p>
            <a:endParaRPr lang="en-US" b="1" dirty="0"/>
          </a:p>
          <a:p>
            <a:pPr lvl="1"/>
            <a:r>
              <a:rPr lang="en-US" b="1" dirty="0"/>
              <a:t>8.  In </a:t>
            </a:r>
            <a:r>
              <a:rPr lang="en-US" b="1" dirty="0" err="1"/>
              <a:t>terrorem</a:t>
            </a:r>
            <a:r>
              <a:rPr lang="en-US" b="1" dirty="0"/>
              <a:t> provision not enforceable if contest is in good faith and with just cause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3549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2144</TotalTime>
  <Words>510</Words>
  <Application>Microsoft Office PowerPoint</Application>
  <PresentationFormat>On-screen Show (4:3)</PresentationFormat>
  <Paragraphs>115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Barring of Remedies</vt:lpstr>
      <vt:lpstr>1.  Settlor’s approval in trust       § 111.0035</vt:lpstr>
      <vt:lpstr>1.  Settlor’s approval in trust       § 111.0035</vt:lpstr>
      <vt:lpstr>1.  Settlor’s approval in trust       § 111.0035</vt:lpstr>
      <vt:lpstr>1.  Settlor’s approval in trust       § 111.0035</vt:lpstr>
      <vt:lpstr>1.  Settlor’s approval in trust       § 111.0035</vt:lpstr>
      <vt:lpstr>1.  Settlor’s approval in trust       § 111.0035</vt:lpstr>
      <vt:lpstr>1.  Settlor’s approval in trust       § 111.0035</vt:lpstr>
      <vt:lpstr>1.  Settlor’s approval in trust       § 111.0035</vt:lpstr>
      <vt:lpstr>2.  Mandatory Arbitration</vt:lpstr>
      <vt:lpstr>3.  Release by beneficiaries       § 114.005</vt:lpstr>
      <vt:lpstr>3.  Release by beneficiaries       § 114.005</vt:lpstr>
      <vt:lpstr>3.  Release by beneficiaries       § 114.005</vt:lpstr>
      <vt:lpstr>3.  Release by beneficiaries       § 114.005</vt:lpstr>
      <vt:lpstr>3.  Release by beneficiaries       § 114.005</vt:lpstr>
      <vt:lpstr>3.  Release by beneficiaries       § 114.005</vt:lpstr>
      <vt:lpstr>4.  Court decree -- 115.001(a)(8)</vt:lpstr>
      <vt:lpstr>5.  Statute of Limitations      Civ. Prac. &amp; Rem. Code § 16.051</vt:lpstr>
      <vt:lpstr>6.  Laches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133</cp:revision>
  <dcterms:created xsi:type="dcterms:W3CDTF">2003-10-27T00:40:36Z</dcterms:created>
  <dcterms:modified xsi:type="dcterms:W3CDTF">2019-04-24T22:38:58Z</dcterms:modified>
</cp:coreProperties>
</file>