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11" autoAdjust="0"/>
  </p:normalViewPr>
  <p:slideViewPr>
    <p:cSldViewPr>
      <p:cViewPr varScale="1">
        <p:scale>
          <a:sx n="64" d="100"/>
          <a:sy n="64" d="100"/>
        </p:scale>
        <p:origin x="1349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CA6A9-6FD3-45C9-B776-8E25C35D717A}" type="datetimeFigureOut">
              <a:rPr lang="en-US" smtClean="0"/>
              <a:t>4/19/2019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56924-0C89-4818-BE4A-48C2048EDF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35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990600"/>
            <a:ext cx="8077200" cy="28194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Enforcement of</a:t>
            </a:r>
            <a:br>
              <a:rPr lang="en-US" sz="4900" dirty="0"/>
            </a:br>
            <a:r>
              <a:rPr lang="en-US" sz="4900" dirty="0"/>
              <a:t>Charitable Trusts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Anyone who would receive property if trust were invalid:</a:t>
            </a:r>
          </a:p>
          <a:p>
            <a:pPr lvl="1"/>
            <a:r>
              <a:rPr lang="en-US" b="1" dirty="0"/>
              <a:t>Heirs</a:t>
            </a:r>
          </a:p>
          <a:p>
            <a:pPr lvl="1"/>
            <a:r>
              <a:rPr lang="en-US" b="1" dirty="0"/>
              <a:t>Will beneficiaries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222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Enforcers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1.  Settlor, but only if special interest not shared by general public so can qualify as “interested person.” – </a:t>
            </a:r>
            <a:r>
              <a:rPr lang="en-US" b="1" i="1" dirty="0"/>
              <a:t>Lokey </a:t>
            </a:r>
            <a:r>
              <a:rPr lang="en-US" b="1" dirty="0"/>
              <a:t>p. 657</a:t>
            </a:r>
          </a:p>
          <a:p>
            <a:pPr marL="118872" indent="0">
              <a:lnSpc>
                <a:spcPct val="110000"/>
              </a:lnSpc>
              <a:buNone/>
            </a:pPr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/>
              <a:t>2.  Attorney General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/>
              <a:t>3.  Charitable beneficiary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/>
              <a:t>4.  Anyone else who can qualify as “interested person.”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271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Notice to Attorney General – Ch. 123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Application to “charitable trusts”</a:t>
            </a:r>
          </a:p>
          <a:p>
            <a:endParaRPr lang="en-US" b="1" dirty="0"/>
          </a:p>
          <a:p>
            <a:r>
              <a:rPr lang="en-US" b="1" dirty="0"/>
              <a:t>Note special definition in § 123.001(2):</a:t>
            </a:r>
          </a:p>
          <a:p>
            <a:pPr lvl="1"/>
            <a:r>
              <a:rPr lang="en-US" b="1" dirty="0"/>
              <a:t>Charities, even if not run as a trust</a:t>
            </a:r>
          </a:p>
          <a:p>
            <a:pPr lvl="1"/>
            <a:r>
              <a:rPr lang="en-US" b="1" dirty="0"/>
              <a:t>Trusts to benefit charities</a:t>
            </a:r>
          </a:p>
          <a:p>
            <a:pPr lvl="1"/>
            <a:r>
              <a:rPr lang="en-US" b="1" dirty="0"/>
              <a:t>Inter </a:t>
            </a:r>
            <a:r>
              <a:rPr lang="en-US" b="1" dirty="0" err="1"/>
              <a:t>vivos</a:t>
            </a:r>
            <a:r>
              <a:rPr lang="en-US" b="1" dirty="0"/>
              <a:t> </a:t>
            </a:r>
            <a:r>
              <a:rPr lang="en-US" b="1" u="sng" dirty="0"/>
              <a:t>outright</a:t>
            </a:r>
            <a:r>
              <a:rPr lang="en-US" b="1" dirty="0"/>
              <a:t> gifts to charities</a:t>
            </a:r>
          </a:p>
          <a:p>
            <a:pPr lvl="1"/>
            <a:r>
              <a:rPr lang="en-US" b="1" dirty="0"/>
              <a:t>Testamentary </a:t>
            </a:r>
            <a:r>
              <a:rPr lang="en-US" b="1" u="sng" dirty="0"/>
              <a:t>outright</a:t>
            </a:r>
            <a:r>
              <a:rPr lang="en-US" b="1" dirty="0"/>
              <a:t> gifts to charities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503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Notice to Attorney General – Ch. 123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Proper </a:t>
            </a:r>
            <a:r>
              <a:rPr lang="en-US" b="1"/>
              <a:t>party to virtually </a:t>
            </a:r>
            <a:r>
              <a:rPr lang="en-US" b="1" dirty="0"/>
              <a:t>all actions involving a charitable trust, e.g., </a:t>
            </a:r>
          </a:p>
          <a:p>
            <a:pPr lvl="1"/>
            <a:r>
              <a:rPr lang="en-US" b="1" dirty="0"/>
              <a:t>Terminate</a:t>
            </a:r>
          </a:p>
          <a:p>
            <a:pPr lvl="1"/>
            <a:r>
              <a:rPr lang="en-US" b="1" dirty="0"/>
              <a:t>Distribute to non-charitable donees</a:t>
            </a:r>
          </a:p>
          <a:p>
            <a:pPr lvl="1"/>
            <a:r>
              <a:rPr lang="en-US" b="1" dirty="0"/>
              <a:t>Cy pres</a:t>
            </a:r>
          </a:p>
          <a:p>
            <a:pPr lvl="1"/>
            <a:r>
              <a:rPr lang="en-US" b="1" dirty="0"/>
              <a:t>Construe instrument</a:t>
            </a:r>
          </a:p>
          <a:p>
            <a:pPr lvl="1"/>
            <a:r>
              <a:rPr lang="en-US" b="1" dirty="0"/>
              <a:t>Will contest if will makes charitable gift</a:t>
            </a:r>
          </a:p>
          <a:p>
            <a:pPr lvl="1"/>
            <a:r>
              <a:rPr lang="en-US" b="1" dirty="0"/>
              <a:t>Obtain declaratory judgment</a:t>
            </a:r>
          </a:p>
          <a:p>
            <a:pPr lvl="1"/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646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Notice to Attorney General – Ch. 123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AG has right to intervene in any proceeding and to join in any settlement.</a:t>
            </a:r>
          </a:p>
          <a:p>
            <a:pPr lvl="1"/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82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Notice to Attorney General – Ch. 123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Notice:</a:t>
            </a:r>
          </a:p>
          <a:p>
            <a:pPr lvl="1"/>
            <a:r>
              <a:rPr lang="en-US" b="1" dirty="0"/>
              <a:t>Given by party initiating the action</a:t>
            </a:r>
          </a:p>
          <a:p>
            <a:pPr lvl="1"/>
            <a:r>
              <a:rPr lang="en-US" b="1" dirty="0"/>
              <a:t>Certified or registered mail service</a:t>
            </a:r>
          </a:p>
          <a:p>
            <a:pPr lvl="1"/>
            <a:r>
              <a:rPr lang="en-US" b="1" dirty="0"/>
              <a:t>Include copy of pleadings</a:t>
            </a:r>
          </a:p>
          <a:p>
            <a:pPr lvl="1"/>
            <a:r>
              <a:rPr lang="en-US" b="1" dirty="0"/>
              <a:t>Give within 30 days of filing</a:t>
            </a:r>
          </a:p>
          <a:p>
            <a:pPr lvl="1"/>
            <a:r>
              <a:rPr lang="en-US" b="1" dirty="0"/>
              <a:t>Give at least 25 days before hearing</a:t>
            </a:r>
          </a:p>
          <a:p>
            <a:pPr lvl="1"/>
            <a:r>
              <a:rPr lang="en-US" b="1" dirty="0"/>
              <a:t>File (1) affidavit swearing to compliance with notice duty and (2) return receipts from the mail service </a:t>
            </a:r>
          </a:p>
          <a:p>
            <a:pPr lvl="1"/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757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Notice to Attorney General – Ch. 123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Failure to give notice:</a:t>
            </a:r>
          </a:p>
          <a:p>
            <a:pPr lvl="1"/>
            <a:r>
              <a:rPr lang="en-US" b="1" dirty="0"/>
              <a:t>AG may set aside as voidable:</a:t>
            </a:r>
          </a:p>
          <a:p>
            <a:pPr lvl="2"/>
            <a:r>
              <a:rPr lang="en-US" b="1" dirty="0"/>
              <a:t>Any judgment</a:t>
            </a:r>
          </a:p>
          <a:p>
            <a:pPr lvl="2"/>
            <a:r>
              <a:rPr lang="en-US" b="1" dirty="0"/>
              <a:t>Any settlement</a:t>
            </a:r>
          </a:p>
          <a:p>
            <a:pPr lvl="2"/>
            <a:endParaRPr lang="en-US" b="1" dirty="0"/>
          </a:p>
          <a:p>
            <a:pPr lvl="1"/>
            <a:r>
              <a:rPr lang="en-US" b="1" dirty="0"/>
              <a:t>AG may consent and thus be unable to set aside later.</a:t>
            </a:r>
          </a:p>
          <a:p>
            <a:pPr lvl="1"/>
            <a:endParaRPr lang="en-US" b="1" dirty="0"/>
          </a:p>
          <a:p>
            <a:endParaRPr lang="en-US" b="1" dirty="0"/>
          </a:p>
          <a:p>
            <a:pPr lvl="1"/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04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Notice to Attorney General – Ch. 123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Practice Notes</a:t>
            </a:r>
          </a:p>
          <a:p>
            <a:endParaRPr lang="en-US" b="1" dirty="0"/>
          </a:p>
          <a:p>
            <a:pPr lvl="1"/>
            <a:r>
              <a:rPr lang="en-US" b="1" dirty="0"/>
              <a:t>Do not forget to give the AG notice.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In most cases, the AG will decline to get involved as many charities are strong enough to defend themselves.</a:t>
            </a:r>
          </a:p>
          <a:p>
            <a:pPr lvl="1"/>
            <a:endParaRPr lang="en-US" b="1" dirty="0"/>
          </a:p>
          <a:p>
            <a:endParaRPr lang="en-US" b="1" dirty="0"/>
          </a:p>
          <a:p>
            <a:pPr lvl="1"/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388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1612</TotalTime>
  <Words>316</Words>
  <Application>Microsoft Office PowerPoint</Application>
  <PresentationFormat>On-screen Show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Enforcement of Charitable Trusts</vt:lpstr>
      <vt:lpstr>Challengers</vt:lpstr>
      <vt:lpstr>Enforcers</vt:lpstr>
      <vt:lpstr>Notice to Attorney General – Ch. 123</vt:lpstr>
      <vt:lpstr>Notice to Attorney General – Ch. 123</vt:lpstr>
      <vt:lpstr>Notice to Attorney General – Ch. 123</vt:lpstr>
      <vt:lpstr>Notice to Attorney General – Ch. 123</vt:lpstr>
      <vt:lpstr>Notice to Attorney General – Ch. 123</vt:lpstr>
      <vt:lpstr>Notice to Attorney General – Ch. 123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119</cp:revision>
  <dcterms:created xsi:type="dcterms:W3CDTF">2003-10-27T00:40:36Z</dcterms:created>
  <dcterms:modified xsi:type="dcterms:W3CDTF">2019-04-19T22:24:04Z</dcterms:modified>
</cp:coreProperties>
</file>