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0"/>
  </p:notesMasterIdLst>
  <p:sldIdLst>
    <p:sldId id="258" r:id="rId2"/>
    <p:sldId id="26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75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1" autoAdjust="0"/>
  </p:normalViewPr>
  <p:slideViewPr>
    <p:cSldViewPr>
      <p:cViewPr varScale="1">
        <p:scale>
          <a:sx n="64" d="100"/>
          <a:sy n="64" d="100"/>
        </p:scale>
        <p:origin x="1349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4/17/2019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7044B-FB14-4904-9B51-4D36AC4CE2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17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09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Remedies Against</a:t>
            </a:r>
            <a:br>
              <a:rPr lang="en-US" sz="4900" dirty="0"/>
            </a:br>
            <a:r>
              <a:rPr lang="en-US" sz="4900" dirty="0"/>
              <a:t>Trust Property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3.  Marshaling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574088" cy="4611687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b="1" u="sng" dirty="0"/>
              <a:t>Example</a:t>
            </a:r>
            <a:br>
              <a:rPr lang="en-US" sz="1800" b="1" u="sng" dirty="0"/>
            </a:br>
            <a:endParaRPr lang="en-US" sz="1800" b="1" u="sng" dirty="0"/>
          </a:p>
          <a:p>
            <a:pPr eaLnBrk="1" hangingPunct="1"/>
            <a:r>
              <a:rPr lang="en-US" sz="2800" b="1" dirty="0"/>
              <a:t>Trustee personally owns two assets:</a:t>
            </a:r>
          </a:p>
          <a:p>
            <a:pPr lvl="1" eaLnBrk="1" hangingPunct="1"/>
            <a:r>
              <a:rPr lang="en-US" sz="2400" b="1" dirty="0"/>
              <a:t>Asset A = $10,000</a:t>
            </a:r>
          </a:p>
          <a:p>
            <a:pPr lvl="1" eaLnBrk="1" hangingPunct="1"/>
            <a:r>
              <a:rPr lang="en-US" sz="2400" b="1" dirty="0"/>
              <a:t>Asset B =   $6,000</a:t>
            </a:r>
          </a:p>
          <a:p>
            <a:pPr eaLnBrk="1" hangingPunct="1"/>
            <a:r>
              <a:rPr lang="en-US" sz="2800" b="1" dirty="0"/>
              <a:t>Beneficiary has claim for $5,000 against Asset A via subrogation due to Trustee’s embezzlement; no claim against Asset B</a:t>
            </a:r>
          </a:p>
          <a:p>
            <a:pPr eaLnBrk="1" hangingPunct="1"/>
            <a:r>
              <a:rPr lang="en-US" sz="2800" b="1" dirty="0"/>
              <a:t>Creditor has priority claim against both assets totaling $10,000.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09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1502" y="762000"/>
            <a:ext cx="8077200" cy="3886200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Protections</a:t>
            </a:r>
            <a:br>
              <a:rPr lang="en-US" dirty="0"/>
            </a:br>
            <a:br>
              <a:rPr lang="en-US" dirty="0"/>
            </a:br>
            <a:r>
              <a:rPr lang="en-US" sz="4000" dirty="0"/>
              <a:t>Purchaser from Trustee</a:t>
            </a:r>
            <a:br>
              <a:rPr lang="en-US" sz="4000" dirty="0"/>
            </a:br>
            <a:r>
              <a:rPr lang="en-US" sz="4000" dirty="0"/>
              <a:t>Debtors paying Trustee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409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Bona Fide Purchasers from Trustee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Common Law</a:t>
            </a:r>
          </a:p>
          <a:p>
            <a:endParaRPr lang="en-US" b="1" dirty="0"/>
          </a:p>
          <a:p>
            <a:pPr lvl="1"/>
            <a:r>
              <a:rPr lang="en-US" b="1" dirty="0"/>
              <a:t>Purchaser not protected as knew purchasing property subject to equitable interest of another.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What is the problem with this rule?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430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Bona Fide Purchasers from Trustee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Texas Protections</a:t>
            </a:r>
          </a:p>
          <a:p>
            <a:endParaRPr lang="en-US" b="1" dirty="0"/>
          </a:p>
          <a:p>
            <a:pPr lvl="1"/>
            <a:r>
              <a:rPr lang="en-US" b="1" dirty="0"/>
              <a:t>Purchaser </a:t>
            </a:r>
            <a:r>
              <a:rPr lang="en-US" b="1"/>
              <a:t>or Debtor only </a:t>
            </a:r>
            <a:r>
              <a:rPr lang="en-US" b="1" dirty="0"/>
              <a:t>needs to satisfy requirements of </a:t>
            </a:r>
            <a:r>
              <a:rPr lang="en-US" b="1" u="sng" dirty="0"/>
              <a:t>one</a:t>
            </a:r>
            <a:r>
              <a:rPr lang="en-US" b="1" dirty="0"/>
              <a:t> of the protections to prevail.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There is overlap in the protections.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043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Bona Fide Purchasers from Trustee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Bona Fide Purchaser</a:t>
            </a:r>
          </a:p>
          <a:p>
            <a:endParaRPr lang="en-US" b="1" dirty="0"/>
          </a:p>
          <a:p>
            <a:pPr lvl="1"/>
            <a:r>
              <a:rPr lang="en-US" b="1" dirty="0"/>
              <a:t>Purchase in good faith, and</a:t>
            </a:r>
          </a:p>
          <a:p>
            <a:pPr lvl="1"/>
            <a:r>
              <a:rPr lang="en-US" b="1" dirty="0"/>
              <a:t>Pay fair value.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BFP protected even if trustee exceeded trustee’s authority.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§ 114.081(a)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984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Bona Fide Purchasers from Trustee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2.  Dealings with trustee</a:t>
            </a:r>
          </a:p>
          <a:p>
            <a:endParaRPr lang="en-US" b="1" dirty="0"/>
          </a:p>
          <a:p>
            <a:pPr lvl="1"/>
            <a:r>
              <a:rPr lang="en-US" b="1" dirty="0"/>
              <a:t>Not a beneficiary</a:t>
            </a:r>
          </a:p>
          <a:p>
            <a:pPr lvl="1"/>
            <a:r>
              <a:rPr lang="en-US" b="1" dirty="0"/>
              <a:t>Good faith</a:t>
            </a:r>
          </a:p>
          <a:p>
            <a:pPr lvl="1"/>
            <a:r>
              <a:rPr lang="en-US" b="1" dirty="0"/>
              <a:t>Obtain copy of trust or trust certification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No duty to inquire into extent of trustee’s powers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§ 114.081(b)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965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Bona Fide Purchasers from Trustee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  Delivery of money or other property to trustee</a:t>
            </a:r>
          </a:p>
          <a:p>
            <a:endParaRPr lang="en-US" b="1" dirty="0"/>
          </a:p>
          <a:p>
            <a:pPr lvl="1"/>
            <a:r>
              <a:rPr lang="en-US" b="1" dirty="0"/>
              <a:t>Good faith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No duty to ensure the trustee properly uses the money or property.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§ 114.081(c)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643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Bona Fide Purchasers from Trustee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4.  Dealing with trustee of terminated trust</a:t>
            </a:r>
          </a:p>
          <a:p>
            <a:endParaRPr lang="en-US" b="1" dirty="0"/>
          </a:p>
          <a:p>
            <a:pPr lvl="1"/>
            <a:r>
              <a:rPr lang="en-US" b="1" dirty="0"/>
              <a:t>Not a beneficiary</a:t>
            </a:r>
          </a:p>
          <a:p>
            <a:pPr lvl="1"/>
            <a:r>
              <a:rPr lang="en-US" b="1" dirty="0"/>
              <a:t>Good faith</a:t>
            </a:r>
          </a:p>
          <a:p>
            <a:pPr lvl="1"/>
            <a:r>
              <a:rPr lang="en-US" b="1" dirty="0"/>
              <a:t>Without knowledge of trust termination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Protected as if former trustee were still a trustee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§ 114.081(d)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460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Bona Fide Purchasers from Trustee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5.  Conveyances from trustee which do not:</a:t>
            </a:r>
          </a:p>
          <a:p>
            <a:endParaRPr lang="en-US" b="1" dirty="0"/>
          </a:p>
          <a:p>
            <a:pPr lvl="1"/>
            <a:r>
              <a:rPr lang="en-US" b="1" dirty="0"/>
              <a:t>Identify the trust, or</a:t>
            </a:r>
          </a:p>
          <a:p>
            <a:pPr lvl="1"/>
            <a:r>
              <a:rPr lang="en-US" b="1" dirty="0"/>
              <a:t>Disclose the names of the beneficiaries.</a:t>
            </a:r>
          </a:p>
          <a:p>
            <a:pPr lvl="1"/>
            <a:r>
              <a:rPr lang="en-US" b="1" dirty="0"/>
              <a:t>E.g., “To Mike Sorrentino, in trust” and </a:t>
            </a:r>
            <a:r>
              <a:rPr lang="en-US" b="1"/>
              <a:t>then Mike sells.</a:t>
            </a:r>
            <a:endParaRPr lang="en-US" b="1" dirty="0"/>
          </a:p>
          <a:p>
            <a:pPr lvl="1"/>
            <a:endParaRPr lang="en-US" b="1" dirty="0"/>
          </a:p>
          <a:p>
            <a:pPr lvl="1"/>
            <a:r>
              <a:rPr lang="en-US" b="1" dirty="0"/>
              <a:t>Purchaser not subject to beneficiary’s claims.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§ 114.082 &amp; § 101.001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Why two sections with virtually identical language?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629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Tracing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Goal = recover actual trust property from trustee or non-BFP.</a:t>
            </a:r>
          </a:p>
          <a:p>
            <a:endParaRPr lang="en-US" b="1" dirty="0"/>
          </a:p>
          <a:p>
            <a:r>
              <a:rPr lang="en-US" b="1" dirty="0"/>
              <a:t>Double recovery (money and property) not allowed.</a:t>
            </a:r>
          </a:p>
          <a:p>
            <a:endParaRPr lang="en-US" b="1" dirty="0"/>
          </a:p>
          <a:p>
            <a:r>
              <a:rPr lang="en-US" b="1" dirty="0"/>
              <a:t>What is the key benefit of the tracing remedy?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590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14313"/>
            <a:ext cx="8562975" cy="1462087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Tracing into Commingled Account</a:t>
            </a:r>
          </a:p>
        </p:txBody>
      </p:sp>
      <p:graphicFrame>
        <p:nvGraphicFramePr>
          <p:cNvPr id="104509" name="Group 61"/>
          <p:cNvGraphicFramePr>
            <a:graphicFrameLocks noGrp="1"/>
          </p:cNvGraphicFramePr>
          <p:nvPr>
            <p:ph type="tbl" idx="1"/>
          </p:nvPr>
        </p:nvGraphicFramePr>
        <p:xfrm>
          <a:off x="533400" y="2133600"/>
          <a:ext cx="8077200" cy="3337162"/>
        </p:xfrm>
        <a:graphic>
          <a:graphicData uri="http://schemas.openxmlformats.org/drawingml/2006/table">
            <a:tbl>
              <a:tblPr/>
              <a:tblGrid>
                <a:gridCol w="3046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0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Trustee’s $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Trust’s $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Acc’t Balance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2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Opening Balance (that is, before Trustee turns evil)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67044B-FB14-4904-9B51-4D36AC4CE22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84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14313"/>
            <a:ext cx="8562975" cy="14620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0AD00">
                    <a:satMod val="150000"/>
                  </a:srgbClr>
                </a:solidFill>
              </a:rPr>
              <a:t>Tracing into Commingled Account</a:t>
            </a:r>
            <a:endParaRPr lang="en-US" sz="3600" b="1" dirty="0"/>
          </a:p>
        </p:txBody>
      </p:sp>
      <p:graphicFrame>
        <p:nvGraphicFramePr>
          <p:cNvPr id="106499" name="Group 3"/>
          <p:cNvGraphicFramePr>
            <a:graphicFrameLocks noGrp="1"/>
          </p:cNvGraphicFramePr>
          <p:nvPr>
            <p:ph type="tbl" idx="1"/>
          </p:nvPr>
        </p:nvGraphicFramePr>
        <p:xfrm>
          <a:off x="533400" y="2133600"/>
          <a:ext cx="8077200" cy="2935380"/>
        </p:xfrm>
        <a:graphic>
          <a:graphicData uri="http://schemas.openxmlformats.org/drawingml/2006/table">
            <a:tbl>
              <a:tblPr/>
              <a:tblGrid>
                <a:gridCol w="3046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Acc’t Balance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Opening Balance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embezzles $300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67044B-FB14-4904-9B51-4D36AC4CE22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385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486775" cy="14620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0AD00">
                    <a:satMod val="150000"/>
                  </a:srgbClr>
                </a:solidFill>
              </a:rPr>
              <a:t>Tracing into Commingled Account</a:t>
            </a:r>
            <a:endParaRPr lang="en-US" sz="3600" b="1" dirty="0"/>
          </a:p>
        </p:txBody>
      </p:sp>
      <p:graphicFrame>
        <p:nvGraphicFramePr>
          <p:cNvPr id="107523" name="Group 3"/>
          <p:cNvGraphicFramePr>
            <a:graphicFrameLocks noGrp="1"/>
          </p:cNvGraphicFramePr>
          <p:nvPr>
            <p:ph type="tbl" idx="1"/>
          </p:nvPr>
        </p:nvGraphicFramePr>
        <p:xfrm>
          <a:off x="533400" y="2133600"/>
          <a:ext cx="8077200" cy="2935380"/>
        </p:xfrm>
        <a:graphic>
          <a:graphicData uri="http://schemas.openxmlformats.org/drawingml/2006/table">
            <a:tbl>
              <a:tblPr/>
              <a:tblGrid>
                <a:gridCol w="3046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Acc’t Balance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Opening Balance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embezzles $300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withdraws $400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67044B-FB14-4904-9B51-4D36AC4CE22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022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14313"/>
            <a:ext cx="8562975" cy="14620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0AD00">
                    <a:satMod val="150000"/>
                  </a:srgbClr>
                </a:solidFill>
              </a:rPr>
              <a:t>Tracing into Commingled Account</a:t>
            </a:r>
            <a:endParaRPr lang="en-US" sz="3600" b="1" dirty="0"/>
          </a:p>
        </p:txBody>
      </p:sp>
      <p:graphicFrame>
        <p:nvGraphicFramePr>
          <p:cNvPr id="108585" name="Group 41"/>
          <p:cNvGraphicFramePr>
            <a:graphicFrameLocks noGrp="1"/>
          </p:cNvGraphicFramePr>
          <p:nvPr>
            <p:ph type="tbl" idx="1"/>
          </p:nvPr>
        </p:nvGraphicFramePr>
        <p:xfrm>
          <a:off x="533400" y="2133600"/>
          <a:ext cx="8077200" cy="2895695"/>
        </p:xfrm>
        <a:graphic>
          <a:graphicData uri="http://schemas.openxmlformats.org/drawingml/2006/table">
            <a:tbl>
              <a:tblPr/>
              <a:tblGrid>
                <a:gridCol w="3046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0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Trust’s $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Acc’t Balance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Opening Balance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embezzles $300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withdraws $400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6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withdraws $300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67044B-FB14-4904-9B51-4D36AC4CE22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719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4313"/>
            <a:ext cx="8410575" cy="146208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0AD00">
                    <a:satMod val="150000"/>
                  </a:srgbClr>
                </a:solidFill>
              </a:rPr>
              <a:t>Tracing into Commingled Account</a:t>
            </a:r>
            <a:endParaRPr lang="en-US" sz="3600" b="1" dirty="0"/>
          </a:p>
        </p:txBody>
      </p:sp>
      <p:graphicFrame>
        <p:nvGraphicFramePr>
          <p:cNvPr id="109608" name="Group 40"/>
          <p:cNvGraphicFramePr>
            <a:graphicFrameLocks noGrp="1"/>
          </p:cNvGraphicFramePr>
          <p:nvPr>
            <p:ph type="tbl" idx="1"/>
          </p:nvPr>
        </p:nvGraphicFramePr>
        <p:xfrm>
          <a:off x="533400" y="2133600"/>
          <a:ext cx="8077200" cy="3119437"/>
        </p:xfrm>
        <a:graphic>
          <a:graphicData uri="http://schemas.openxmlformats.org/drawingml/2006/table">
            <a:tbl>
              <a:tblPr/>
              <a:tblGrid>
                <a:gridCol w="3046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Trustee’s $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Trust’s $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Acc’t Balance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8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Opening Balance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embezzles $300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withdraws $400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withdraws $300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2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Trustee deposits income tax refund of $600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67044B-FB14-4904-9B51-4D36AC4CE22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758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2.  Subrogation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19" name="Text Box 17"/>
          <p:cNvSpPr txBox="1">
            <a:spLocks noChangeArrowheads="1"/>
          </p:cNvSpPr>
          <p:nvPr/>
        </p:nvSpPr>
        <p:spPr bwMode="auto">
          <a:xfrm>
            <a:off x="3581400" y="2133600"/>
            <a:ext cx="1219200" cy="641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/>
              <a:t>Trust Property</a:t>
            </a:r>
          </a:p>
        </p:txBody>
      </p:sp>
      <p:sp>
        <p:nvSpPr>
          <p:cNvPr id="9220" name="Text Box 18"/>
          <p:cNvSpPr txBox="1">
            <a:spLocks noChangeArrowheads="1"/>
          </p:cNvSpPr>
          <p:nvPr/>
        </p:nvSpPr>
        <p:spPr bwMode="auto">
          <a:xfrm>
            <a:off x="914400" y="35814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1.  Trustee</a:t>
            </a:r>
            <a:br>
              <a:rPr lang="en-US" b="1" dirty="0"/>
            </a:br>
            <a:r>
              <a:rPr lang="en-US" b="1" dirty="0"/>
              <a:t>embezzles $1,000</a:t>
            </a:r>
          </a:p>
        </p:txBody>
      </p:sp>
      <p:sp>
        <p:nvSpPr>
          <p:cNvPr id="9221" name="Line 19"/>
          <p:cNvSpPr>
            <a:spLocks noChangeShapeType="1"/>
          </p:cNvSpPr>
          <p:nvPr/>
        </p:nvSpPr>
        <p:spPr bwMode="auto">
          <a:xfrm flipH="1">
            <a:off x="2286000" y="2743200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2" name="Text Box 20"/>
          <p:cNvSpPr txBox="1">
            <a:spLocks noChangeArrowheads="1"/>
          </p:cNvSpPr>
          <p:nvPr/>
        </p:nvSpPr>
        <p:spPr bwMode="auto">
          <a:xfrm>
            <a:off x="2667000" y="4876800"/>
            <a:ext cx="2209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2.  Trustee uses money to pay secured/priority creditor</a:t>
            </a:r>
          </a:p>
        </p:txBody>
      </p:sp>
      <p:sp>
        <p:nvSpPr>
          <p:cNvPr id="9223" name="Line 22"/>
          <p:cNvSpPr>
            <a:spLocks noChangeShapeType="1"/>
          </p:cNvSpPr>
          <p:nvPr/>
        </p:nvSpPr>
        <p:spPr bwMode="auto">
          <a:xfrm>
            <a:off x="2286000" y="42672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4" name="Text Box 23"/>
          <p:cNvSpPr txBox="1">
            <a:spLocks noChangeArrowheads="1"/>
          </p:cNvSpPr>
          <p:nvPr/>
        </p:nvSpPr>
        <p:spPr bwMode="auto">
          <a:xfrm>
            <a:off x="6096000" y="5410200"/>
            <a:ext cx="2209800" cy="9159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Trustee’s Secured/Priority Creditor</a:t>
            </a:r>
          </a:p>
        </p:txBody>
      </p:sp>
      <p:sp>
        <p:nvSpPr>
          <p:cNvPr id="9225" name="Line 24"/>
          <p:cNvSpPr>
            <a:spLocks noChangeShapeType="1"/>
          </p:cNvSpPr>
          <p:nvPr/>
        </p:nvSpPr>
        <p:spPr bwMode="auto">
          <a:xfrm>
            <a:off x="4724400" y="54864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6" name="Text Box 25"/>
          <p:cNvSpPr txBox="1">
            <a:spLocks noChangeArrowheads="1"/>
          </p:cNvSpPr>
          <p:nvPr/>
        </p:nvSpPr>
        <p:spPr bwMode="auto">
          <a:xfrm>
            <a:off x="6400800" y="3505200"/>
            <a:ext cx="2590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3.  Beneficiary is subrogated to rights of “paid off” creditor</a:t>
            </a:r>
          </a:p>
        </p:txBody>
      </p:sp>
      <p:sp>
        <p:nvSpPr>
          <p:cNvPr id="9227" name="Line 27"/>
          <p:cNvSpPr>
            <a:spLocks noChangeShapeType="1"/>
          </p:cNvSpPr>
          <p:nvPr/>
        </p:nvSpPr>
        <p:spPr bwMode="auto">
          <a:xfrm>
            <a:off x="7239000" y="4419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28" name="Text Box 28"/>
          <p:cNvSpPr txBox="1">
            <a:spLocks noChangeArrowheads="1"/>
          </p:cNvSpPr>
          <p:nvPr/>
        </p:nvSpPr>
        <p:spPr bwMode="auto">
          <a:xfrm>
            <a:off x="3581400" y="3124200"/>
            <a:ext cx="24384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4.  B uses rights of creditor against Trustee and Trustee’s other creditors</a:t>
            </a:r>
          </a:p>
        </p:txBody>
      </p:sp>
      <p:sp>
        <p:nvSpPr>
          <p:cNvPr id="9229" name="Line 29"/>
          <p:cNvSpPr>
            <a:spLocks noChangeShapeType="1"/>
          </p:cNvSpPr>
          <p:nvPr/>
        </p:nvSpPr>
        <p:spPr bwMode="auto">
          <a:xfrm flipH="1">
            <a:off x="5943600" y="3886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30" name="Line 30"/>
          <p:cNvSpPr>
            <a:spLocks noChangeShapeType="1"/>
          </p:cNvSpPr>
          <p:nvPr/>
        </p:nvSpPr>
        <p:spPr bwMode="auto">
          <a:xfrm flipH="1">
            <a:off x="2286000" y="3657600"/>
            <a:ext cx="1295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391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3.  Marshaling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17713"/>
            <a:ext cx="8574088" cy="4611687"/>
          </a:xfrm>
        </p:spPr>
        <p:txBody>
          <a:bodyPr/>
          <a:lstStyle/>
          <a:p>
            <a:pPr marL="457200" indent="-457200"/>
            <a:r>
              <a:rPr lang="en-US" b="1" dirty="0"/>
              <a:t>A creditor with the right to recover from several funds/items, must first resort to fund/item not subject to the rights of another creditor who has recourse to only one of the funds/items.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557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1684</TotalTime>
  <Words>572</Words>
  <Application>Microsoft Office PowerPoint</Application>
  <PresentationFormat>On-screen Show (4:3)</PresentationFormat>
  <Paragraphs>183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Remedies Against Trust Property</vt:lpstr>
      <vt:lpstr>1.  Tracing</vt:lpstr>
      <vt:lpstr>Tracing into Commingled Account</vt:lpstr>
      <vt:lpstr>Tracing into Commingled Account</vt:lpstr>
      <vt:lpstr>Tracing into Commingled Account</vt:lpstr>
      <vt:lpstr>Tracing into Commingled Account</vt:lpstr>
      <vt:lpstr>Tracing into Commingled Account</vt:lpstr>
      <vt:lpstr>2.  Subrogation</vt:lpstr>
      <vt:lpstr>3.  Marshaling</vt:lpstr>
      <vt:lpstr>3.  Marshaling</vt:lpstr>
      <vt:lpstr>Protections  Purchaser from Trustee Debtors paying Trustee</vt:lpstr>
      <vt:lpstr>Bona Fide Purchasers from Trustee</vt:lpstr>
      <vt:lpstr>Bona Fide Purchasers from Trustee</vt:lpstr>
      <vt:lpstr>Bona Fide Purchasers from Trustee</vt:lpstr>
      <vt:lpstr>Bona Fide Purchasers from Trustee</vt:lpstr>
      <vt:lpstr>Bona Fide Purchasers from Trustee</vt:lpstr>
      <vt:lpstr>Bona Fide Purchasers from Trustee</vt:lpstr>
      <vt:lpstr>Bona Fide Purchasers from Trustee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117</cp:revision>
  <dcterms:created xsi:type="dcterms:W3CDTF">2003-10-27T00:40:36Z</dcterms:created>
  <dcterms:modified xsi:type="dcterms:W3CDTF">2019-04-17T21:11:54Z</dcterms:modified>
</cp:coreProperties>
</file>