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80" r:id="rId10"/>
    <p:sldId id="28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1346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CA6A9-6FD3-45C9-B776-8E25C35D717A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56924-0C89-4818-BE4A-48C2048EDF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83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589F8-A150-4B71-B2A6-2EF5E03592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72AA2-DF1E-462B-A3CC-CCF5826F1C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8DA23-BAE8-4E9F-8120-C754B63164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56ABC-14A8-40A0-B9A6-2727C95173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7E783-78FA-4E2A-9A22-6F6125598D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8DDA1-1EF1-4D5A-927B-2A61C32550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8C18E-CEC4-46F4-AC8E-7E6A57586C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643E9-5D33-4B73-8B27-85804B68AD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19FEF-254E-41C2-B237-52799F22D2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E87076B8-BF24-44A0-B585-746F7ED731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756084E5-9BA0-4F2B-AA5E-B6D169BCE8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914400"/>
            <a:ext cx="8077200" cy="2590800"/>
          </a:xfrm>
        </p:spPr>
        <p:txBody>
          <a:bodyPr>
            <a:normAutofit/>
          </a:bodyPr>
          <a:lstStyle/>
          <a:p>
            <a:pPr algn="ctr" eaLnBrk="1" hangingPunct="1"/>
            <a:br>
              <a:rPr lang="en-US" b="1" dirty="0"/>
            </a:br>
            <a:r>
              <a:rPr lang="en-US" sz="4900" dirty="0"/>
              <a:t>Remedies Against Trustee</a:t>
            </a:r>
            <a:endParaRPr lang="en-US" sz="49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589F8-A150-4B71-B2A6-2EF5E035921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 Remove trustee -- § 113.082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1792" indent="-457200"/>
            <a:r>
              <a:rPr lang="en-US" b="1" dirty="0"/>
              <a:t>Consequences of Removal</a:t>
            </a:r>
          </a:p>
          <a:p>
            <a:pPr marL="621792" indent="-457200"/>
            <a:endParaRPr lang="en-US" b="1" dirty="0"/>
          </a:p>
          <a:p>
            <a:pPr marL="914400" lvl="1" indent="-457200"/>
            <a:r>
              <a:rPr lang="en-US" b="1" dirty="0"/>
              <a:t>Court may deny all or part of trustee’s compensation.</a:t>
            </a:r>
          </a:p>
          <a:p>
            <a:pPr marL="914400" lvl="1" indent="-457200"/>
            <a:endParaRPr lang="en-US" b="1" dirty="0"/>
          </a:p>
          <a:p>
            <a:pPr marL="914400" lvl="1" indent="-457200"/>
            <a:r>
              <a:rPr lang="en-US" b="1" dirty="0"/>
              <a:t>Removal may be treated as breach of trust.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441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 Remove trustee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Ditta v. Conte</a:t>
            </a:r>
            <a:r>
              <a:rPr lang="en-US" b="1" dirty="0"/>
              <a:t> – Texas Supreme Court 2009 – p. 647</a:t>
            </a:r>
          </a:p>
          <a:p>
            <a:endParaRPr lang="en-US" b="1" i="1" dirty="0"/>
          </a:p>
          <a:p>
            <a:pPr lvl="1"/>
            <a:r>
              <a:rPr lang="en-US" b="1" dirty="0"/>
              <a:t>“[N]o statutory limitations period restricts a court’s discretion to remove a trustee.  A limitations period, while applicable to suits seeking damages for breach of fiduciary duty, has no place in suits that seek removal rather than recovery.”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49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 Decree to carry out the trust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1043" y="2042427"/>
            <a:ext cx="4541914" cy="40907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2895600"/>
            <a:ext cx="15969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Trustee,</a:t>
            </a:r>
          </a:p>
          <a:p>
            <a:endParaRPr lang="en-US" b="1" dirty="0"/>
          </a:p>
          <a:p>
            <a:r>
              <a:rPr lang="en-US" b="1" dirty="0"/>
              <a:t>    Do your job!</a:t>
            </a:r>
          </a:p>
          <a:p>
            <a:endParaRPr lang="en-US" b="1" dirty="0"/>
          </a:p>
          <a:p>
            <a:r>
              <a:rPr lang="en-US" b="1" dirty="0"/>
              <a:t>              Judge</a:t>
            </a:r>
          </a:p>
        </p:txBody>
      </p:sp>
    </p:spTree>
    <p:extLst>
      <p:ext uri="{BB962C8B-B14F-4D97-AF65-F5344CB8AC3E}">
        <p14:creationId xmlns:p14="http://schemas.microsoft.com/office/powerpoint/2010/main" val="994755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  Injunction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Used if trustee threatens to commit a breach of trust.</a:t>
            </a:r>
          </a:p>
          <a:p>
            <a:endParaRPr lang="en-US" b="1" dirty="0"/>
          </a:p>
          <a:p>
            <a:r>
              <a:rPr lang="en-US" b="1" dirty="0"/>
              <a:t>If trustee does not obey, punishable as contempt.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267200"/>
            <a:ext cx="2408129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50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  Receivership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Used when court fears trustee will not obey injunction.</a:t>
            </a:r>
          </a:p>
          <a:p>
            <a:endParaRPr lang="en-US" b="1" dirty="0"/>
          </a:p>
          <a:p>
            <a:pPr lvl="1"/>
            <a:r>
              <a:rPr lang="en-US" b="1" dirty="0"/>
              <a:t>“Receivership is an extraordinary harsh remedy and one that courts are particularly loathe to utilize.”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32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  Require or increase bond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5209" y="2603308"/>
            <a:ext cx="4773582" cy="29690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54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  Declaratory Judgment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Court may determine any question arising during the administration of a trust.</a:t>
            </a:r>
          </a:p>
          <a:p>
            <a:endParaRPr lang="en-US" b="1" dirty="0"/>
          </a:p>
          <a:p>
            <a:pPr lvl="1"/>
            <a:r>
              <a:rPr lang="en-US" b="1" dirty="0"/>
              <a:t>Civ. Prac. &amp; Rem. Code § 37.005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301816"/>
            <a:ext cx="6023370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35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  Award Attorney Fees -- § 114.064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Standard = equitable and just.</a:t>
            </a:r>
          </a:p>
          <a:p>
            <a:endParaRPr lang="en-US" b="1" dirty="0"/>
          </a:p>
          <a:p>
            <a:r>
              <a:rPr lang="en-US" b="1" dirty="0"/>
              <a:t>Award may be against </a:t>
            </a:r>
            <a:r>
              <a:rPr lang="en-US" b="1" i="1" u="sng" dirty="0"/>
              <a:t>any</a:t>
            </a:r>
            <a:r>
              <a:rPr lang="en-US" b="1" dirty="0"/>
              <a:t> party.</a:t>
            </a:r>
          </a:p>
          <a:p>
            <a:endParaRPr lang="en-US" b="1" dirty="0"/>
          </a:p>
          <a:p>
            <a:r>
              <a:rPr lang="en-US" b="1" dirty="0"/>
              <a:t>Thus, </a:t>
            </a:r>
            <a:r>
              <a:rPr lang="en-US" b="1" i="1" dirty="0"/>
              <a:t>all</a:t>
            </a:r>
            <a:r>
              <a:rPr lang="en-US" b="1" dirty="0"/>
              <a:t> parties should request fees.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698403"/>
            <a:ext cx="2843885" cy="188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82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  Criminal Sanctions – Penal Code § 32.45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b="1" dirty="0"/>
          </a:p>
        </p:txBody>
      </p:sp>
      <p:pic>
        <p:nvPicPr>
          <p:cNvPr id="4098" name="Picture 2" descr="http://www.p-p.com.au/blog/images/blogs/i64-m-739797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828800"/>
            <a:ext cx="343242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6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  Criminal Sanctions – Penal Code § 32.45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r>
              <a:rPr lang="en-US" b="1" dirty="0"/>
              <a:t>Misapplication by Fiduciary</a:t>
            </a:r>
          </a:p>
          <a:p>
            <a:pPr marL="118872" indent="0">
              <a:buNone/>
            </a:pPr>
            <a:endParaRPr lang="en-US" b="1" dirty="0"/>
          </a:p>
          <a:p>
            <a:r>
              <a:rPr lang="en-US" b="1" dirty="0"/>
              <a:t>State of mind</a:t>
            </a:r>
          </a:p>
          <a:p>
            <a:pPr lvl="1"/>
            <a:r>
              <a:rPr lang="en-US" b="1" dirty="0"/>
              <a:t>Intentional</a:t>
            </a:r>
          </a:p>
          <a:p>
            <a:pPr lvl="1"/>
            <a:r>
              <a:rPr lang="en-US" b="1" dirty="0"/>
              <a:t>Knowing</a:t>
            </a:r>
          </a:p>
          <a:p>
            <a:pPr lvl="1"/>
            <a:r>
              <a:rPr lang="en-US" b="1" dirty="0"/>
              <a:t>Reckless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91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 Money Damages (trustee not in breach) -- § 114.001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Any profit through or arising out of the administration of the trust.</a:t>
            </a:r>
          </a:p>
          <a:p>
            <a:endParaRPr lang="en-US" b="1" dirty="0"/>
          </a:p>
          <a:p>
            <a:pPr lvl="1"/>
            <a:r>
              <a:rPr lang="en-US" b="1" dirty="0"/>
              <a:t>Exception for trustee’s compensation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07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  Criminal Sanctions – Penal Code § 32.45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r>
              <a:rPr lang="en-US" b="1" dirty="0"/>
              <a:t>Misapplication by Fiduciary</a:t>
            </a:r>
          </a:p>
          <a:p>
            <a:pPr marL="118872" indent="0">
              <a:buNone/>
            </a:pPr>
            <a:endParaRPr lang="en-US" b="1" dirty="0"/>
          </a:p>
          <a:p>
            <a:r>
              <a:rPr lang="en-US" b="1" dirty="0"/>
              <a:t>Evil Act</a:t>
            </a:r>
          </a:p>
          <a:p>
            <a:pPr lvl="1"/>
            <a:r>
              <a:rPr lang="en-US" b="1" dirty="0"/>
              <a:t>Misapply trust property which involves</a:t>
            </a:r>
          </a:p>
          <a:p>
            <a:pPr lvl="2"/>
            <a:r>
              <a:rPr lang="en-US" b="1" dirty="0"/>
              <a:t>In violation of trust instrument, or</a:t>
            </a:r>
          </a:p>
          <a:p>
            <a:pPr lvl="2"/>
            <a:r>
              <a:rPr lang="en-US" b="1" dirty="0"/>
              <a:t>In violation of Trust Code, and</a:t>
            </a:r>
          </a:p>
          <a:p>
            <a:pPr lvl="1"/>
            <a:r>
              <a:rPr lang="en-US" b="1" dirty="0"/>
              <a:t>Substantial risk of loss to beneficiary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221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  Criminal Sanctions – Penal Code § 32.45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/>
          </a:bodyPr>
          <a:lstStyle/>
          <a:p>
            <a:pPr marL="118872" indent="0" algn="ctr">
              <a:spcAft>
                <a:spcPts val="600"/>
              </a:spcAft>
              <a:buNone/>
            </a:pPr>
            <a:r>
              <a:rPr lang="en-US" b="1" dirty="0"/>
              <a:t>Misapplication by Fiduciary</a:t>
            </a:r>
          </a:p>
          <a:p>
            <a:r>
              <a:rPr lang="en-US" b="1" dirty="0"/>
              <a:t>Penalty</a:t>
            </a:r>
          </a:p>
          <a:p>
            <a:pPr lvl="1"/>
            <a:r>
              <a:rPr lang="en-US" b="1" dirty="0"/>
              <a:t>If amount involved greater than $300,000, up to life sentence.</a:t>
            </a:r>
          </a:p>
          <a:p>
            <a:pPr lvl="1"/>
            <a:r>
              <a:rPr lang="en-US" b="1" dirty="0"/>
              <a:t>No requirement that trustee have personally benefited.</a:t>
            </a:r>
          </a:p>
          <a:p>
            <a:pPr lvl="2"/>
            <a:r>
              <a:rPr lang="en-US" b="1" dirty="0"/>
              <a:t>If trustee personally benefited, then it may also be theft under Penal Code Chapter 31.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35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10.  Liability for acts of prior trustee</a:t>
            </a:r>
            <a:br>
              <a:rPr lang="en-US" dirty="0"/>
            </a:br>
            <a:r>
              <a:rPr lang="en-US" dirty="0"/>
              <a:t>§ 114.002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Knowledge</a:t>
            </a:r>
          </a:p>
          <a:p>
            <a:endParaRPr lang="en-US" b="1" dirty="0"/>
          </a:p>
          <a:p>
            <a:pPr lvl="1"/>
            <a:r>
              <a:rPr lang="en-US" b="1" dirty="0"/>
              <a:t>New trustee knows (subjective), or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New trustee should know (objective)</a:t>
            </a:r>
          </a:p>
          <a:p>
            <a:pPr lvl="1"/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					and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83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10.  </a:t>
            </a:r>
            <a:r>
              <a:rPr lang="en-US"/>
              <a:t>Liability for acts </a:t>
            </a:r>
            <a:r>
              <a:rPr lang="en-US" dirty="0"/>
              <a:t>of prior trustee</a:t>
            </a:r>
            <a:br>
              <a:rPr lang="en-US" dirty="0"/>
            </a:br>
            <a:r>
              <a:rPr lang="en-US" dirty="0"/>
              <a:t>§ 114.002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 Improper Conduct</a:t>
            </a:r>
          </a:p>
          <a:p>
            <a:endParaRPr lang="en-US" b="1" dirty="0"/>
          </a:p>
          <a:p>
            <a:pPr lvl="1"/>
            <a:r>
              <a:rPr lang="en-US" b="1" dirty="0"/>
              <a:t>Allows bad conduct to continue, or</a:t>
            </a:r>
          </a:p>
          <a:p>
            <a:pPr lvl="1"/>
            <a:r>
              <a:rPr lang="en-US" b="1" dirty="0"/>
              <a:t>Fails to make reasonable effort to compel old trustee to deliver trust property, or</a:t>
            </a:r>
          </a:p>
          <a:p>
            <a:pPr lvl="1"/>
            <a:r>
              <a:rPr lang="en-US" b="1" dirty="0"/>
              <a:t>Fails to make reasonable effort to compel redress of breach (e.g., sue prior trustee).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7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 Money Damages (trustee in breach) -- § 114.001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Lost value to trust</a:t>
            </a:r>
          </a:p>
          <a:p>
            <a:endParaRPr lang="en-US" b="1" dirty="0"/>
          </a:p>
          <a:p>
            <a:pPr lvl="1"/>
            <a:r>
              <a:rPr lang="en-US" b="1" dirty="0"/>
              <a:t>Causation required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No requirement that trustee personally benefited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8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 Money Damages (trustee in breach) -- § 114.001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 Profit made by trustee</a:t>
            </a:r>
          </a:p>
          <a:p>
            <a:endParaRPr lang="en-US" b="1" dirty="0"/>
          </a:p>
          <a:p>
            <a:pPr lvl="1"/>
            <a:r>
              <a:rPr lang="en-US" b="1" dirty="0"/>
              <a:t>Causation required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No requirement that trust have suffered a loss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820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 Money Damages (trustee in breach) -- § 114.001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 Lost profits</a:t>
            </a:r>
          </a:p>
          <a:p>
            <a:endParaRPr lang="en-US" b="1" dirty="0"/>
          </a:p>
          <a:p>
            <a:pPr lvl="1"/>
            <a:r>
              <a:rPr lang="en-US" b="1" dirty="0"/>
              <a:t>Causation required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Difficult to show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9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 Money Damages (trustee in breach)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</a:t>
            </a:r>
            <a:r>
              <a:rPr lang="en-US" b="1"/>
              <a:t>.  </a:t>
            </a:r>
            <a:r>
              <a:rPr lang="en-US" b="1" dirty="0"/>
              <a:t>Punitive damages</a:t>
            </a:r>
          </a:p>
          <a:p>
            <a:endParaRPr lang="en-US" b="1" dirty="0"/>
          </a:p>
          <a:p>
            <a:pPr lvl="1"/>
            <a:r>
              <a:rPr lang="en-US" b="1" dirty="0"/>
              <a:t>“[A]n intentional breach of a fiduciary duty is a tort justifying the award of exemplary damages.”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25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 Remove trustee -- § 113.082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Grounds are discretionary</a:t>
            </a:r>
          </a:p>
          <a:p>
            <a:pPr lvl="1"/>
            <a:r>
              <a:rPr lang="en-US" b="1" dirty="0"/>
              <a:t>Evaluated under “abuse of discretion” standard</a:t>
            </a:r>
          </a:p>
          <a:p>
            <a:pPr marL="118872" indent="0">
              <a:buNone/>
            </a:pPr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1.  Trustee has materially violated the trust (or</a:t>
            </a:r>
            <a:br>
              <a:rPr lang="en-US" b="1" dirty="0"/>
            </a:br>
            <a:r>
              <a:rPr lang="en-US" b="1" dirty="0"/>
              <a:t>       attempted to do so)</a:t>
            </a:r>
          </a:p>
          <a:p>
            <a:pPr marL="457200" lvl="1" indent="0">
              <a:buNone/>
            </a:pPr>
            <a:r>
              <a:rPr lang="en-US" b="1" dirty="0"/>
              <a:t>			 AND</a:t>
            </a:r>
          </a:p>
          <a:p>
            <a:pPr marL="457200" lvl="1" indent="0">
              <a:buNone/>
            </a:pPr>
            <a:r>
              <a:rPr lang="en-US" b="1" dirty="0"/>
              <a:t>     Trust suffered a material financial loss.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 Remove trustee -- § 113.082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b="1" dirty="0"/>
              <a:t>2.  Trustee becomes incompetent</a:t>
            </a:r>
          </a:p>
          <a:p>
            <a:pPr lvl="1"/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3.  Trustee becomes insolvent</a:t>
            </a:r>
          </a:p>
          <a:p>
            <a:pPr lvl="1"/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4.  For other cause, in the discretion of the court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951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 Remove trustee -- § 113.082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1792" indent="-457200"/>
            <a:r>
              <a:rPr lang="en-US" b="1" dirty="0"/>
              <a:t>Court’s “attitude” toward removal</a:t>
            </a:r>
            <a:br>
              <a:rPr lang="en-US" b="1" dirty="0"/>
            </a:br>
            <a:endParaRPr lang="en-US" b="1" dirty="0"/>
          </a:p>
          <a:p>
            <a:pPr marL="914400" lvl="1" indent="-457200"/>
            <a:r>
              <a:rPr lang="en-US" b="1" dirty="0"/>
              <a:t>Reluctant to remove settlor-chosen trustee.</a:t>
            </a:r>
            <a:br>
              <a:rPr lang="en-US" b="1" dirty="0"/>
            </a:br>
            <a:endParaRPr lang="en-US" b="1" dirty="0"/>
          </a:p>
          <a:p>
            <a:pPr marL="914400" lvl="1" indent="-457200"/>
            <a:r>
              <a:rPr lang="en-US" b="1" dirty="0"/>
              <a:t>Hesitant to remove because of conflict between trustee and beneficiary.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927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1963</TotalTime>
  <Words>649</Words>
  <Application>Microsoft Office PowerPoint</Application>
  <PresentationFormat>On-screen Show (4:3)</PresentationFormat>
  <Paragraphs>138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Corbel</vt:lpstr>
      <vt:lpstr>Tahoma</vt:lpstr>
      <vt:lpstr>Wingdings</vt:lpstr>
      <vt:lpstr>Wingdings 2</vt:lpstr>
      <vt:lpstr>Wingdings 3</vt:lpstr>
      <vt:lpstr>Module</vt:lpstr>
      <vt:lpstr> Remedies Against Trustee</vt:lpstr>
      <vt:lpstr>1.  Money Damages (trustee not in breach) -- § 114.001</vt:lpstr>
      <vt:lpstr>1.  Money Damages (trustee in breach) -- § 114.001</vt:lpstr>
      <vt:lpstr>1.  Money Damages (trustee in breach) -- § 114.001</vt:lpstr>
      <vt:lpstr>1.  Money Damages (trustee in breach) -- § 114.001</vt:lpstr>
      <vt:lpstr>1.  Money Damages (trustee in breach)</vt:lpstr>
      <vt:lpstr>2.  Remove trustee -- § 113.082</vt:lpstr>
      <vt:lpstr>2.  Remove trustee -- § 113.082</vt:lpstr>
      <vt:lpstr>2.  Remove trustee -- § 113.082</vt:lpstr>
      <vt:lpstr>2.  Remove trustee -- § 113.082</vt:lpstr>
      <vt:lpstr>2.  Remove trustee</vt:lpstr>
      <vt:lpstr>3.  Decree to carry out the trust</vt:lpstr>
      <vt:lpstr>4.  Injunction</vt:lpstr>
      <vt:lpstr>5.  Receivership</vt:lpstr>
      <vt:lpstr>6.  Require or increase bond</vt:lpstr>
      <vt:lpstr>7.  Declaratory Judgment</vt:lpstr>
      <vt:lpstr>8.  Award Attorney Fees -- § 114.064</vt:lpstr>
      <vt:lpstr>9.  Criminal Sanctions – Penal Code § 32.45</vt:lpstr>
      <vt:lpstr>9.  Criminal Sanctions – Penal Code § 32.45</vt:lpstr>
      <vt:lpstr>9.  Criminal Sanctions – Penal Code § 32.45</vt:lpstr>
      <vt:lpstr>9.  Criminal Sanctions – Penal Code § 32.45</vt:lpstr>
      <vt:lpstr>10.  Liability for acts of prior trustee § 114.002</vt:lpstr>
      <vt:lpstr>10.  Liability for acts of prior trustee § 114.002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Klamath Falls</dc:title>
  <dc:creator>Gerry W. Beyer</dc:creator>
  <cp:lastModifiedBy>Gerry Beyer</cp:lastModifiedBy>
  <cp:revision>121</cp:revision>
  <dcterms:created xsi:type="dcterms:W3CDTF">2003-10-27T00:40:36Z</dcterms:created>
  <dcterms:modified xsi:type="dcterms:W3CDTF">2019-04-16T20:15:15Z</dcterms:modified>
</cp:coreProperties>
</file>