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28"/>
  </p:notesMasterIdLst>
  <p:handoutMasterIdLst>
    <p:handoutMasterId r:id="rId29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80" r:id="rId10"/>
    <p:sldId id="267" r:id="rId11"/>
    <p:sldId id="268" r:id="rId12"/>
    <p:sldId id="269" r:id="rId13"/>
    <p:sldId id="270" r:id="rId14"/>
    <p:sldId id="282" r:id="rId15"/>
    <p:sldId id="283" r:id="rId16"/>
    <p:sldId id="271" r:id="rId17"/>
    <p:sldId id="28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4" r:id="rId27"/>
  </p:sldIdLst>
  <p:sldSz cx="9144000" cy="6858000" type="screen4x3"/>
  <p:notesSz cx="7086600" cy="9372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860" cy="470258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14100" y="0"/>
            <a:ext cx="3070860" cy="470258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r">
              <a:defRPr sz="1200"/>
            </a:lvl1pPr>
          </a:lstStyle>
          <a:p>
            <a:fld id="{B30766AC-AF1B-4BFC-8144-4AA1421A4EE9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344"/>
            <a:ext cx="3070860" cy="470257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14100" y="8902344"/>
            <a:ext cx="3070860" cy="470257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r">
              <a:defRPr sz="1200"/>
            </a:lvl1pPr>
          </a:lstStyle>
          <a:p>
            <a:fld id="{9D62B9C0-5DAB-4DC2-8FF8-18FD9C6F0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3990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100" y="0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r">
              <a:defRPr sz="1200"/>
            </a:lvl1pPr>
          </a:lstStyle>
          <a:p>
            <a:fld id="{6E5CA6A9-6FD3-45C9-B776-8E25C35D717A}" type="datetimeFigureOut">
              <a:rPr lang="en-US" smtClean="0"/>
              <a:t>4/16/2019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46" tIns="47023" rIns="94046" bIns="4702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660" y="4451985"/>
            <a:ext cx="5669280" cy="4217670"/>
          </a:xfrm>
          <a:prstGeom prst="rect">
            <a:avLst/>
          </a:prstGeom>
        </p:spPr>
        <p:txBody>
          <a:bodyPr vert="horz" lIns="94046" tIns="47023" rIns="94046" bIns="470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100" y="8902343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r">
              <a:defRPr sz="1200"/>
            </a:lvl1pPr>
          </a:lstStyle>
          <a:p>
            <a:fld id="{A1256924-0C89-4818-BE4A-48C2048EDF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835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72AA2-DF1E-462B-A3CC-CCF5826F1C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8DA23-BAE8-4E9F-8120-C754B63164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56ABC-14A8-40A0-B9A6-2727C95173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E783-78FA-4E2A-9A22-6F6125598D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8DDA1-1EF1-4D5A-927B-2A61C3255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8C18E-CEC4-46F4-AC8E-7E6A57586C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643E9-5D33-4B73-8B27-85804B68AD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19FEF-254E-41C2-B237-52799F22D2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E87076B8-BF24-44A0-B585-746F7ED731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56084E5-9BA0-4F2B-AA5E-B6D169BCE8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066800"/>
            <a:ext cx="8077200" cy="25908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b="1" dirty="0"/>
              <a:t>Trust </a:t>
            </a:r>
            <a:r>
              <a:rPr lang="en-US" sz="4900" dirty="0"/>
              <a:t>Enforcement</a:t>
            </a:r>
            <a:br>
              <a:rPr lang="en-US" sz="4900" dirty="0"/>
            </a:br>
            <a:br>
              <a:rPr lang="en-US" sz="4900" dirty="0"/>
            </a:br>
            <a:r>
              <a:rPr lang="en-US" sz="4400" dirty="0"/>
              <a:t>Procedural Matters</a:t>
            </a:r>
            <a:endParaRPr lang="en-US" sz="44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Jurisdiction -- § 115.001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Possible actions of court</a:t>
            </a:r>
          </a:p>
          <a:p>
            <a:endParaRPr lang="en-US" b="1" dirty="0"/>
          </a:p>
          <a:p>
            <a:pPr lvl="1"/>
            <a:r>
              <a:rPr lang="en-US" b="1" dirty="0"/>
              <a:t>Construe trust</a:t>
            </a:r>
          </a:p>
          <a:p>
            <a:pPr lvl="1"/>
            <a:r>
              <a:rPr lang="en-US" b="1" dirty="0"/>
              <a:t>Determine applicable law</a:t>
            </a:r>
          </a:p>
          <a:p>
            <a:pPr lvl="1"/>
            <a:r>
              <a:rPr lang="en-US" b="1" dirty="0"/>
              <a:t>Appoint or remove trustee</a:t>
            </a:r>
          </a:p>
          <a:p>
            <a:pPr lvl="1"/>
            <a:r>
              <a:rPr lang="en-US" b="1" dirty="0"/>
              <a:t>Determine trustee’s powers, responsibilities, duties, and liability</a:t>
            </a:r>
          </a:p>
          <a:p>
            <a:pPr lvl="1"/>
            <a:r>
              <a:rPr lang="en-US" b="1" dirty="0"/>
              <a:t>Ascertain beneficiaries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513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Jurisdiction -- § 115.001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Possible actions of court (continued)</a:t>
            </a:r>
          </a:p>
          <a:p>
            <a:endParaRPr lang="en-US" b="1" dirty="0"/>
          </a:p>
          <a:p>
            <a:pPr lvl="1"/>
            <a:r>
              <a:rPr lang="en-US" b="1" dirty="0"/>
              <a:t>Make fact determinations</a:t>
            </a:r>
          </a:p>
          <a:p>
            <a:pPr lvl="1"/>
            <a:r>
              <a:rPr lang="en-US" b="1" dirty="0"/>
              <a:t>Determine question arising in administration or distribution</a:t>
            </a:r>
          </a:p>
          <a:p>
            <a:pPr lvl="1"/>
            <a:r>
              <a:rPr lang="en-US" b="1" dirty="0"/>
              <a:t>Relieve a trustee of any or all duties, limitations, and restrictions under trust instrument or Trust Code</a:t>
            </a:r>
          </a:p>
          <a:p>
            <a:pPr lvl="2"/>
            <a:r>
              <a:rPr lang="en-US" b="1" dirty="0"/>
              <a:t>“Call to Governor”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8041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Jurisdiction -- § 115.001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Possible actions of court (continued)</a:t>
            </a:r>
          </a:p>
          <a:p>
            <a:pPr marL="118872" indent="0">
              <a:buNone/>
            </a:pPr>
            <a:endParaRPr lang="en-US" b="1" dirty="0"/>
          </a:p>
          <a:p>
            <a:pPr lvl="1"/>
            <a:r>
              <a:rPr lang="en-US" b="1" dirty="0"/>
              <a:t>Require and settle accountings</a:t>
            </a:r>
          </a:p>
          <a:p>
            <a:pPr lvl="1"/>
            <a:r>
              <a:rPr lang="en-US" b="1" dirty="0"/>
              <a:t>Review trustee fees</a:t>
            </a:r>
          </a:p>
          <a:p>
            <a:pPr lvl="1"/>
            <a:r>
              <a:rPr lang="en-US" b="1" dirty="0"/>
              <a:t>Surcharge trustee (hold personally liable)</a:t>
            </a:r>
          </a:p>
          <a:p>
            <a:pPr lvl="1"/>
            <a:r>
              <a:rPr lang="en-US" b="1" dirty="0"/>
              <a:t>Exercise powers of equity court (e.g., cy pres, estoppel, injunction, receivership, etc.)</a:t>
            </a:r>
          </a:p>
          <a:p>
            <a:pPr lvl="1"/>
            <a:r>
              <a:rPr lang="en-US" b="1" dirty="0"/>
              <a:t>May retain continuing supervision (but, presumption is that court does </a:t>
            </a:r>
            <a:r>
              <a:rPr lang="en-US" b="1" u="sng" dirty="0"/>
              <a:t>not</a:t>
            </a:r>
            <a:r>
              <a:rPr lang="en-US" b="1" dirty="0"/>
              <a:t> do so)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4740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Venue -- § 115.002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Single non-corporate trustee</a:t>
            </a:r>
          </a:p>
          <a:p>
            <a:endParaRPr lang="en-US" b="1" dirty="0"/>
          </a:p>
          <a:p>
            <a:pPr lvl="1"/>
            <a:r>
              <a:rPr lang="en-US" b="1" dirty="0"/>
              <a:t>County of trustee’s residence</a:t>
            </a:r>
          </a:p>
          <a:p>
            <a:pPr lvl="1"/>
            <a:r>
              <a:rPr lang="en-US" b="1" dirty="0"/>
              <a:t>County of trustee’s residence in past four years</a:t>
            </a:r>
          </a:p>
          <a:p>
            <a:pPr lvl="1"/>
            <a:r>
              <a:rPr lang="en-US" b="1" dirty="0"/>
              <a:t>County of situs of trust administration</a:t>
            </a:r>
          </a:p>
          <a:p>
            <a:pPr lvl="1"/>
            <a:r>
              <a:rPr lang="en-US" b="1" dirty="0"/>
              <a:t>County of situs of trust administration in past four years</a:t>
            </a:r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7550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Venue -- § 115.002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Multiple individual trustees with principal office in Texas</a:t>
            </a:r>
          </a:p>
          <a:p>
            <a:endParaRPr lang="en-US" b="1" dirty="0"/>
          </a:p>
          <a:p>
            <a:pPr lvl="1"/>
            <a:r>
              <a:rPr lang="en-US" b="1" dirty="0"/>
              <a:t>County of situs of trust administration</a:t>
            </a:r>
          </a:p>
          <a:p>
            <a:pPr lvl="1"/>
            <a:r>
              <a:rPr lang="en-US" b="1" dirty="0"/>
              <a:t>County of situs of trust administration in past four years</a:t>
            </a:r>
          </a:p>
          <a:p>
            <a:pPr lvl="1"/>
            <a:r>
              <a:rPr lang="en-US" b="1" dirty="0"/>
              <a:t>County in which trustees maintain principal office</a:t>
            </a:r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9613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Venue -- § 115.002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Multiple individual trustees with </a:t>
            </a:r>
            <a:r>
              <a:rPr lang="en-US" b="1" u="sng" dirty="0"/>
              <a:t>no</a:t>
            </a:r>
            <a:r>
              <a:rPr lang="en-US" b="1" dirty="0"/>
              <a:t> principal office in Texas</a:t>
            </a:r>
          </a:p>
          <a:p>
            <a:endParaRPr lang="en-US" b="1" dirty="0"/>
          </a:p>
          <a:p>
            <a:pPr lvl="1"/>
            <a:r>
              <a:rPr lang="en-US" b="1" dirty="0"/>
              <a:t>County of situs of trust administration</a:t>
            </a:r>
          </a:p>
          <a:p>
            <a:pPr lvl="1"/>
            <a:r>
              <a:rPr lang="en-US" b="1" dirty="0"/>
              <a:t>County of situs of trust administration in past four years</a:t>
            </a:r>
          </a:p>
          <a:p>
            <a:pPr lvl="1"/>
            <a:r>
              <a:rPr lang="en-US" b="1" dirty="0"/>
              <a:t>County of any trustee’s residence</a:t>
            </a:r>
          </a:p>
          <a:p>
            <a:pPr lvl="1"/>
            <a:r>
              <a:rPr lang="en-US" b="1" dirty="0"/>
              <a:t>County of any trustee’s residence in past four years</a:t>
            </a:r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8078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Venue -- § 115.002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4.  One or more trustees is a corporation</a:t>
            </a:r>
          </a:p>
          <a:p>
            <a:endParaRPr lang="en-US" b="1" dirty="0"/>
          </a:p>
          <a:p>
            <a:pPr lvl="1"/>
            <a:r>
              <a:rPr lang="en-US" b="1" dirty="0"/>
              <a:t>County of situs of trust administration</a:t>
            </a:r>
          </a:p>
          <a:p>
            <a:pPr lvl="1"/>
            <a:r>
              <a:rPr lang="en-US" b="1" dirty="0"/>
              <a:t>County of situs of trust administration in past four years</a:t>
            </a:r>
          </a:p>
          <a:p>
            <a:pPr lvl="1"/>
            <a:r>
              <a:rPr lang="en-US" b="1" dirty="0"/>
              <a:t>County in which trustee maintains its principal office in Texas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8249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Venue -- § 115.002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5.  If estate is pending </a:t>
            </a:r>
          </a:p>
          <a:p>
            <a:pPr marL="118872" indent="0">
              <a:buNone/>
            </a:pPr>
            <a:endParaRPr lang="en-US" b="1" dirty="0"/>
          </a:p>
          <a:p>
            <a:pPr lvl="1"/>
            <a:r>
              <a:rPr lang="en-US" b="1" dirty="0"/>
              <a:t>Venue is also proper in the county in which the estate is pending.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7141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Venue -- § 115.002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Court may transfer case from one county of proper venue to another if there is just and reasonable cause such as</a:t>
            </a:r>
          </a:p>
          <a:p>
            <a:pPr lvl="1"/>
            <a:r>
              <a:rPr lang="en-US" b="1" dirty="0"/>
              <a:t>Location of trust records</a:t>
            </a:r>
          </a:p>
          <a:p>
            <a:pPr lvl="1"/>
            <a:r>
              <a:rPr lang="en-US" b="1" dirty="0"/>
              <a:t>Convenience of parties</a:t>
            </a:r>
          </a:p>
          <a:p>
            <a:pPr lvl="1"/>
            <a:r>
              <a:rPr lang="en-US" b="1" dirty="0"/>
              <a:t>Convenience of witnesses</a:t>
            </a:r>
          </a:p>
          <a:p>
            <a:pPr lvl="1"/>
            <a:endParaRPr lang="en-US" b="1" dirty="0"/>
          </a:p>
          <a:p>
            <a:r>
              <a:rPr lang="en-US" b="1" dirty="0"/>
              <a:t>If all parties agree, court may transfer to any county.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9783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of Procedure -- § 115.012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Unless Trust Code provides otherwise, the Texas Rules of Civil Procedure apply.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491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Standing to enforce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Must be “interested person”</a:t>
            </a:r>
          </a:p>
          <a:p>
            <a:pPr lvl="1"/>
            <a:r>
              <a:rPr lang="en-US" b="1" dirty="0"/>
              <a:t>§ 115.011</a:t>
            </a:r>
          </a:p>
          <a:p>
            <a:pPr lvl="1"/>
            <a:r>
              <a:rPr lang="en-US" b="1" dirty="0"/>
              <a:t>Defined in § 111.004(7)</a:t>
            </a:r>
          </a:p>
          <a:p>
            <a:pPr lvl="2"/>
            <a:r>
              <a:rPr lang="en-US" b="1" dirty="0"/>
              <a:t>Beneficiary</a:t>
            </a:r>
          </a:p>
          <a:p>
            <a:pPr lvl="2"/>
            <a:r>
              <a:rPr lang="en-US" b="1" dirty="0"/>
              <a:t>Trustee</a:t>
            </a:r>
          </a:p>
          <a:p>
            <a:pPr lvl="2"/>
            <a:r>
              <a:rPr lang="en-US" b="1" dirty="0"/>
              <a:t>Others affected by the trust</a:t>
            </a:r>
          </a:p>
          <a:p>
            <a:pPr lvl="3"/>
            <a:r>
              <a:rPr lang="en-US" b="1" dirty="0"/>
              <a:t>Settlor?</a:t>
            </a:r>
          </a:p>
          <a:p>
            <a:pPr lvl="2"/>
            <a:r>
              <a:rPr lang="en-US" b="1" dirty="0"/>
              <a:t> Attorney general (charitable trusts)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16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Virtual Representation-- § 115.013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Order binds holder of power to revoke (typically, settlor)</a:t>
            </a:r>
          </a:p>
          <a:p>
            <a:endParaRPr lang="en-US" b="1" dirty="0"/>
          </a:p>
          <a:p>
            <a:pPr lvl="1"/>
            <a:r>
              <a:rPr lang="en-US" b="1" dirty="0"/>
              <a:t>Binds everyone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5278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Virtual Representation-- § 115.013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2.  Order binding guardian of estate or guardian ad litem binds ward</a:t>
            </a:r>
          </a:p>
          <a:p>
            <a:pPr lvl="1"/>
            <a:r>
              <a:rPr lang="en-US" b="1" dirty="0"/>
              <a:t>Minor</a:t>
            </a:r>
          </a:p>
          <a:p>
            <a:pPr lvl="1"/>
            <a:r>
              <a:rPr lang="en-US" b="1" dirty="0"/>
              <a:t>Incapacitated person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7547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Virtual Representation-- § 115.013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b="1" dirty="0"/>
              <a:t>3. Order binding trustee binds beneficiaries in proceedings to review acts of prior trustee and in actions involving creditors.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2318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Virtual Representation-- § 115.013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b="1" dirty="0"/>
              <a:t>4.  If no guardian and no conflict of interest, parent may represent minor child.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2896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Virtual Representation-- § 115.013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b="1" dirty="0"/>
              <a:t>5.  Unborn or unascertained person bound if:</a:t>
            </a:r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endParaRPr lang="en-US" b="1" dirty="0"/>
          </a:p>
          <a:p>
            <a:pPr marL="704088" lvl="2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b="1" dirty="0"/>
              <a:t>Interest was adequately represented by another party, </a:t>
            </a:r>
            <a:r>
              <a:rPr lang="en-US" b="1" u="sng" dirty="0"/>
              <a:t>and</a:t>
            </a:r>
          </a:p>
          <a:p>
            <a:pPr marL="704088" lvl="2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endParaRPr lang="en-US" b="1" dirty="0"/>
          </a:p>
          <a:p>
            <a:pPr marL="704088" lvl="2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b="1" dirty="0"/>
              <a:t>This party had a substantially identical interest.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8032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Guardians ad litem -- § 115.014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Discretionary, if beneficiary is:</a:t>
            </a:r>
          </a:p>
          <a:p>
            <a:pPr lvl="2"/>
            <a:r>
              <a:rPr lang="en-US" b="1" dirty="0"/>
              <a:t>Minor</a:t>
            </a:r>
          </a:p>
          <a:p>
            <a:pPr lvl="2"/>
            <a:r>
              <a:rPr lang="en-US" b="1" dirty="0"/>
              <a:t>Unborn</a:t>
            </a:r>
          </a:p>
          <a:p>
            <a:pPr lvl="2"/>
            <a:r>
              <a:rPr lang="en-US" b="1" dirty="0"/>
              <a:t>Incapacitated</a:t>
            </a:r>
          </a:p>
          <a:p>
            <a:pPr lvl="2"/>
            <a:r>
              <a:rPr lang="en-US" b="1" dirty="0"/>
              <a:t>Unascertained</a:t>
            </a:r>
          </a:p>
          <a:p>
            <a:pPr lvl="2"/>
            <a:r>
              <a:rPr lang="en-US" b="1" dirty="0" err="1"/>
              <a:t>Unlocatable</a:t>
            </a:r>
            <a:endParaRPr lang="en-US" b="1" dirty="0"/>
          </a:p>
          <a:p>
            <a:pPr lvl="2"/>
            <a:endParaRPr lang="en-US" b="1" dirty="0"/>
          </a:p>
          <a:p>
            <a:r>
              <a:rPr lang="en-US" b="1" dirty="0"/>
              <a:t>Guardian ad litem may consider general benefit accruing to the living members of a person’s family.</a:t>
            </a:r>
          </a:p>
          <a:p>
            <a:pPr marL="118872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0922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Attorneys ad litem -- § 115.014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Anytime the court considers it necessary to represent any interest.</a:t>
            </a:r>
          </a:p>
          <a:p>
            <a:pPr marL="118872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468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Necessary Parties -- § 115.011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Beneficiary of trust on whose act or obligation the action is predicated.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560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Necessary Parties -- § 115.011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78009"/>
          </a:xfrm>
        </p:spPr>
        <p:txBody>
          <a:bodyPr>
            <a:normAutofit/>
          </a:bodyPr>
          <a:lstStyle/>
          <a:p>
            <a:r>
              <a:rPr lang="en-US" b="1" dirty="0"/>
              <a:t>2.  Beneficiary designated </a:t>
            </a:r>
            <a:r>
              <a:rPr lang="en-US" b="1" u="sng" dirty="0"/>
              <a:t>by name </a:t>
            </a:r>
            <a:r>
              <a:rPr lang="en-US" b="1" dirty="0"/>
              <a:t>in the trust unless the beneficiary’s interest already:</a:t>
            </a:r>
          </a:p>
          <a:p>
            <a:pPr lvl="2"/>
            <a:r>
              <a:rPr lang="en-US" b="1" dirty="0"/>
              <a:t>Distributed</a:t>
            </a:r>
          </a:p>
          <a:p>
            <a:pPr lvl="2"/>
            <a:r>
              <a:rPr lang="en-US" b="1" dirty="0"/>
              <a:t>Extinguished</a:t>
            </a:r>
          </a:p>
          <a:p>
            <a:pPr lvl="2"/>
            <a:r>
              <a:rPr lang="en-US" b="1" dirty="0"/>
              <a:t>Terminated</a:t>
            </a:r>
          </a:p>
          <a:p>
            <a:pPr lvl="2"/>
            <a:r>
              <a:rPr lang="en-US" b="1" dirty="0"/>
              <a:t>Paid</a:t>
            </a:r>
            <a:br>
              <a:rPr lang="en-US" b="1" dirty="0"/>
            </a:br>
            <a:endParaRPr lang="en-US" b="1" dirty="0"/>
          </a:p>
          <a:p>
            <a:pPr lvl="1"/>
            <a:r>
              <a:rPr lang="en-US" b="1" dirty="0"/>
              <a:t>Does not matter that the beneficiary is not a current </a:t>
            </a:r>
            <a:r>
              <a:rPr lang="en-US" b="1" dirty="0" err="1"/>
              <a:t>distributee</a:t>
            </a:r>
            <a:r>
              <a:rPr lang="en-US" b="1" dirty="0"/>
              <a:t>.</a:t>
            </a:r>
          </a:p>
          <a:p>
            <a:pPr lvl="1"/>
            <a:endParaRPr lang="en-US" b="1" dirty="0"/>
          </a:p>
          <a:p>
            <a:pPr lvl="2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074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Necessary Parties -- § 115.011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Person receiving distributions from the trust.</a:t>
            </a:r>
          </a:p>
          <a:p>
            <a:endParaRPr lang="en-US" b="1" dirty="0"/>
          </a:p>
          <a:p>
            <a:pPr lvl="1"/>
            <a:r>
              <a:rPr lang="en-US" b="1" dirty="0"/>
              <a:t>Does not matter that this person is not designated by name in the trust.</a:t>
            </a:r>
          </a:p>
          <a:p>
            <a:pPr lvl="2"/>
            <a:r>
              <a:rPr lang="en-US" b="1" dirty="0"/>
              <a:t>Example: A class gift member who receiving benefits.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293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Necessary Parties -- § 115.011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4.  Trustee</a:t>
            </a:r>
          </a:p>
          <a:p>
            <a:endParaRPr lang="en-US" b="1" dirty="0"/>
          </a:p>
          <a:p>
            <a:pPr lvl="1"/>
            <a:r>
              <a:rPr lang="en-US" b="1" dirty="0"/>
              <a:t>But not alternate trustees.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566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Necessary Parties -- § 115.011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Beneficiaries merely designated by a class are </a:t>
            </a:r>
            <a:r>
              <a:rPr lang="en-US" b="1" u="sng" dirty="0"/>
              <a:t>not</a:t>
            </a:r>
            <a:r>
              <a:rPr lang="en-US" b="1" dirty="0"/>
              <a:t> necessary parties.</a:t>
            </a:r>
          </a:p>
          <a:p>
            <a:endParaRPr lang="en-US" b="1" dirty="0"/>
          </a:p>
          <a:p>
            <a:pPr lvl="1"/>
            <a:r>
              <a:rPr lang="en-US" b="1" dirty="0"/>
              <a:t>However, may be prudent to make them parties to bind them to decision.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653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Jurisdiction -- § 115.001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District court.</a:t>
            </a:r>
          </a:p>
          <a:p>
            <a:endParaRPr lang="en-US" b="1" dirty="0"/>
          </a:p>
          <a:p>
            <a:r>
              <a:rPr lang="en-US" b="1" dirty="0"/>
              <a:t>But, if county has a statutory probate court, district court and statutory probate court have concurrent jurisdiction.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9408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Jurisdiction -- § 115.001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While estate is pending</a:t>
            </a:r>
          </a:p>
          <a:p>
            <a:endParaRPr lang="en-US" b="1" dirty="0"/>
          </a:p>
          <a:p>
            <a:pPr lvl="1"/>
            <a:r>
              <a:rPr lang="en-US" b="1" dirty="0"/>
              <a:t>If the estate is pending in a county court at law, this court will have jurisdiction of trusts while the estate is pending.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4233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1788</TotalTime>
  <Words>804</Words>
  <Application>Microsoft Office PowerPoint</Application>
  <PresentationFormat>On-screen Show (4:3)</PresentationFormat>
  <Paragraphs>157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</vt:lpstr>
      <vt:lpstr>Calibri</vt:lpstr>
      <vt:lpstr>Corbel</vt:lpstr>
      <vt:lpstr>Tahoma</vt:lpstr>
      <vt:lpstr>Wingdings</vt:lpstr>
      <vt:lpstr>Wingdings 2</vt:lpstr>
      <vt:lpstr>Wingdings 3</vt:lpstr>
      <vt:lpstr>Module</vt:lpstr>
      <vt:lpstr>Trust Enforcement  Procedural Matters</vt:lpstr>
      <vt:lpstr>Standing to enforce</vt:lpstr>
      <vt:lpstr>Necessary Parties -- § 115.011</vt:lpstr>
      <vt:lpstr>Necessary Parties -- § 115.011</vt:lpstr>
      <vt:lpstr>Necessary Parties -- § 115.011</vt:lpstr>
      <vt:lpstr>Necessary Parties -- § 115.011</vt:lpstr>
      <vt:lpstr>Necessary Parties -- § 115.011</vt:lpstr>
      <vt:lpstr>Jurisdiction -- § 115.001</vt:lpstr>
      <vt:lpstr>Jurisdiction -- § 115.001</vt:lpstr>
      <vt:lpstr>Jurisdiction -- § 115.001</vt:lpstr>
      <vt:lpstr>Jurisdiction -- § 115.001</vt:lpstr>
      <vt:lpstr>Jurisdiction -- § 115.001</vt:lpstr>
      <vt:lpstr>Venue -- § 115.002</vt:lpstr>
      <vt:lpstr>Venue -- § 115.002</vt:lpstr>
      <vt:lpstr>Venue -- § 115.002</vt:lpstr>
      <vt:lpstr>Venue -- § 115.002</vt:lpstr>
      <vt:lpstr>Venue -- § 115.002</vt:lpstr>
      <vt:lpstr>Venue -- § 115.002</vt:lpstr>
      <vt:lpstr>Rules of Procedure -- § 115.012</vt:lpstr>
      <vt:lpstr>Virtual Representation-- § 115.013</vt:lpstr>
      <vt:lpstr>Virtual Representation-- § 115.013</vt:lpstr>
      <vt:lpstr>Virtual Representation-- § 115.013</vt:lpstr>
      <vt:lpstr>Virtual Representation-- § 115.013</vt:lpstr>
      <vt:lpstr>Virtual Representation-- § 115.013</vt:lpstr>
      <vt:lpstr>Guardians ad litem -- § 115.014</vt:lpstr>
      <vt:lpstr>Attorneys ad litem -- § 115.014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Klamath Falls</dc:title>
  <dc:creator>Gerry W. Beyer</dc:creator>
  <cp:lastModifiedBy>Gerry Beyer</cp:lastModifiedBy>
  <cp:revision>113</cp:revision>
  <cp:lastPrinted>2013-11-17T19:06:07Z</cp:lastPrinted>
  <dcterms:created xsi:type="dcterms:W3CDTF">2003-10-27T00:40:36Z</dcterms:created>
  <dcterms:modified xsi:type="dcterms:W3CDTF">2019-04-16T20:04:26Z</dcterms:modified>
</cp:coreProperties>
</file>