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954838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E2F38B28-D451-46F1-BFCA-4020A29EEFE8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4300" y="1163638"/>
            <a:ext cx="4186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A18B08FF-6C2D-4D6C-ACBA-7C564FDD6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4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sz="4900" dirty="0"/>
              <a:t>Party Alterations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 By the Settlor -- § 112.051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Presumption = Settlor may revoke, modify, amend, etc.</a:t>
            </a:r>
          </a:p>
          <a:p>
            <a:endParaRPr lang="en-US" b="1" dirty="0"/>
          </a:p>
          <a:p>
            <a:r>
              <a:rPr lang="en-US" b="1" dirty="0"/>
              <a:t>Settlor can make trust irrevocable by express language. Why?</a:t>
            </a:r>
          </a:p>
          <a:p>
            <a:pPr lvl="1"/>
            <a:r>
              <a:rPr lang="en-US" b="1" dirty="0"/>
              <a:t>Tax benefits</a:t>
            </a:r>
          </a:p>
          <a:p>
            <a:pPr lvl="1"/>
            <a:r>
              <a:rPr lang="en-US" b="1" dirty="0"/>
              <a:t>Beneficiary protection</a:t>
            </a:r>
          </a:p>
          <a:p>
            <a:pPr lvl="1"/>
            <a:r>
              <a:rPr lang="en-US" b="1" dirty="0"/>
              <a:t>Creditor protection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635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 By the Settlor -- § 112.051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Revocation Methods</a:t>
            </a:r>
          </a:p>
          <a:p>
            <a:endParaRPr lang="en-US" b="1" dirty="0"/>
          </a:p>
          <a:p>
            <a:pPr lvl="1"/>
            <a:r>
              <a:rPr lang="en-US" b="1" dirty="0"/>
              <a:t>In writing, if trust created in writing.</a:t>
            </a:r>
          </a:p>
          <a:p>
            <a:pPr lvl="2"/>
            <a:r>
              <a:rPr lang="en-US" b="1" i="1" dirty="0"/>
              <a:t>Sanderson</a:t>
            </a:r>
            <a:r>
              <a:rPr lang="en-US" b="1" dirty="0"/>
              <a:t> – p. 630 (allowed revocation language to be in a will).</a:t>
            </a:r>
            <a:endParaRPr lang="en-US" b="1" i="1" dirty="0"/>
          </a:p>
          <a:p>
            <a:pPr lvl="1"/>
            <a:endParaRPr lang="en-US" b="1" dirty="0"/>
          </a:p>
          <a:p>
            <a:pPr lvl="1"/>
            <a:r>
              <a:rPr lang="en-US" b="1" dirty="0"/>
              <a:t>Follow method settlor specified in the trust.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527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 By the Trustee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Generally, no power to modify.</a:t>
            </a:r>
          </a:p>
          <a:p>
            <a:endParaRPr lang="en-US" b="1" dirty="0"/>
          </a:p>
          <a:p>
            <a:r>
              <a:rPr lang="en-US" b="1" dirty="0"/>
              <a:t>Possible situations:</a:t>
            </a:r>
          </a:p>
          <a:p>
            <a:pPr lvl="1"/>
            <a:r>
              <a:rPr lang="en-US" b="1" dirty="0"/>
              <a:t>Settlor granted power in the trust.</a:t>
            </a:r>
          </a:p>
          <a:p>
            <a:pPr lvl="1"/>
            <a:r>
              <a:rPr lang="en-US" b="1" dirty="0"/>
              <a:t>Division or combination of trusts on identical terms -- § 112.057</a:t>
            </a:r>
          </a:p>
          <a:p>
            <a:pPr lvl="1"/>
            <a:r>
              <a:rPr lang="en-US" b="1" dirty="0"/>
              <a:t>Non-judicial cy pres -- § 113.026</a:t>
            </a:r>
          </a:p>
          <a:p>
            <a:pPr lvl="1"/>
            <a:r>
              <a:rPr lang="en-US" b="1"/>
              <a:t>Decanting -- §§ 112.071-.087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903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  By Trustee and Beneficiaries Acting Together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Merger -- § 112.034</a:t>
            </a:r>
          </a:p>
          <a:p>
            <a:endParaRPr lang="en-US" b="1" dirty="0"/>
          </a:p>
          <a:p>
            <a:r>
              <a:rPr lang="en-US" b="1" dirty="0"/>
              <a:t>But, no merger of spendthrift trust unless settlor is the beneficiary.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659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 By Beneficiaries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General U.S. Rule = Allowed as long as no </a:t>
            </a:r>
            <a:r>
              <a:rPr lang="en-US" b="1" i="1" dirty="0"/>
              <a:t>material </a:t>
            </a:r>
            <a:r>
              <a:rPr lang="en-US" b="1" dirty="0"/>
              <a:t>trust purpose remained unfulfilled (</a:t>
            </a:r>
            <a:r>
              <a:rPr lang="en-US" b="1" i="1" dirty="0"/>
              <a:t>Claflin</a:t>
            </a:r>
            <a:r>
              <a:rPr lang="en-US" b="1" dirty="0"/>
              <a:t> rule).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563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 By Beneficiaries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Texas under </a:t>
            </a:r>
            <a:r>
              <a:rPr lang="en-US" b="1" i="1" dirty="0"/>
              <a:t>Frost Nat’l Bank v. Newton</a:t>
            </a:r>
            <a:r>
              <a:rPr lang="en-US" b="1" dirty="0"/>
              <a:t> (Tex. 1977) = Allowed only if </a:t>
            </a:r>
            <a:r>
              <a:rPr lang="en-US" b="1" i="1" dirty="0"/>
              <a:t>all</a:t>
            </a:r>
            <a:r>
              <a:rPr lang="en-US" b="1" dirty="0"/>
              <a:t> purposes satisfied.</a:t>
            </a:r>
          </a:p>
          <a:p>
            <a:endParaRPr lang="en-US" b="1" dirty="0"/>
          </a:p>
          <a:p>
            <a:r>
              <a:rPr lang="en-US" b="1" dirty="0"/>
              <a:t>Texas under § 112.054(a)(5) if:</a:t>
            </a:r>
          </a:p>
          <a:p>
            <a:pPr lvl="1"/>
            <a:r>
              <a:rPr lang="en-US" b="1" dirty="0"/>
              <a:t>Obtain court approval,</a:t>
            </a:r>
          </a:p>
          <a:p>
            <a:pPr lvl="1"/>
            <a:r>
              <a:rPr lang="en-US" b="1" dirty="0"/>
              <a:t>Change not inconsistent with material purpose, and</a:t>
            </a:r>
          </a:p>
          <a:p>
            <a:pPr lvl="1"/>
            <a:r>
              <a:rPr lang="en-US" b="1" dirty="0"/>
              <a:t>All beneficiaries agree or are deemed to have agreed.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23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 Settlor and All Beneficiaries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Musick v. Reynolds</a:t>
            </a:r>
            <a:r>
              <a:rPr lang="en-US" b="1" dirty="0"/>
              <a:t> – p. 634, 637</a:t>
            </a:r>
          </a:p>
          <a:p>
            <a:endParaRPr lang="en-US" b="1" i="1" dirty="0"/>
          </a:p>
          <a:p>
            <a:pPr lvl="1"/>
            <a:r>
              <a:rPr lang="en-US" b="1" dirty="0"/>
              <a:t>“[I]f a settlor of a trust is alive and all of the beneficiaries of an irrevocable spendthrift trust consent * * *, the settlor and all beneficiaries may consent to a modification or termination of the trust.”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What problem could this holding cause?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17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 Family Settlements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Favored by courts on public policy grounds.</a:t>
            </a:r>
          </a:p>
          <a:p>
            <a:endParaRPr lang="en-US" b="1" dirty="0"/>
          </a:p>
          <a:p>
            <a:r>
              <a:rPr lang="en-US" b="1" dirty="0"/>
              <a:t>But, courts make certain controversy is genuine.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358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1406</TotalTime>
  <Words>326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Party Alterations</vt:lpstr>
      <vt:lpstr>1.  By the Settlor -- § 112.051</vt:lpstr>
      <vt:lpstr>1.  By the Settlor -- § 112.051</vt:lpstr>
      <vt:lpstr>2.  By the Trustee</vt:lpstr>
      <vt:lpstr>3.  By Trustee and Beneficiaries Acting Together</vt:lpstr>
      <vt:lpstr>4.  By Beneficiaries</vt:lpstr>
      <vt:lpstr>4.  By Beneficiaries</vt:lpstr>
      <vt:lpstr>5.  Settlor and All Beneficiaries</vt:lpstr>
      <vt:lpstr>6.  Family Settlements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99</cp:revision>
  <cp:lastPrinted>2018-04-16T20:33:35Z</cp:lastPrinted>
  <dcterms:created xsi:type="dcterms:W3CDTF">2003-10-27T00:40:36Z</dcterms:created>
  <dcterms:modified xsi:type="dcterms:W3CDTF">2019-04-16T13:00:50Z</dcterms:modified>
</cp:coreProperties>
</file>