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5"/>
  </p:notesMasterIdLst>
  <p:sldIdLst>
    <p:sldId id="283" r:id="rId2"/>
    <p:sldId id="258" r:id="rId3"/>
    <p:sldId id="27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0" r:id="rId21"/>
    <p:sldId id="275" r:id="rId22"/>
    <p:sldId id="281" r:id="rId23"/>
    <p:sldId id="282" r:id="rId24"/>
  </p:sldIdLst>
  <p:sldSz cx="9144000" cy="6858000" type="screen4x3"/>
  <p:notesSz cx="6954838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C41A9F69-8DE9-4772-9428-33EB50B0FA85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DD3677B7-519C-4C3B-818E-482BD247A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14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2FD01-7AF0-4775-8940-BC0895BBC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128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Trust Modification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077E2-3773-4C1E-A157-EDB41760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076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5.  Modification of administrative provision is necessary or appropriate to prevent waste or avoid impairment of trust’s administration.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71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6.  Necessary or appropriate to achieve settlor’s tax objectives and is not contrary to settlor’s intent.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253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7.  Continuance of the trust is not necessary:</a:t>
            </a:r>
          </a:p>
          <a:p>
            <a:pPr lvl="2"/>
            <a:r>
              <a:rPr lang="en-US" b="1" dirty="0"/>
              <a:t>To achieve any material purpose of trust, </a:t>
            </a:r>
            <a:r>
              <a:rPr lang="en-US" b="1" i="1" u="sng" dirty="0"/>
              <a:t>and</a:t>
            </a:r>
          </a:p>
          <a:p>
            <a:pPr lvl="2"/>
            <a:r>
              <a:rPr lang="en-US" b="1" dirty="0"/>
              <a:t>All beneficiaries consent</a:t>
            </a:r>
          </a:p>
          <a:p>
            <a:pPr lvl="3"/>
            <a:r>
              <a:rPr lang="en-US" b="1" dirty="0"/>
              <a:t>Directly</a:t>
            </a:r>
          </a:p>
          <a:p>
            <a:pPr lvl="3"/>
            <a:r>
              <a:rPr lang="en-US" b="1" dirty="0"/>
              <a:t>By virtual representation</a:t>
            </a:r>
          </a:p>
          <a:p>
            <a:pPr lvl="3"/>
            <a:r>
              <a:rPr lang="en-US" b="1" dirty="0"/>
              <a:t>Through guardian ad litem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255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8.  Not inconsistent with material purpose of trust, and</a:t>
            </a:r>
          </a:p>
          <a:p>
            <a:pPr lvl="2"/>
            <a:r>
              <a:rPr lang="en-US" b="1" dirty="0"/>
              <a:t>All beneficiaries consent</a:t>
            </a:r>
          </a:p>
          <a:p>
            <a:pPr lvl="3"/>
            <a:r>
              <a:rPr lang="en-US" b="1" dirty="0"/>
              <a:t>Directly</a:t>
            </a:r>
          </a:p>
          <a:p>
            <a:pPr lvl="3"/>
            <a:r>
              <a:rPr lang="en-US" b="1" dirty="0"/>
              <a:t>By virtual representation</a:t>
            </a:r>
          </a:p>
          <a:p>
            <a:pPr lvl="3"/>
            <a:r>
              <a:rPr lang="en-US" b="1" dirty="0"/>
              <a:t>Through guardian ad litem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086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/>
              <a:t>1.  Change trustee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721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/>
              <a:t>2.  Modify terms of trust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284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/>
              <a:t>3.  Permit or direct trustee to do acts not authorized or forbidden by the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119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/>
              <a:t>4.  Prohibit trustee from performing acts required by the terms of the trust.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752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Permitted deviations:</a:t>
            </a:r>
          </a:p>
          <a:p>
            <a:endParaRPr lang="en-US" b="1" dirty="0"/>
          </a:p>
          <a:p>
            <a:pPr lvl="1"/>
            <a:r>
              <a:rPr lang="en-US" b="1" dirty="0"/>
              <a:t>5.  Terminate the trust, in whole or in part.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95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</a:t>
            </a:r>
          </a:p>
          <a:p>
            <a:endParaRPr lang="en-US" b="1" dirty="0"/>
          </a:p>
          <a:p>
            <a:pPr lvl="1"/>
            <a:r>
              <a:rPr lang="en-US" b="1" dirty="0"/>
              <a:t>Do what the settlor would have done had the settlor thought about it.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Court will examine:</a:t>
            </a:r>
          </a:p>
          <a:p>
            <a:pPr lvl="2"/>
            <a:r>
              <a:rPr lang="en-US" b="1" dirty="0"/>
              <a:t>Trust instrument, and</a:t>
            </a:r>
          </a:p>
          <a:p>
            <a:pPr lvl="2"/>
            <a:r>
              <a:rPr lang="en-US" b="1" dirty="0"/>
              <a:t>Extrinsic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765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8876" y="914400"/>
            <a:ext cx="8077200" cy="3581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900" dirty="0"/>
              <a:t>Court Alterations</a:t>
            </a:r>
            <a:br>
              <a:rPr lang="en-US" sz="4900" dirty="0"/>
            </a:br>
            <a:br>
              <a:rPr lang="en-US" sz="4900" dirty="0"/>
            </a:br>
            <a:r>
              <a:rPr lang="en-US" sz="3600" dirty="0"/>
              <a:t>Deviation</a:t>
            </a:r>
            <a:br>
              <a:rPr lang="en-US" sz="3600" dirty="0"/>
            </a:br>
            <a:r>
              <a:rPr lang="en-US" sz="3600" dirty="0"/>
              <a:t>Cy </a:t>
            </a:r>
            <a:r>
              <a:rPr lang="en-US" sz="3600" dirty="0" err="1"/>
              <a:t>pres</a:t>
            </a:r>
            <a:endParaRPr lang="en-US" sz="36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9710E-C7FC-4AF2-B153-258DFD110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Reformation – § 112.054(b-1)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7F497-4120-4B35-95AB-88BBCECEC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Reformation allowed to:</a:t>
            </a:r>
          </a:p>
          <a:p>
            <a:pPr lvl="1"/>
            <a:r>
              <a:rPr lang="en-US" b="1" dirty="0"/>
              <a:t>Prevent waste</a:t>
            </a:r>
          </a:p>
          <a:p>
            <a:pPr lvl="1"/>
            <a:r>
              <a:rPr lang="en-US" b="1" dirty="0"/>
              <a:t>Impairment of trust purposes</a:t>
            </a:r>
          </a:p>
          <a:p>
            <a:pPr lvl="1"/>
            <a:r>
              <a:rPr lang="en-US" b="1" dirty="0"/>
              <a:t>Achieve trust purposes</a:t>
            </a:r>
          </a:p>
          <a:p>
            <a:pPr lvl="1"/>
            <a:r>
              <a:rPr lang="en-US" b="1" dirty="0"/>
              <a:t>Correct scrivener’s error</a:t>
            </a:r>
          </a:p>
          <a:p>
            <a:pPr lvl="2"/>
            <a:r>
              <a:rPr lang="en-US" b="1" dirty="0"/>
              <a:t>Even if trust is unambiguous</a:t>
            </a:r>
          </a:p>
          <a:p>
            <a:pPr lvl="2"/>
            <a:r>
              <a:rPr lang="en-US" b="1" dirty="0"/>
              <a:t>If clear and convincing evidence of the settlor’s intent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BDEE5-B985-4CC1-9936-4A02A2257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418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 Pres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Method of saving failed charitable trusts.</a:t>
            </a:r>
          </a:p>
          <a:p>
            <a:endParaRPr lang="en-US" b="1" dirty="0"/>
          </a:p>
          <a:p>
            <a:r>
              <a:rPr lang="en-US" b="1" dirty="0"/>
              <a:t>Settlor must have general charitable intent. </a:t>
            </a:r>
          </a:p>
          <a:p>
            <a:endParaRPr lang="en-US" b="1" dirty="0"/>
          </a:p>
          <a:p>
            <a:r>
              <a:rPr lang="en-US" b="1" dirty="0"/>
              <a:t>Gift saved for equitably equivalent charity.</a:t>
            </a:r>
          </a:p>
          <a:p>
            <a:endParaRPr lang="en-US" b="1" dirty="0"/>
          </a:p>
          <a:p>
            <a:pPr marL="118872" indent="0" algn="ctr">
              <a:buNone/>
            </a:pPr>
            <a:r>
              <a:rPr lang="en-US" b="1" dirty="0"/>
              <a:t> </a:t>
            </a:r>
            <a:r>
              <a:rPr lang="en-US" sz="2400" b="1" dirty="0"/>
              <a:t>[review cy </a:t>
            </a:r>
            <a:r>
              <a:rPr lang="en-US" sz="2400" b="1" dirty="0" err="1"/>
              <a:t>pres</a:t>
            </a:r>
            <a:r>
              <a:rPr lang="en-US" sz="2400" b="1" dirty="0"/>
              <a:t> from Wills segment of course]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461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6972D-6F5E-4821-83CA-5AF8C2BBB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Blocker v. State --  p. 622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BBFE3-4224-470E-9AB5-0BFA9AEFD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gift to a charity has as its purpose the charity’s organizational purpose.</a:t>
            </a:r>
          </a:p>
          <a:p>
            <a:endParaRPr lang="en-US" b="1" dirty="0"/>
          </a:p>
          <a:p>
            <a:r>
              <a:rPr lang="en-US" b="1" dirty="0"/>
              <a:t>If charity ends, the remaining donated property must be used for similar charitable purposes (cy </a:t>
            </a:r>
            <a:r>
              <a:rPr lang="en-US" b="1" dirty="0" err="1"/>
              <a:t>pres</a:t>
            </a:r>
            <a:r>
              <a:rPr lang="en-US" b="1" dirty="0"/>
              <a:t>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98D71-AFE0-4986-A5E5-E0CE27EEC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354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3E52A-6F65-4D28-9B66-44742BAF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Cy Pres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42BE9-2456-490F-8F67-E4EDD7FD1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 1, page 629</a:t>
            </a:r>
          </a:p>
          <a:p>
            <a:endParaRPr lang="en-US" b="1" dirty="0"/>
          </a:p>
          <a:p>
            <a:r>
              <a:rPr lang="en-US" b="1" dirty="0"/>
              <a:t>Advice when drafting charitable trusts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4014E-C52A-486B-A76C-02D04E8C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949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 what the settlor would have done had the settlor thought about the current situation.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3500957"/>
            <a:ext cx="4357687" cy="289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07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Who may request?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Trustee</a:t>
            </a:r>
          </a:p>
          <a:p>
            <a:pPr lvl="1"/>
            <a:r>
              <a:rPr lang="en-US" b="1" dirty="0"/>
              <a:t>Beneficiary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4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Discretionary with court</a:t>
            </a:r>
          </a:p>
          <a:p>
            <a:endParaRPr lang="en-US" b="1" dirty="0"/>
          </a:p>
          <a:p>
            <a:pPr lvl="1"/>
            <a:r>
              <a:rPr lang="en-US" b="1" dirty="0"/>
              <a:t>Court can refuse to authorize deviation even if trustee has a “good” reason as long as not an abuse of discretion.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1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1.  Purposes of trust fulfilled.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2.  Purposes of trust have become illegal.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519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3.  Purposes of trust are impossible to fulfill.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82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 -- § 112.054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is deviation possible?</a:t>
            </a:r>
          </a:p>
          <a:p>
            <a:endParaRPr lang="en-US" b="1" dirty="0"/>
          </a:p>
          <a:p>
            <a:pPr lvl="1"/>
            <a:r>
              <a:rPr lang="en-US" b="1" dirty="0"/>
              <a:t>4.  Change will further the purposes of trust because of circumstances the settlor:</a:t>
            </a:r>
          </a:p>
          <a:p>
            <a:pPr lvl="2"/>
            <a:r>
              <a:rPr lang="en-US" b="1" dirty="0"/>
              <a:t>Did not know, and</a:t>
            </a:r>
          </a:p>
          <a:p>
            <a:pPr lvl="2"/>
            <a:r>
              <a:rPr lang="en-US" b="1" dirty="0"/>
              <a:t>Could not anticipate.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429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1470</TotalTime>
  <Words>543</Words>
  <Application>Microsoft Office PowerPoint</Application>
  <PresentationFormat>On-screen Show (4:3)</PresentationFormat>
  <Paragraphs>131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Trust Modification</vt:lpstr>
      <vt:lpstr>Court Alterations  Deviation Cy pres</vt:lpstr>
      <vt:lpstr>Deviation Goal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Deviation -- § 112.054</vt:lpstr>
      <vt:lpstr>Reformation – § 112.054(b-1)</vt:lpstr>
      <vt:lpstr>Cy Pres</vt:lpstr>
      <vt:lpstr>Blocker v. State --  p. 622</vt:lpstr>
      <vt:lpstr>Other Cy Pres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104</cp:revision>
  <cp:lastPrinted>2018-04-16T20:33:03Z</cp:lastPrinted>
  <dcterms:created xsi:type="dcterms:W3CDTF">2003-10-27T00:40:36Z</dcterms:created>
  <dcterms:modified xsi:type="dcterms:W3CDTF">2019-04-16T12:56:35Z</dcterms:modified>
</cp:coreProperties>
</file>