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9"/>
  </p:notesMasterIdLst>
  <p:sldIdLst>
    <p:sldId id="258" r:id="rId2"/>
    <p:sldId id="259" r:id="rId3"/>
    <p:sldId id="260" r:id="rId4"/>
    <p:sldId id="262" r:id="rId5"/>
    <p:sldId id="263" r:id="rId6"/>
    <p:sldId id="264" r:id="rId7"/>
    <p:sldId id="265" r:id="rId8"/>
    <p:sldId id="261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457B43-4CF6-46EC-ACE6-CA67BA9848E2}" type="datetimeFigureOut">
              <a:rPr lang="en-US" smtClean="0"/>
              <a:t>4/14/2019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A4933E-48CC-480B-86C0-B5EE131BF9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011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20574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b="1" dirty="0"/>
            </a:br>
            <a:r>
              <a:rPr lang="en-US" sz="4900" dirty="0"/>
              <a:t>Accountings</a:t>
            </a:r>
            <a:endParaRPr lang="en-US" sz="49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Contents of Accounting -- § 113.152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Account of all:</a:t>
            </a:r>
          </a:p>
          <a:p>
            <a:endParaRPr lang="en-US" b="1" dirty="0"/>
          </a:p>
          <a:p>
            <a:pPr lvl="1"/>
            <a:r>
              <a:rPr lang="en-US" b="1" dirty="0"/>
              <a:t>Receipts</a:t>
            </a:r>
          </a:p>
          <a:p>
            <a:pPr lvl="1"/>
            <a:r>
              <a:rPr lang="en-US" b="1" dirty="0"/>
              <a:t>Disbursements</a:t>
            </a:r>
          </a:p>
          <a:p>
            <a:pPr lvl="1"/>
            <a:r>
              <a:rPr lang="en-US" b="1" dirty="0"/>
              <a:t>Other transactions</a:t>
            </a:r>
          </a:p>
          <a:p>
            <a:pPr lvl="1"/>
            <a:r>
              <a:rPr lang="en-US" b="1" dirty="0"/>
              <a:t>Source and nature of each</a:t>
            </a:r>
          </a:p>
          <a:p>
            <a:pPr lvl="1"/>
            <a:r>
              <a:rPr lang="en-US" b="1" dirty="0"/>
              <a:t>Show income and principal separately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02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Contents of Accounting -- § 113.152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List and description of all trust property.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13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Contents of Accounting -- § 113.152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Cash balance on hand and where kept.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542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Contents of Accounting -- § 113.152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5.  All known liabilities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623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Settlor’s Ability to Alter Accounting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Settlor may require accountings at a stated time, interval, or event.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2834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Settlor’s Ability to Alter Accounting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Total waiver of accountings not allowed</a:t>
            </a:r>
          </a:p>
          <a:p>
            <a:endParaRPr lang="en-US" b="1" dirty="0"/>
          </a:p>
          <a:p>
            <a:pPr lvl="1"/>
            <a:r>
              <a:rPr lang="en-US" b="1" dirty="0"/>
              <a:t>Against public policy</a:t>
            </a:r>
          </a:p>
          <a:p>
            <a:pPr lvl="1"/>
            <a:r>
              <a:rPr lang="en-US" b="1" dirty="0"/>
              <a:t>Without accountings, beneficiaries unable to ascertain if trustee in breach</a:t>
            </a:r>
          </a:p>
          <a:p>
            <a:pPr lvl="1"/>
            <a:endParaRPr lang="en-US" b="1" dirty="0"/>
          </a:p>
          <a:p>
            <a:pPr lvl="1"/>
            <a:r>
              <a:rPr lang="en-US" b="1" i="1" dirty="0"/>
              <a:t>Hollenbeck v. Hanna</a:t>
            </a:r>
            <a:r>
              <a:rPr lang="en-US" b="1" dirty="0"/>
              <a:t> – p. 617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1688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Settlor’s Ability to Alter Accounting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3.  Limitations allowed under</a:t>
            </a:r>
            <a:br>
              <a:rPr lang="en-US" b="1" dirty="0"/>
            </a:br>
            <a:r>
              <a:rPr lang="en-US" b="1" dirty="0"/>
              <a:t>      § 111.0035(b)(4)(A):</a:t>
            </a:r>
          </a:p>
          <a:p>
            <a:endParaRPr lang="en-US" b="1" dirty="0"/>
          </a:p>
          <a:p>
            <a:pPr lvl="1"/>
            <a:r>
              <a:rPr lang="en-US" b="1" dirty="0"/>
              <a:t>Trust is revocable, or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Beneficiary of irrevocable trust is remote:</a:t>
            </a:r>
          </a:p>
          <a:p>
            <a:pPr lvl="2"/>
            <a:r>
              <a:rPr lang="en-US" b="1" dirty="0"/>
              <a:t>Not entitled to current distribution.</a:t>
            </a:r>
          </a:p>
          <a:p>
            <a:pPr lvl="2"/>
            <a:r>
              <a:rPr lang="en-US" b="1" dirty="0"/>
              <a:t>Not entitled to distribution if trust ended now.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5516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2362200"/>
            <a:ext cx="2466975" cy="1847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323" y="1851390"/>
            <a:ext cx="8229600" cy="4778010"/>
          </a:xfrm>
        </p:spPr>
        <p:txBody>
          <a:bodyPr>
            <a:normAutofit lnSpcReduction="10000"/>
          </a:bodyPr>
          <a:lstStyle/>
          <a:p>
            <a:pPr marL="633222" indent="-514350">
              <a:buFont typeface="+mj-lt"/>
              <a:buAutoNum type="arabicPeriod"/>
            </a:pPr>
            <a:r>
              <a:rPr lang="en-US" b="1" dirty="0"/>
              <a:t>Keep trust records in accounting form from Day 1.</a:t>
            </a:r>
          </a:p>
          <a:p>
            <a:pPr marL="633222" indent="-514350">
              <a:buFont typeface="+mj-lt"/>
              <a:buAutoNum type="arabicPeriod"/>
            </a:pPr>
            <a:endParaRPr lang="en-US" b="1" dirty="0"/>
          </a:p>
          <a:p>
            <a:pPr marL="633222" indent="-514350">
              <a:buFont typeface="+mj-lt"/>
              <a:buAutoNum type="arabicPeriod"/>
            </a:pPr>
            <a:r>
              <a:rPr lang="en-US" b="1" dirty="0"/>
              <a:t>Render regular accountings even if not asked.</a:t>
            </a:r>
          </a:p>
          <a:p>
            <a:pPr marL="1133856" lvl="2" indent="-457200"/>
            <a:r>
              <a:rPr lang="en-US" b="1" dirty="0"/>
              <a:t>Easier to obtain records</a:t>
            </a:r>
          </a:p>
          <a:p>
            <a:pPr marL="1133856" lvl="2" indent="-457200"/>
            <a:r>
              <a:rPr lang="en-US" b="1" dirty="0"/>
              <a:t>Good reflection on trustee</a:t>
            </a:r>
          </a:p>
          <a:p>
            <a:pPr marL="1133856" lvl="2" indent="-457200"/>
            <a:r>
              <a:rPr lang="en-US" b="1" dirty="0"/>
              <a:t>Good psychological effect on beneficiaries</a:t>
            </a:r>
          </a:p>
          <a:p>
            <a:pPr marL="633222" indent="-514350">
              <a:buFont typeface="+mj-lt"/>
              <a:buAutoNum type="arabicPeriod"/>
            </a:pPr>
            <a:endParaRPr lang="en-US" b="1" dirty="0"/>
          </a:p>
          <a:p>
            <a:pPr marL="633222" indent="-514350">
              <a:buFont typeface="+mj-lt"/>
              <a:buAutoNum type="arabicPeriod"/>
            </a:pPr>
            <a:r>
              <a:rPr lang="en-US" b="1" dirty="0"/>
              <a:t>Respond to accounting requests promptly.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453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Purpose = Allow beneficiary to obtain information to see if trustee is breaching duties.</a:t>
            </a:r>
          </a:p>
          <a:p>
            <a:endParaRPr lang="en-US" b="1" dirty="0"/>
          </a:p>
          <a:p>
            <a:r>
              <a:rPr lang="en-US" b="1" dirty="0"/>
              <a:t>Texas does </a:t>
            </a:r>
            <a:r>
              <a:rPr lang="en-US" b="1" i="1" dirty="0"/>
              <a:t>not</a:t>
            </a:r>
            <a:r>
              <a:rPr lang="en-US" b="1" dirty="0"/>
              <a:t> require regular accountings.</a:t>
            </a:r>
          </a:p>
          <a:p>
            <a:pPr lvl="1"/>
            <a:r>
              <a:rPr lang="en-US" b="1" dirty="0"/>
              <a:t>Some states </a:t>
            </a:r>
            <a:r>
              <a:rPr lang="en-US" b="1" i="1" dirty="0"/>
              <a:t>require</a:t>
            </a:r>
            <a:r>
              <a:rPr lang="en-US" b="1" dirty="0"/>
              <a:t> annual accountings even without beneficiary request or court order.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272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 may request an accounting?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1.  Beneficiary -- § 113.151(a)</a:t>
            </a:r>
          </a:p>
          <a:p>
            <a:pPr lvl="1"/>
            <a:r>
              <a:rPr lang="en-US" b="1" dirty="0"/>
              <a:t>Written demand to trustee.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866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 may request an accounting?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1.  Beneficiary -- § 113.151(a)</a:t>
            </a:r>
          </a:p>
          <a:p>
            <a:pPr lvl="1"/>
            <a:r>
              <a:rPr lang="en-US" b="1" dirty="0"/>
              <a:t>Written demand to trustee.</a:t>
            </a:r>
          </a:p>
          <a:p>
            <a:pPr lvl="1"/>
            <a:r>
              <a:rPr lang="en-US" b="1" dirty="0"/>
              <a:t>Trustee must provide accounting within 90 days.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613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 may request an accounting?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1.  Beneficiary -- § 113.151(a)</a:t>
            </a:r>
          </a:p>
          <a:p>
            <a:pPr lvl="1"/>
            <a:r>
              <a:rPr lang="en-US" b="1" dirty="0"/>
              <a:t>Written demand to trustee.</a:t>
            </a:r>
          </a:p>
          <a:p>
            <a:pPr lvl="1"/>
            <a:r>
              <a:rPr lang="en-US" b="1" dirty="0"/>
              <a:t>Trustee must provide accounting within 90 days.</a:t>
            </a:r>
          </a:p>
          <a:p>
            <a:pPr lvl="1"/>
            <a:r>
              <a:rPr lang="en-US" b="1" dirty="0"/>
              <a:t>If trustee does not, any beneficiary may sue.</a:t>
            </a:r>
          </a:p>
          <a:p>
            <a:pPr marL="457200" lvl="1" indent="0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722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 may request an accounting?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1.  Beneficiary -- § 113.151(a)</a:t>
            </a:r>
          </a:p>
          <a:p>
            <a:pPr lvl="1"/>
            <a:r>
              <a:rPr lang="en-US" b="1" dirty="0"/>
              <a:t>Written demand to trustee.</a:t>
            </a:r>
          </a:p>
          <a:p>
            <a:pPr lvl="1"/>
            <a:r>
              <a:rPr lang="en-US" b="1" dirty="0"/>
              <a:t>Trustee must provide accounting within 90 days.</a:t>
            </a:r>
          </a:p>
          <a:p>
            <a:pPr lvl="1"/>
            <a:r>
              <a:rPr lang="en-US" b="1" dirty="0"/>
              <a:t>If trustee does not, any beneficiary may sue.</a:t>
            </a:r>
          </a:p>
          <a:p>
            <a:pPr lvl="1"/>
            <a:r>
              <a:rPr lang="en-US" b="1" dirty="0"/>
              <a:t>Court may award beneficiary’s attorney fees and court costs against:</a:t>
            </a:r>
          </a:p>
          <a:p>
            <a:pPr lvl="2"/>
            <a:r>
              <a:rPr lang="en-US" b="1" dirty="0"/>
              <a:t> trust, or</a:t>
            </a:r>
          </a:p>
          <a:p>
            <a:pPr lvl="2"/>
            <a:r>
              <a:rPr lang="en-US" b="1" dirty="0"/>
              <a:t> trustee personally.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9295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 may request an accounting?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36" y="1584104"/>
            <a:ext cx="8229600" cy="5006609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1.  Beneficiary -- § 113.151(a)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Written demand to trustee.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Trustee must provide accounting within 90 days.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If trustee does not, any beneficiary may sue.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Court may award beneficiary’s attorney fees and court costs against trust or trustee personally.</a:t>
            </a:r>
          </a:p>
          <a:p>
            <a:pPr lvl="1">
              <a:lnSpc>
                <a:spcPct val="110000"/>
              </a:lnSpc>
            </a:pPr>
            <a:r>
              <a:rPr lang="en-US" b="1" dirty="0"/>
              <a:t>Only one accounting per 12 months unless court orders more.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798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Who may request an accounting?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2.  Interested Person -- § 113.151(b)</a:t>
            </a:r>
          </a:p>
          <a:p>
            <a:endParaRPr lang="en-US" b="1" dirty="0"/>
          </a:p>
          <a:p>
            <a:pPr lvl="1"/>
            <a:r>
              <a:rPr lang="en-US" b="1" dirty="0"/>
              <a:t>File suit against trustee.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Court will order accounting if it finds the interested person’s interest warrants an accounting.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75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Contents of Accounting -- § 113.152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All new trust property not previously accounted for.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222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1372</TotalTime>
  <Words>489</Words>
  <Application>Microsoft Office PowerPoint</Application>
  <PresentationFormat>On-screen Show (4:3)</PresentationFormat>
  <Paragraphs>98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Accountings</vt:lpstr>
      <vt:lpstr>Generally</vt:lpstr>
      <vt:lpstr>Who may request an accounting?</vt:lpstr>
      <vt:lpstr>Who may request an accounting?</vt:lpstr>
      <vt:lpstr>Who may request an accounting?</vt:lpstr>
      <vt:lpstr>Who may request an accounting?</vt:lpstr>
      <vt:lpstr>Who may request an accounting?</vt:lpstr>
      <vt:lpstr>Who may request an accounting?</vt:lpstr>
      <vt:lpstr>Contents of Accounting -- § 113.152</vt:lpstr>
      <vt:lpstr>Contents of Accounting -- § 113.152</vt:lpstr>
      <vt:lpstr>Contents of Accounting -- § 113.152</vt:lpstr>
      <vt:lpstr>Contents of Accounting -- § 113.152</vt:lpstr>
      <vt:lpstr>Contents of Accounting -- § 113.152</vt:lpstr>
      <vt:lpstr>Settlor’s Ability to Alter Accounting Rules</vt:lpstr>
      <vt:lpstr>Settlor’s Ability to Alter Accounting Rules</vt:lpstr>
      <vt:lpstr>Settlor’s Ability to Alter Accounting Rules</vt:lpstr>
      <vt:lpstr>Advice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91</cp:revision>
  <dcterms:created xsi:type="dcterms:W3CDTF">2003-10-27T00:40:36Z</dcterms:created>
  <dcterms:modified xsi:type="dcterms:W3CDTF">2019-04-14T17:25:59Z</dcterms:modified>
</cp:coreProperties>
</file>