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41"/>
  </p:notesMasterIdLst>
  <p:sldIdLst>
    <p:sldId id="258" r:id="rId2"/>
    <p:sldId id="259" r:id="rId3"/>
    <p:sldId id="260" r:id="rId4"/>
    <p:sldId id="261" r:id="rId5"/>
    <p:sldId id="262" r:id="rId6"/>
    <p:sldId id="263" r:id="rId7"/>
    <p:sldId id="297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96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749E0-17A8-4353-A950-FD45F7EF8CA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39EBF-805A-4187-B2D2-E5389E125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8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1430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Principal and Income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3.  Rent = Income</a:t>
            </a:r>
          </a:p>
          <a:p>
            <a:endParaRPr lang="en-US" b="1" dirty="0"/>
          </a:p>
          <a:p>
            <a:pPr lvl="1"/>
            <a:r>
              <a:rPr lang="en-US" b="1" dirty="0"/>
              <a:t>House value = $250,000</a:t>
            </a:r>
          </a:p>
          <a:p>
            <a:pPr lvl="1"/>
            <a:r>
              <a:rPr lang="en-US" b="1" dirty="0"/>
              <a:t>Rent received each month = $1,000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Income = ?</a:t>
            </a:r>
          </a:p>
          <a:p>
            <a:pPr lvl="1"/>
            <a:r>
              <a:rPr lang="en-US" b="1" dirty="0"/>
              <a:t>Principal = 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635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4.  Eminent Domain Award = Principal</a:t>
            </a:r>
          </a:p>
          <a:p>
            <a:endParaRPr lang="en-US" b="1" dirty="0"/>
          </a:p>
          <a:p>
            <a:pPr lvl="1"/>
            <a:r>
              <a:rPr lang="en-US" b="1" dirty="0"/>
              <a:t>House basis = $175,000</a:t>
            </a:r>
          </a:p>
          <a:p>
            <a:pPr lvl="1"/>
            <a:r>
              <a:rPr lang="en-US" b="1" dirty="0"/>
              <a:t>Government pays FMV = $225,000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Income = ?</a:t>
            </a:r>
          </a:p>
          <a:p>
            <a:pPr lvl="1"/>
            <a:r>
              <a:rPr lang="en-US" b="1" dirty="0"/>
              <a:t>Principal = 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032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5.  Insurance Proceeds = Principal</a:t>
            </a:r>
          </a:p>
          <a:p>
            <a:endParaRPr lang="en-US" b="1" dirty="0"/>
          </a:p>
          <a:p>
            <a:pPr lvl="1"/>
            <a:r>
              <a:rPr lang="en-US" b="1" dirty="0"/>
              <a:t>House basis = $175,000</a:t>
            </a:r>
          </a:p>
          <a:p>
            <a:pPr lvl="1"/>
            <a:r>
              <a:rPr lang="en-US" b="1" dirty="0"/>
              <a:t>House burns</a:t>
            </a:r>
          </a:p>
          <a:p>
            <a:pPr lvl="1"/>
            <a:r>
              <a:rPr lang="en-US" b="1" dirty="0"/>
              <a:t>Insurance company pays FMV = $225,000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Income = ?</a:t>
            </a:r>
          </a:p>
          <a:p>
            <a:pPr lvl="1"/>
            <a:r>
              <a:rPr lang="en-US" b="1" dirty="0"/>
              <a:t>Principal = 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62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6.  Dividends</a:t>
            </a:r>
          </a:p>
          <a:p>
            <a:endParaRPr lang="en-US" b="1" dirty="0"/>
          </a:p>
          <a:p>
            <a:pPr lvl="1"/>
            <a:r>
              <a:rPr lang="en-US" b="1" dirty="0"/>
              <a:t>Cash dividend = income</a:t>
            </a:r>
          </a:p>
          <a:p>
            <a:pPr lvl="1"/>
            <a:r>
              <a:rPr lang="en-US" b="1" dirty="0"/>
              <a:t>Stock dividend = principal</a:t>
            </a:r>
          </a:p>
          <a:p>
            <a:pPr lvl="1"/>
            <a:r>
              <a:rPr lang="en-US" b="1" dirty="0"/>
              <a:t>Stock split = principal</a:t>
            </a:r>
          </a:p>
          <a:p>
            <a:pPr lvl="1"/>
            <a:r>
              <a:rPr lang="en-US" b="1" dirty="0"/>
              <a:t>Stock received because of merger = principal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116.151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63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7.  Business &amp; Farm Receipts</a:t>
            </a:r>
          </a:p>
          <a:p>
            <a:endParaRPr lang="en-US" b="1" dirty="0"/>
          </a:p>
          <a:p>
            <a:pPr lvl="1"/>
            <a:r>
              <a:rPr lang="en-US" b="1" dirty="0"/>
              <a:t>Determined according to GAAP (generally accepted accounting principals).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116.153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938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8.  Liquidating or “Wasting” Asset</a:t>
            </a:r>
          </a:p>
          <a:p>
            <a:endParaRPr lang="en-US" b="1" dirty="0"/>
          </a:p>
          <a:p>
            <a:pPr lvl="1"/>
            <a:r>
              <a:rPr lang="en-US" b="1" dirty="0"/>
              <a:t>Definition = Asset which goes down in value as it used in an amount greater than depreciation.</a:t>
            </a:r>
          </a:p>
          <a:p>
            <a:endParaRPr lang="en-US" b="1" dirty="0"/>
          </a:p>
          <a:p>
            <a:pPr lvl="1"/>
            <a:r>
              <a:rPr lang="en-US" b="1" dirty="0"/>
              <a:t>Examples = ______________________________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Note that natural resources have different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777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8.  Liquidating or “Wasting” Asset</a:t>
            </a:r>
          </a:p>
          <a:p>
            <a:endParaRPr lang="en-US" b="1" dirty="0"/>
          </a:p>
          <a:p>
            <a:pPr lvl="1"/>
            <a:r>
              <a:rPr lang="en-US" b="1" dirty="0"/>
              <a:t>Prior Law</a:t>
            </a:r>
          </a:p>
          <a:p>
            <a:pPr lvl="2"/>
            <a:r>
              <a:rPr lang="en-US" b="1" dirty="0"/>
              <a:t>Income = receipts up to 5% of asset’s value</a:t>
            </a:r>
          </a:p>
          <a:p>
            <a:pPr lvl="2"/>
            <a:r>
              <a:rPr lang="en-US" b="1" dirty="0"/>
              <a:t>Principal = receipts over 5% of asset’s value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Current Law</a:t>
            </a:r>
          </a:p>
          <a:p>
            <a:pPr lvl="2"/>
            <a:r>
              <a:rPr lang="en-US" b="1" dirty="0"/>
              <a:t>Income = 10% of each receipt</a:t>
            </a:r>
          </a:p>
          <a:p>
            <a:pPr lvl="2"/>
            <a:r>
              <a:rPr lang="en-US" b="1" dirty="0"/>
              <a:t>Principal = 90% of each receipt</a:t>
            </a:r>
          </a:p>
          <a:p>
            <a:endParaRPr lang="en-US" b="1" dirty="0"/>
          </a:p>
          <a:p>
            <a:pPr lvl="1"/>
            <a:r>
              <a:rPr lang="en-US" b="1" dirty="0"/>
              <a:t>§ 116.173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828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8.  Liquidating or “Wasting” Asset</a:t>
            </a:r>
          </a:p>
          <a:p>
            <a:pPr marL="118872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Example:</a:t>
            </a:r>
          </a:p>
          <a:p>
            <a:pPr lvl="2"/>
            <a:r>
              <a:rPr lang="en-US" b="1" dirty="0"/>
              <a:t>Book royalty interest FMV = $100,000</a:t>
            </a:r>
          </a:p>
          <a:p>
            <a:pPr lvl="2"/>
            <a:r>
              <a:rPr lang="en-US" b="1" dirty="0"/>
              <a:t>Royalties received in year = $7,500</a:t>
            </a:r>
          </a:p>
          <a:p>
            <a:endParaRPr lang="en-US" b="1" dirty="0"/>
          </a:p>
          <a:p>
            <a:pPr lvl="1"/>
            <a:r>
              <a:rPr lang="en-US" b="1" dirty="0"/>
              <a:t>Prior Law</a:t>
            </a:r>
          </a:p>
          <a:p>
            <a:pPr lvl="2"/>
            <a:r>
              <a:rPr lang="en-US" b="1" dirty="0"/>
              <a:t>Income = $5,000</a:t>
            </a:r>
          </a:p>
          <a:p>
            <a:pPr lvl="2"/>
            <a:r>
              <a:rPr lang="en-US" b="1" dirty="0"/>
              <a:t>Principal = $2,500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Current Law</a:t>
            </a:r>
          </a:p>
          <a:p>
            <a:pPr lvl="2"/>
            <a:r>
              <a:rPr lang="en-US" b="1" dirty="0"/>
              <a:t>Income = $750</a:t>
            </a:r>
          </a:p>
          <a:p>
            <a:pPr lvl="2"/>
            <a:r>
              <a:rPr lang="en-US" b="1" dirty="0"/>
              <a:t>Principal = $6,750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17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9.  Oil &amp; Gas Royalties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Prior Texas Law</a:t>
            </a:r>
          </a:p>
          <a:p>
            <a:pPr lvl="2"/>
            <a:r>
              <a:rPr lang="en-US" b="1" dirty="0"/>
              <a:t>Income = 72.5%</a:t>
            </a:r>
          </a:p>
          <a:p>
            <a:pPr lvl="2"/>
            <a:r>
              <a:rPr lang="en-US" b="1" dirty="0"/>
              <a:t>Principal = 27.5%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Uniform Law</a:t>
            </a:r>
          </a:p>
          <a:p>
            <a:pPr lvl="2"/>
            <a:r>
              <a:rPr lang="en-US" b="1" dirty="0"/>
              <a:t>Income = 10%</a:t>
            </a:r>
          </a:p>
          <a:p>
            <a:pPr lvl="2"/>
            <a:r>
              <a:rPr lang="en-US" b="1" dirty="0"/>
              <a:t>Principal = 90%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Current Texas Law -- § 116.174</a:t>
            </a:r>
          </a:p>
          <a:p>
            <a:pPr lvl="2"/>
            <a:r>
              <a:rPr lang="en-US" b="1" dirty="0"/>
              <a:t>Equitably</a:t>
            </a:r>
          </a:p>
          <a:p>
            <a:pPr lvl="2"/>
            <a:r>
              <a:rPr lang="en-US" b="1" dirty="0"/>
              <a:t>If trust owned royalty interest on 1/1/2004, may use prior Texas law.</a:t>
            </a:r>
          </a:p>
          <a:p>
            <a:pPr lvl="2"/>
            <a:r>
              <a:rPr lang="en-US" b="1" dirty="0"/>
              <a:t>Following IRS depletion allowances deemed equitable.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67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10.  Timber</a:t>
            </a:r>
          </a:p>
          <a:p>
            <a:endParaRPr lang="en-US" b="1" dirty="0"/>
          </a:p>
          <a:p>
            <a:pPr lvl="1"/>
            <a:r>
              <a:rPr lang="en-US" b="1" dirty="0"/>
              <a:t>Income = timber removed that does not exceed regrowth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Principal = timber removed that exceeds regrowth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Texas -- § 116.175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33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 between beneficiary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b="1" dirty="0"/>
          </a:p>
          <a:p>
            <a:endParaRPr lang="en-US" sz="2800" b="1" dirty="0"/>
          </a:p>
          <a:p>
            <a:pPr lvl="1"/>
            <a:r>
              <a:rPr lang="en-US" sz="2400" b="1" dirty="0"/>
              <a:t>Trustee owes duty of impartiality.  § 117.008.</a:t>
            </a:r>
          </a:p>
        </p:txBody>
      </p:sp>
      <p:pic>
        <p:nvPicPr>
          <p:cNvPr id="1026" name="Picture 2" descr="http://new.assets.thequietus.com/images/articles/1459/ghidora_godzilla_mothra_rodan_1239281586_crop_550x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05000"/>
            <a:ext cx="52387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9600" y="25908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does income B want?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32700" y="25908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does remainder B want?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752600" y="3200400"/>
            <a:ext cx="1066800" cy="31373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1"/>
          </p:cNvCxnSpPr>
          <p:nvPr/>
        </p:nvCxnSpPr>
        <p:spPr>
          <a:xfrm flipH="1">
            <a:off x="7086600" y="3052465"/>
            <a:ext cx="546100" cy="147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752600" y="4953000"/>
            <a:ext cx="4572000" cy="1295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080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11.  Non-income Earning Property</a:t>
            </a:r>
          </a:p>
          <a:p>
            <a:endParaRPr lang="en-US" b="1" dirty="0"/>
          </a:p>
          <a:p>
            <a:pPr lvl="1"/>
            <a:r>
              <a:rPr lang="en-US" b="1" dirty="0"/>
              <a:t>When sold, all proceeds are principal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Doctrine of “delayed income” which allocated some of the proceeds to income no longer followed.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Texas -- § 116.176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274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Adjustment Power</a:t>
            </a:r>
            <a:br>
              <a:rPr lang="en-US" dirty="0"/>
            </a:br>
            <a:r>
              <a:rPr lang="en-US" dirty="0"/>
              <a:t>§ 116.005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Basic Idea = allow trustee to ignore basic rules under certain circumstances.</a:t>
            </a:r>
          </a:p>
          <a:p>
            <a:endParaRPr lang="en-US" b="1" dirty="0"/>
          </a:p>
          <a:p>
            <a:r>
              <a:rPr lang="en-US" b="1" dirty="0"/>
              <a:t>Very controversial</a:t>
            </a:r>
          </a:p>
          <a:p>
            <a:pPr lvl="1"/>
            <a:r>
              <a:rPr lang="en-US" b="1" dirty="0"/>
              <a:t>Delayed wide-spread adoption of UPIA.</a:t>
            </a:r>
          </a:p>
          <a:p>
            <a:pPr lvl="1"/>
            <a:r>
              <a:rPr lang="en-US" b="1" dirty="0"/>
              <a:t>Many states omit or substantially revise.</a:t>
            </a:r>
          </a:p>
          <a:p>
            <a:pPr lvl="1"/>
            <a:endParaRPr lang="en-US" b="1" dirty="0"/>
          </a:p>
          <a:p>
            <a:r>
              <a:rPr lang="en-US" b="1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52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Adjustment Power</a:t>
            </a:r>
            <a:br>
              <a:rPr lang="en-US" dirty="0"/>
            </a:br>
            <a:r>
              <a:rPr lang="en-US" dirty="0"/>
              <a:t>§ 116.005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Factors trustee must consider:</a:t>
            </a:r>
          </a:p>
          <a:p>
            <a:endParaRPr lang="en-US" b="1" dirty="0"/>
          </a:p>
          <a:p>
            <a:pPr lvl="1"/>
            <a:r>
              <a:rPr lang="en-US" b="1" dirty="0"/>
              <a:t>Nature, purpose, and expected duration of trust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Settlor’s intent.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Identity and circumstances of the beneficiaries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910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Adjustment Power</a:t>
            </a:r>
            <a:br>
              <a:rPr lang="en-US" dirty="0"/>
            </a:br>
            <a:r>
              <a:rPr lang="en-US" dirty="0"/>
              <a:t>§ 116.005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Factors trustee must consider (continued):</a:t>
            </a:r>
          </a:p>
          <a:p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Need for liquidity, income, preservation, and appreciation.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Is asset from settlor, used by beneficiary, or a mere investment?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Terms of trust regarding principal invasion and income accumulation.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49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Adjustment Power</a:t>
            </a:r>
            <a:br>
              <a:rPr lang="en-US" dirty="0"/>
            </a:br>
            <a:r>
              <a:rPr lang="en-US" dirty="0"/>
              <a:t>§ 116.005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Factors trustee must consider (continued):</a:t>
            </a:r>
          </a:p>
          <a:p>
            <a:endParaRPr lang="en-US" b="1" dirty="0"/>
          </a:p>
          <a:p>
            <a:pPr lvl="1"/>
            <a:r>
              <a:rPr lang="en-US" b="1" dirty="0"/>
              <a:t>Tax consequences.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Statute has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2474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Adjustment Power</a:t>
            </a:r>
            <a:br>
              <a:rPr lang="en-US" dirty="0"/>
            </a:br>
            <a:r>
              <a:rPr lang="en-US" dirty="0"/>
              <a:t>§ 116.005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When adjustment </a:t>
            </a:r>
            <a:r>
              <a:rPr lang="en-US" b="1" u="sng" dirty="0"/>
              <a:t>not</a:t>
            </a:r>
            <a:r>
              <a:rPr lang="en-US" b="1" dirty="0"/>
              <a:t> allowed:</a:t>
            </a:r>
          </a:p>
          <a:p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Specifically prohibited by settlor (not just a statement of “no adjustment”).</a:t>
            </a:r>
          </a:p>
          <a:p>
            <a:pPr lvl="1">
              <a:lnSpc>
                <a:spcPct val="120000"/>
              </a:lnSpc>
            </a:pP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Trustee is a beneficiary.</a:t>
            </a:r>
          </a:p>
          <a:p>
            <a:pPr lvl="1">
              <a:lnSpc>
                <a:spcPct val="120000"/>
              </a:lnSpc>
            </a:pP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Trustee would directly or indirectly benefit from the adjustment.</a:t>
            </a:r>
          </a:p>
          <a:p>
            <a:pPr lvl="1">
              <a:lnSpc>
                <a:spcPct val="120000"/>
              </a:lnSpc>
            </a:pP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Adverse tax consequences.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57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Adjustment Power</a:t>
            </a:r>
            <a:br>
              <a:rPr lang="en-US" dirty="0"/>
            </a:br>
            <a:r>
              <a:rPr lang="en-US" dirty="0"/>
              <a:t>§ 116.005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No notice to beneficiaries needed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But, some states add this requirement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Court may reverse trustee’s decision to adjust (or not adjust) only if it finds trustee abused its discretion.  § 116.006.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Trustee may seek court approval of an adjustment if trustee reasonably believes a beneficiary will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70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Apportionment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Detailed rules exist for apportionment when:</a:t>
            </a:r>
          </a:p>
          <a:p>
            <a:pPr lvl="1"/>
            <a:r>
              <a:rPr lang="en-US" b="1" dirty="0"/>
              <a:t>Trust begins (inter vivos and testamentary)</a:t>
            </a:r>
          </a:p>
          <a:p>
            <a:pPr lvl="1"/>
            <a:r>
              <a:rPr lang="en-US" b="1" dirty="0"/>
              <a:t>Beneficiaries change</a:t>
            </a:r>
          </a:p>
          <a:p>
            <a:pPr lvl="1"/>
            <a:r>
              <a:rPr lang="en-US" b="1" dirty="0"/>
              <a:t>Trust ends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§§ 116.051 through 116.103.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833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1.  Trustee Compensation</a:t>
            </a:r>
          </a:p>
          <a:p>
            <a:endParaRPr lang="en-US" b="1" dirty="0"/>
          </a:p>
          <a:p>
            <a:pPr lvl="1">
              <a:spcBef>
                <a:spcPts val="0"/>
              </a:spcBef>
            </a:pPr>
            <a:r>
              <a:rPr lang="en-US" b="1" dirty="0"/>
              <a:t>Presumption</a:t>
            </a:r>
          </a:p>
          <a:p>
            <a:pPr lvl="2"/>
            <a:r>
              <a:rPr lang="en-US" b="1" dirty="0"/>
              <a:t>Principal = 50%</a:t>
            </a:r>
          </a:p>
          <a:p>
            <a:pPr lvl="2"/>
            <a:r>
              <a:rPr lang="en-US" b="1" dirty="0"/>
              <a:t>Income = 50%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But, trustee may allocate in </a:t>
            </a:r>
            <a:r>
              <a:rPr lang="en-US" b="1" u="sng" dirty="0"/>
              <a:t>any</a:t>
            </a:r>
            <a:r>
              <a:rPr lang="en-US" b="1" dirty="0"/>
              <a:t> manner as long as it is consistent with the trustee’s fiduciary duties.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§§ 116.201 &amp; 116.202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015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Accounting Expenses</a:t>
            </a:r>
          </a:p>
          <a:p>
            <a:endParaRPr lang="en-US" b="1" dirty="0"/>
          </a:p>
          <a:p>
            <a:pPr lvl="1"/>
            <a:r>
              <a:rPr lang="en-US" b="1" dirty="0"/>
              <a:t>Principal = 50%</a:t>
            </a:r>
          </a:p>
          <a:p>
            <a:pPr lvl="1"/>
            <a:r>
              <a:rPr lang="en-US" b="1" dirty="0"/>
              <a:t>Income = 50%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§§ 116.201 &amp; 116.202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3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History of determining principal and 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Before January 1, 2004 = 1962 version of Uniform Principal and Income Act.</a:t>
            </a:r>
          </a:p>
          <a:p>
            <a:endParaRPr lang="en-US" b="1" dirty="0"/>
          </a:p>
          <a:p>
            <a:r>
              <a:rPr lang="en-US" b="1" dirty="0"/>
              <a:t>Beginning January 1, 2004 = 1997 version of Uniform Principal and Income Act.</a:t>
            </a:r>
          </a:p>
          <a:p>
            <a:pPr lvl="1"/>
            <a:r>
              <a:rPr lang="en-US" b="1" dirty="0"/>
              <a:t>Many items significantly different from 1962 Act.</a:t>
            </a:r>
          </a:p>
          <a:p>
            <a:pPr lvl="1"/>
            <a:r>
              <a:rPr lang="en-US" b="1" dirty="0"/>
              <a:t>Texas made some unique changes.</a:t>
            </a:r>
          </a:p>
          <a:p>
            <a:pPr lvl="1"/>
            <a:r>
              <a:rPr lang="en-US" b="1" dirty="0"/>
              <a:t>Chapter 116.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1271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Ordinary Repairs</a:t>
            </a:r>
          </a:p>
          <a:p>
            <a:endParaRPr lang="en-US" b="1" dirty="0"/>
          </a:p>
          <a:p>
            <a:pPr lvl="1"/>
            <a:r>
              <a:rPr lang="en-US" b="1" dirty="0"/>
              <a:t>Income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116.201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1603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Capital Improvements and Extraordinary Repairs</a:t>
            </a:r>
          </a:p>
          <a:p>
            <a:endParaRPr lang="en-US" b="1" dirty="0"/>
          </a:p>
          <a:p>
            <a:pPr lvl="1"/>
            <a:r>
              <a:rPr lang="en-US" b="1" dirty="0"/>
              <a:t>Principal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116.204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880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Debt Payment </a:t>
            </a:r>
            <a:r>
              <a:rPr lang="en-US" sz="2000" b="1" dirty="0"/>
              <a:t>(including mortgages)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Interest = Income</a:t>
            </a:r>
          </a:p>
          <a:p>
            <a:pPr lvl="2"/>
            <a:r>
              <a:rPr lang="en-US" b="1" dirty="0"/>
              <a:t>§ 116.201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Principal = Principal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§ 116.202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844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Insurance Premiums on Principal</a:t>
            </a:r>
          </a:p>
          <a:p>
            <a:endParaRPr lang="en-US" b="1" dirty="0"/>
          </a:p>
          <a:p>
            <a:pPr lvl="1"/>
            <a:r>
              <a:rPr lang="en-US" b="1" dirty="0"/>
              <a:t>Income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§ 116.201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0748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7.  Income Taxes</a:t>
            </a:r>
          </a:p>
          <a:p>
            <a:endParaRPr lang="en-US" b="1" dirty="0"/>
          </a:p>
          <a:p>
            <a:pPr lvl="1"/>
            <a:r>
              <a:rPr lang="en-US" b="1" dirty="0"/>
              <a:t>If based on receipts allocated to income = income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If based on receipts allocated to principal = principal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116.205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04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8.  Property Taxes</a:t>
            </a:r>
          </a:p>
          <a:p>
            <a:endParaRPr lang="en-US" b="1" dirty="0"/>
          </a:p>
          <a:p>
            <a:pPr lvl="1"/>
            <a:r>
              <a:rPr lang="en-US" b="1" dirty="0"/>
              <a:t>Income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116.201(3)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926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9.  Depreciation</a:t>
            </a:r>
          </a:p>
          <a:p>
            <a:endParaRPr lang="en-US" b="1" dirty="0"/>
          </a:p>
          <a:p>
            <a:pPr lvl="1"/>
            <a:r>
              <a:rPr lang="en-US" b="1" dirty="0"/>
              <a:t>Does some income need to be allocated to principal to compensate for depreciation?</a:t>
            </a:r>
          </a:p>
          <a:p>
            <a:endParaRPr lang="en-US" b="1" dirty="0"/>
          </a:p>
          <a:p>
            <a:pPr lvl="1"/>
            <a:r>
              <a:rPr lang="en-US" b="1" dirty="0"/>
              <a:t>Prior law = yes</a:t>
            </a:r>
          </a:p>
          <a:p>
            <a:pPr lvl="1"/>
            <a:r>
              <a:rPr lang="en-US" b="1" dirty="0"/>
              <a:t>Current law = trustee’s discretion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116.203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613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Unitrust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884497"/>
            <a:ext cx="3655142" cy="4612167"/>
          </a:xfrm>
          <a:prstGeom prst="rect">
            <a:avLst/>
          </a:prstGeom>
        </p:spPr>
      </p:pic>
      <p:pic>
        <p:nvPicPr>
          <p:cNvPr id="1030" name="Picture 6" descr="http://t2.gstatic.com/images?q=tbn:YeQeOnI-BXIJkM:http://www.economist.com/blogs/democracyinamerica/mao%20nixon.JPG&amp;t=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514600"/>
            <a:ext cx="4060390" cy="3152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601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Unitrust</a:t>
            </a:r>
            <a:r>
              <a:rPr lang="en-US" dirty="0"/>
              <a:t> --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Basic idea = Current beneficiary receives a fixed percentage of trust’s fair market value each year.</a:t>
            </a:r>
          </a:p>
          <a:p>
            <a:pPr marL="118872" indent="0">
              <a:lnSpc>
                <a:spcPct val="110000"/>
              </a:lnSpc>
              <a:buNone/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Thus, all beneficiaries want value of trust to increase.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Not concerned about why – income or principal.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845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Unitrust</a:t>
            </a:r>
            <a:r>
              <a:rPr lang="en-US" dirty="0"/>
              <a:t> --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to set the unitrust rate?</a:t>
            </a:r>
          </a:p>
          <a:p>
            <a:endParaRPr lang="en-US" b="1" dirty="0"/>
          </a:p>
          <a:p>
            <a:r>
              <a:rPr lang="en-US" b="1"/>
              <a:t>Can </a:t>
            </a:r>
            <a:r>
              <a:rPr lang="en-US" b="1" dirty="0"/>
              <a:t>P/I trusts be converted to </a:t>
            </a:r>
            <a:r>
              <a:rPr lang="en-US" b="1" dirty="0" err="1"/>
              <a:t>unitrusts</a:t>
            </a:r>
            <a:r>
              <a:rPr lang="en-US" b="1" dirty="0"/>
              <a:t>?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Methods of allocating receipts and charging expenses -- § 116.004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Settlor’s instructions prevail</a:t>
            </a:r>
          </a:p>
          <a:p>
            <a:endParaRPr lang="en-US" b="1" dirty="0"/>
          </a:p>
          <a:p>
            <a:pPr lvl="1"/>
            <a:r>
              <a:rPr lang="en-US" b="1" dirty="0"/>
              <a:t>Specific allocation rules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Trustee’s discretion</a:t>
            </a:r>
          </a:p>
          <a:p>
            <a:pPr lvl="2"/>
            <a:r>
              <a:rPr lang="en-US" b="1" dirty="0"/>
              <a:t>Note that following UPIA deemed fair and reasonable to all beneficiaries.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7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Methods of allocating receipts and charging expenses -- § 116.004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Trust Code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4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Methods of allocating receipts and charging expenses -- § 116.004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If no settlor instruction or Trust Code rule, allocate to principal.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64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119" y="1781033"/>
            <a:ext cx="4976813" cy="4749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438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1. Capital gains = principal</a:t>
            </a:r>
          </a:p>
          <a:p>
            <a:endParaRPr lang="en-US" b="1" dirty="0"/>
          </a:p>
          <a:p>
            <a:pPr lvl="1"/>
            <a:r>
              <a:rPr lang="en-US" b="1" dirty="0"/>
              <a:t>Basis = $10,000</a:t>
            </a:r>
          </a:p>
          <a:p>
            <a:pPr lvl="1"/>
            <a:r>
              <a:rPr lang="en-US" b="1" dirty="0"/>
              <a:t>Sales price = $15,000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Income = ?</a:t>
            </a:r>
          </a:p>
          <a:p>
            <a:pPr lvl="1"/>
            <a:r>
              <a:rPr lang="en-US" b="1" dirty="0"/>
              <a:t>Principal = 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45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Allocation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2.  Interest earned = income</a:t>
            </a:r>
          </a:p>
          <a:p>
            <a:endParaRPr lang="en-US" b="1" dirty="0"/>
          </a:p>
          <a:p>
            <a:pPr lvl="1"/>
            <a:r>
              <a:rPr lang="en-US" b="1" dirty="0"/>
              <a:t>CD face value = $10,000</a:t>
            </a:r>
          </a:p>
          <a:p>
            <a:pPr lvl="1"/>
            <a:r>
              <a:rPr lang="en-US" b="1" dirty="0"/>
              <a:t>Interest received = $50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Income = ?</a:t>
            </a:r>
          </a:p>
          <a:p>
            <a:pPr lvl="1"/>
            <a:r>
              <a:rPr lang="en-US" b="1" dirty="0"/>
              <a:t>Principal = 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116.163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98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1672</TotalTime>
  <Words>1086</Words>
  <Application>Microsoft Office PowerPoint</Application>
  <PresentationFormat>On-screen Show (4:3)</PresentationFormat>
  <Paragraphs>337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Principal and Income</vt:lpstr>
      <vt:lpstr>Conflict between beneficiary types</vt:lpstr>
      <vt:lpstr>History of determining principal and income</vt:lpstr>
      <vt:lpstr>Methods of allocating receipts and charging expenses -- § 116.004</vt:lpstr>
      <vt:lpstr>Methods of allocating receipts and charging expenses -- § 116.004</vt:lpstr>
      <vt:lpstr>Methods of allocating receipts and charging expenses -- § 116.004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Basic Allocation Rules</vt:lpstr>
      <vt:lpstr>Trustee’s Adjustment Power § 116.005</vt:lpstr>
      <vt:lpstr>Trustee’s Adjustment Power § 116.005</vt:lpstr>
      <vt:lpstr>Trustee’s Adjustment Power § 116.005</vt:lpstr>
      <vt:lpstr>Trustee’s Adjustment Power § 116.005</vt:lpstr>
      <vt:lpstr>Trustee’s Adjustment Power § 116.005</vt:lpstr>
      <vt:lpstr>Trustee’s Adjustment Power § 116.005</vt:lpstr>
      <vt:lpstr>Apportionment Timing</vt:lpstr>
      <vt:lpstr>Disbursements</vt:lpstr>
      <vt:lpstr>Disbursements</vt:lpstr>
      <vt:lpstr>Disbursements</vt:lpstr>
      <vt:lpstr>Disbursements</vt:lpstr>
      <vt:lpstr>Disbursements</vt:lpstr>
      <vt:lpstr>Disbursements</vt:lpstr>
      <vt:lpstr>Disbursements</vt:lpstr>
      <vt:lpstr>Disbursements</vt:lpstr>
      <vt:lpstr>Disbursements</vt:lpstr>
      <vt:lpstr>Unitrust</vt:lpstr>
      <vt:lpstr>Unitrust -- Operation</vt:lpstr>
      <vt:lpstr>Unitrust --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107</cp:revision>
  <dcterms:created xsi:type="dcterms:W3CDTF">2003-10-27T00:40:36Z</dcterms:created>
  <dcterms:modified xsi:type="dcterms:W3CDTF">2019-04-09T22:58:21Z</dcterms:modified>
</cp:coreProperties>
</file>