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24"/>
  </p:notesMasterIdLst>
  <p:sldIdLst>
    <p:sldId id="258" r:id="rId2"/>
    <p:sldId id="259" r:id="rId3"/>
    <p:sldId id="260" r:id="rId4"/>
    <p:sldId id="261" r:id="rId5"/>
    <p:sldId id="262" r:id="rId6"/>
    <p:sldId id="279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4" d="100"/>
          <a:sy n="64" d="100"/>
        </p:scale>
        <p:origin x="1346" y="3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BA2E93-3DFF-4836-9551-EACC01DECA92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DB3131-62FB-48FA-B4AB-C12D95F33F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6690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2589F8-A150-4B71-B2A6-2EF5E035921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872AA2-DF1E-462B-A3CC-CCF5826F1C8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F8DA23-BAE8-4E9F-8120-C754B63164D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56ABC-14A8-40A0-B9A6-2727C951732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17E783-78FA-4E2A-9A22-6F6125598D2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08DDA1-1EF1-4D5A-927B-2A61C325507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C8C18E-CEC4-46F4-AC8E-7E6A57586CE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4643E9-5D33-4B73-8B27-85804B68AD9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919FEF-254E-41C2-B237-52799F22D2D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pPr>
              <a:defRPr/>
            </a:pPr>
            <a:fld id="{E87076B8-BF24-44A0-B585-746F7ED7314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fld id="{756084E5-9BA0-4F2B-AA5E-B6D169BCE84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94128" y="1066800"/>
            <a:ext cx="8077200" cy="20574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sz="4900" dirty="0"/>
              <a:t>Trustee Powers</a:t>
            </a:r>
            <a:endParaRPr lang="en-US" sz="4900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2589F8-A150-4B71-B2A6-2EF5E035921B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8477" y="2590800"/>
            <a:ext cx="5968501" cy="373107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Delegation of Investment and Management Duties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Common Law</a:t>
            </a:r>
          </a:p>
          <a:p>
            <a:endParaRPr lang="en-US" b="1" dirty="0"/>
          </a:p>
          <a:p>
            <a:pPr lvl="1"/>
            <a:r>
              <a:rPr lang="en-US" b="1" dirty="0"/>
              <a:t>Not allowed as they are discretionary acts.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38336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Delegation of Investment and Management Duties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2.  Texas 1999-2003</a:t>
            </a:r>
          </a:p>
          <a:p>
            <a:endParaRPr lang="en-US" b="1" dirty="0"/>
          </a:p>
          <a:p>
            <a:pPr lvl="1"/>
            <a:r>
              <a:rPr lang="en-US" b="1" dirty="0"/>
              <a:t>Delegation to “investment agent” allowed.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Written notice to beneficiaries at least 30 days prior to delegation required.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Governed by former § 113.060.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41892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Delegation of Investment and Management Duties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3.  Texas 1/1/2004 to present -- § 117.011</a:t>
            </a:r>
          </a:p>
          <a:p>
            <a:endParaRPr lang="en-US" b="1" dirty="0"/>
          </a:p>
          <a:p>
            <a:pPr lvl="1"/>
            <a:r>
              <a:rPr lang="en-US" b="1" dirty="0"/>
              <a:t>Standard for delegation</a:t>
            </a:r>
          </a:p>
          <a:p>
            <a:pPr lvl="2"/>
            <a:r>
              <a:rPr lang="en-US" b="1" dirty="0"/>
              <a:t>Would a “prudent trustee of comparable skills” delegate?</a:t>
            </a:r>
          </a:p>
          <a:p>
            <a:pPr lvl="2"/>
            <a:r>
              <a:rPr lang="en-US" b="1" dirty="0"/>
              <a:t>No notice to beneficiaries needed.</a:t>
            </a:r>
          </a:p>
          <a:p>
            <a:pPr lvl="2"/>
            <a:r>
              <a:rPr lang="en-US" b="1" dirty="0"/>
              <a:t>In other words, trustee knows he/she is not a “prudent investor.”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68303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Delegation of Investment and Management Duties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3.  Texas 1/1/2004 to present</a:t>
            </a:r>
          </a:p>
          <a:p>
            <a:endParaRPr lang="en-US" b="1" dirty="0"/>
          </a:p>
          <a:p>
            <a:pPr lvl="1"/>
            <a:r>
              <a:rPr lang="en-US" b="1" dirty="0"/>
              <a:t>Duty of trustee – Use reasonable care, skill, and caution in:</a:t>
            </a:r>
          </a:p>
          <a:p>
            <a:pPr lvl="2"/>
            <a:r>
              <a:rPr lang="en-US" b="1"/>
              <a:t>Selecting agent</a:t>
            </a:r>
            <a:endParaRPr lang="en-US" b="1" dirty="0"/>
          </a:p>
          <a:p>
            <a:pPr lvl="2"/>
            <a:r>
              <a:rPr lang="en-US" b="1" dirty="0"/>
              <a:t>Establishing scope and terms of delegation</a:t>
            </a:r>
          </a:p>
          <a:p>
            <a:pPr lvl="2"/>
            <a:r>
              <a:rPr lang="en-US" b="1" dirty="0"/>
              <a:t>Periodically reviewing agent’s actions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52602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Delegation of Investment and Management Duties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3.  Texas 1/1/2004 to present</a:t>
            </a:r>
          </a:p>
          <a:p>
            <a:endParaRPr lang="en-US" b="1" dirty="0"/>
          </a:p>
          <a:p>
            <a:pPr lvl="1"/>
            <a:r>
              <a:rPr lang="en-US" b="1" dirty="0"/>
              <a:t>Duty of agent</a:t>
            </a:r>
          </a:p>
          <a:p>
            <a:pPr lvl="2"/>
            <a:r>
              <a:rPr lang="en-US" b="1" dirty="0"/>
              <a:t>Reasonable care to comply with terms of delegation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10365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Delegation of Investment and Management Duties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3.  Texas 1/1/2004 to present</a:t>
            </a:r>
          </a:p>
          <a:p>
            <a:endParaRPr lang="en-US" b="1" dirty="0"/>
          </a:p>
          <a:p>
            <a:pPr lvl="1"/>
            <a:r>
              <a:rPr lang="en-US" b="1" dirty="0"/>
              <a:t>Liability of trustee to beneficiary for agent’s actions – General rule:</a:t>
            </a:r>
          </a:p>
          <a:p>
            <a:pPr marL="457200" lvl="1" indent="0">
              <a:buNone/>
            </a:pPr>
            <a:endParaRPr lang="en-US" b="1" dirty="0"/>
          </a:p>
          <a:p>
            <a:pPr lvl="2"/>
            <a:r>
              <a:rPr lang="en-US" b="1" dirty="0"/>
              <a:t>Not liable if trustee used reasonable care, skill, and caution to select, establish scope, and review.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17587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Delegation of Investment and Management Duties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3.  Texas 1/1/2004 to present</a:t>
            </a:r>
          </a:p>
          <a:p>
            <a:endParaRPr lang="en-US" b="1" dirty="0"/>
          </a:p>
          <a:p>
            <a:pPr lvl="1"/>
            <a:r>
              <a:rPr lang="en-US" b="1" dirty="0"/>
              <a:t>Liability of trustee to beneficiary for agent’s actions – Exceptions where trustee is liable:</a:t>
            </a:r>
          </a:p>
          <a:p>
            <a:pPr marL="457200" lvl="1" indent="0">
              <a:buNone/>
            </a:pPr>
            <a:endParaRPr lang="en-US" b="1" dirty="0"/>
          </a:p>
          <a:p>
            <a:pPr lvl="2"/>
            <a:r>
              <a:rPr lang="en-US" b="1" dirty="0"/>
              <a:t>Agent is affiliate of trustee (e.g., relative, partner, employee).</a:t>
            </a:r>
          </a:p>
          <a:p>
            <a:pPr lvl="2"/>
            <a:r>
              <a:rPr lang="en-US" b="1" dirty="0"/>
              <a:t>Trustee or beneficiary is required to arbitrate.</a:t>
            </a:r>
          </a:p>
          <a:p>
            <a:pPr lvl="2"/>
            <a:r>
              <a:rPr lang="en-US" b="1" dirty="0"/>
              <a:t>Shortening of statute of limitations against agent.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39442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Delegation of Investment and Management Duties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3.  Texas 1/1/2004 to present</a:t>
            </a:r>
          </a:p>
          <a:p>
            <a:endParaRPr lang="en-US" b="1" dirty="0"/>
          </a:p>
          <a:p>
            <a:pPr lvl="1"/>
            <a:r>
              <a:rPr lang="en-US" b="1" dirty="0"/>
              <a:t>Delegation to co-trustee -- § 113.085(e)</a:t>
            </a:r>
          </a:p>
          <a:p>
            <a:pPr lvl="1"/>
            <a:endParaRPr lang="en-US" b="1" dirty="0"/>
          </a:p>
          <a:p>
            <a:pPr lvl="2"/>
            <a:r>
              <a:rPr lang="en-US" b="1" dirty="0"/>
              <a:t>Allowed unless trust requires joint exercise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73916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Trustees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Majority may act</a:t>
            </a:r>
          </a:p>
          <a:p>
            <a:endParaRPr lang="en-US" b="1" dirty="0"/>
          </a:p>
          <a:p>
            <a:pPr lvl="1"/>
            <a:r>
              <a:rPr lang="en-US" b="1" dirty="0"/>
              <a:t>Unlike common law rule</a:t>
            </a:r>
          </a:p>
          <a:p>
            <a:pPr lvl="1"/>
            <a:r>
              <a:rPr lang="en-US" b="1" dirty="0"/>
              <a:t>§ 113.085(a)</a:t>
            </a:r>
          </a:p>
          <a:p>
            <a:pPr lvl="1"/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09701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Trustees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2.  Vacancies</a:t>
            </a:r>
          </a:p>
          <a:p>
            <a:endParaRPr lang="en-US" b="1" dirty="0"/>
          </a:p>
          <a:p>
            <a:pPr lvl="1"/>
            <a:r>
              <a:rPr lang="en-US" b="1" dirty="0"/>
              <a:t>Remaining trustees may act</a:t>
            </a:r>
          </a:p>
          <a:p>
            <a:pPr lvl="1"/>
            <a:r>
              <a:rPr lang="en-US" b="1" dirty="0"/>
              <a:t>§ 113.085(b)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30481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Sources of Trustee’s Powers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Trust Instrument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94330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Trustees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3.  Duty of co-trustee to participate</a:t>
            </a:r>
          </a:p>
          <a:p>
            <a:pPr lvl="1"/>
            <a:r>
              <a:rPr lang="en-US" b="1" dirty="0"/>
              <a:t>§ 113.085(c) &amp; (d)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Exceptions:</a:t>
            </a:r>
          </a:p>
          <a:p>
            <a:pPr lvl="2"/>
            <a:r>
              <a:rPr lang="en-US" b="1" dirty="0"/>
              <a:t>Cotrustee is unavailable</a:t>
            </a:r>
          </a:p>
          <a:p>
            <a:pPr lvl="2"/>
            <a:r>
              <a:rPr lang="en-US" b="1" dirty="0"/>
              <a:t>Cotrustee has properly delegated</a:t>
            </a:r>
          </a:p>
          <a:p>
            <a:pPr lvl="2"/>
            <a:endParaRPr lang="en-US" b="1" dirty="0"/>
          </a:p>
          <a:p>
            <a:pPr lvl="1"/>
            <a:r>
              <a:rPr lang="en-US" b="1" dirty="0"/>
              <a:t>Then, remaining trustees may act to administer trust efficiently or avoid injury to beneficiary.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71510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Trustees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3.  Duty to exercise reasonable care to:</a:t>
            </a:r>
          </a:p>
          <a:p>
            <a:endParaRPr lang="en-US" b="1" dirty="0"/>
          </a:p>
          <a:p>
            <a:pPr lvl="1"/>
            <a:r>
              <a:rPr lang="en-US" b="1" dirty="0"/>
              <a:t>Prevent another cotrustee from committing a serious breach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Compel breaching cotrustee to redress a serious breach</a:t>
            </a:r>
          </a:p>
          <a:p>
            <a:pPr marL="457200" lvl="1" indent="0">
              <a:buNone/>
            </a:pPr>
            <a:endParaRPr lang="en-US" b="1" dirty="0"/>
          </a:p>
          <a:p>
            <a:pPr lvl="1"/>
            <a:r>
              <a:rPr lang="en-US" b="1" dirty="0"/>
              <a:t>§ 114.006</a:t>
            </a:r>
          </a:p>
          <a:p>
            <a:pPr lvl="1"/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426883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Trustees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854209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20000"/>
              </a:lnSpc>
            </a:pPr>
            <a:r>
              <a:rPr lang="en-US" b="1" dirty="0"/>
              <a:t>4.  Protection of dissenting trustee from normal rule of joint and several liability</a:t>
            </a:r>
          </a:p>
          <a:p>
            <a:endParaRPr lang="en-US" b="1" dirty="0"/>
          </a:p>
          <a:p>
            <a:pPr lvl="1"/>
            <a:r>
              <a:rPr lang="en-US" b="1"/>
              <a:t>Not join, or</a:t>
            </a:r>
            <a:endParaRPr lang="en-US" b="1" dirty="0"/>
          </a:p>
          <a:p>
            <a:pPr marL="457200" lvl="1" indent="0">
              <a:buNone/>
            </a:pPr>
            <a:endParaRPr lang="en-US" b="1" dirty="0"/>
          </a:p>
          <a:p>
            <a:pPr lvl="1"/>
            <a:r>
              <a:rPr lang="en-US" b="1" dirty="0"/>
              <a:t>Express dissent, even if join</a:t>
            </a:r>
          </a:p>
          <a:p>
            <a:pPr lvl="2"/>
            <a:r>
              <a:rPr lang="en-US" b="1" dirty="0"/>
              <a:t>Exercise reasonable care</a:t>
            </a:r>
          </a:p>
          <a:p>
            <a:pPr lvl="2"/>
            <a:r>
              <a:rPr lang="en-US" b="1" dirty="0"/>
              <a:t>Dissent in writing</a:t>
            </a:r>
          </a:p>
          <a:p>
            <a:pPr lvl="2"/>
            <a:r>
              <a:rPr lang="en-US" b="1" dirty="0"/>
              <a:t>Give dissent to any cotrustee</a:t>
            </a:r>
          </a:p>
          <a:p>
            <a:pPr lvl="2"/>
            <a:r>
              <a:rPr lang="en-US" b="1" dirty="0"/>
              <a:t>At or before time of action</a:t>
            </a:r>
          </a:p>
          <a:p>
            <a:pPr marL="457200" lvl="1" indent="0">
              <a:buNone/>
            </a:pPr>
            <a:endParaRPr lang="en-US" b="1" dirty="0"/>
          </a:p>
          <a:p>
            <a:pPr lvl="1"/>
            <a:r>
              <a:rPr lang="en-US" b="1" dirty="0"/>
              <a:t>§ 114.006</a:t>
            </a:r>
          </a:p>
          <a:p>
            <a:pPr lvl="1"/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91225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Sources of Trustee’s Powers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2.  Trust Code</a:t>
            </a:r>
          </a:p>
          <a:p>
            <a:endParaRPr lang="en-US" b="1" dirty="0"/>
          </a:p>
          <a:p>
            <a:pPr lvl="1"/>
            <a:r>
              <a:rPr lang="en-US" b="1" dirty="0"/>
              <a:t>§§ 113.001-113.029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38809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Sources of Trustee’s Powers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3.  Granted by Equity (Implied Powers)</a:t>
            </a:r>
          </a:p>
          <a:p>
            <a:endParaRPr lang="en-US" b="1" dirty="0"/>
          </a:p>
          <a:p>
            <a:pPr lvl="1"/>
            <a:r>
              <a:rPr lang="en-US" b="1" dirty="0"/>
              <a:t>§ 113.002 – “necessary or appropriate”</a:t>
            </a:r>
          </a:p>
          <a:p>
            <a:pPr marL="457200" lvl="1" indent="0">
              <a:buNone/>
            </a:pPr>
            <a:endParaRPr lang="en-US" b="1" dirty="0"/>
          </a:p>
          <a:p>
            <a:pPr lvl="1"/>
            <a:r>
              <a:rPr lang="en-US" b="1" dirty="0"/>
              <a:t>§ 113.024 – implied powers “not inconsistent”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0978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Sources of Trustee’s Powers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4.  Court Order</a:t>
            </a:r>
          </a:p>
          <a:p>
            <a:endParaRPr lang="en-US" b="1" dirty="0"/>
          </a:p>
          <a:p>
            <a:pPr lvl="1"/>
            <a:r>
              <a:rPr lang="en-US" b="1" dirty="0"/>
              <a:t>May expand or limit</a:t>
            </a:r>
          </a:p>
          <a:p>
            <a:endParaRPr lang="en-US" b="1" dirty="0"/>
          </a:p>
          <a:p>
            <a:pPr lvl="1"/>
            <a:r>
              <a:rPr lang="en-US" b="1" dirty="0"/>
              <a:t>§ 113.001 &amp; § 115.001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97839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143000"/>
            <a:ext cx="8077200" cy="2057400"/>
          </a:xfrm>
        </p:spPr>
        <p:txBody>
          <a:bodyPr>
            <a:normAutofit fontScale="90000"/>
          </a:bodyPr>
          <a:lstStyle/>
          <a:p>
            <a:pPr algn="ctr" eaLnBrk="1" hangingPunct="1">
              <a:lnSpc>
                <a:spcPct val="150000"/>
              </a:lnSpc>
            </a:pPr>
            <a:r>
              <a:rPr lang="en-US" b="1" dirty="0"/>
              <a:t>Delegation of</a:t>
            </a:r>
            <a:br>
              <a:rPr lang="en-US" b="1" dirty="0"/>
            </a:br>
            <a:r>
              <a:rPr lang="en-US" sz="4900" dirty="0"/>
              <a:t>Trustee Duties</a:t>
            </a:r>
            <a:endParaRPr lang="en-US" sz="4900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2589F8-A150-4B71-B2A6-2EF5E035921B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58159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Delegation -- 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Issue = May trustee properly delegate powers and duties to others?</a:t>
            </a:r>
          </a:p>
          <a:p>
            <a:endParaRPr lang="en-US" b="1" dirty="0"/>
          </a:p>
          <a:p>
            <a:r>
              <a:rPr lang="en-US" b="1" dirty="0"/>
              <a:t>If yes, trustee may escape personal liability to beneficiary for agent’s conduct if delegation properly done.</a:t>
            </a:r>
          </a:p>
          <a:p>
            <a:endParaRPr lang="en-US" b="1" dirty="0"/>
          </a:p>
          <a:p>
            <a:r>
              <a:rPr lang="en-US" b="1" dirty="0"/>
              <a:t>If no, trustee personally liable to the beneficiary for agent’s conduct.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57998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Delegation – Common Law Rule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Permitted delegation</a:t>
            </a:r>
          </a:p>
          <a:p>
            <a:pPr lvl="1"/>
            <a:r>
              <a:rPr lang="en-US" b="1" dirty="0"/>
              <a:t>Ministerial duties</a:t>
            </a:r>
          </a:p>
          <a:p>
            <a:pPr lvl="1"/>
            <a:endParaRPr lang="en-US" b="1" dirty="0"/>
          </a:p>
          <a:p>
            <a:r>
              <a:rPr lang="en-US" b="1" dirty="0"/>
              <a:t>Prohibited delegation</a:t>
            </a:r>
          </a:p>
          <a:p>
            <a:pPr lvl="1"/>
            <a:r>
              <a:rPr lang="en-US" b="1" dirty="0"/>
              <a:t>Discretionary duties</a:t>
            </a:r>
          </a:p>
          <a:p>
            <a:pPr lvl="1"/>
            <a:endParaRPr lang="en-US" b="1" dirty="0"/>
          </a:p>
          <a:p>
            <a:r>
              <a:rPr lang="en-US" b="1" dirty="0"/>
              <a:t>Problem with rule</a:t>
            </a:r>
          </a:p>
          <a:p>
            <a:pPr lvl="1"/>
            <a:r>
              <a:rPr lang="en-US" b="1" dirty="0"/>
              <a:t>vague and uncertain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27253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Delegation – Modern Rule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May delegate if “reasonably necessary” in the administration of the trust.</a:t>
            </a:r>
          </a:p>
          <a:p>
            <a:endParaRPr lang="en-US" b="1" dirty="0"/>
          </a:p>
          <a:p>
            <a:pPr lvl="1"/>
            <a:r>
              <a:rPr lang="en-US" b="1" dirty="0"/>
              <a:t>§ 113.018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179357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1195</TotalTime>
  <Words>621</Words>
  <Application>Microsoft Office PowerPoint</Application>
  <PresentationFormat>On-screen Show (4:3)</PresentationFormat>
  <Paragraphs>151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0" baseType="lpstr">
      <vt:lpstr>Arial</vt:lpstr>
      <vt:lpstr>Calibri</vt:lpstr>
      <vt:lpstr>Corbel</vt:lpstr>
      <vt:lpstr>Tahoma</vt:lpstr>
      <vt:lpstr>Wingdings</vt:lpstr>
      <vt:lpstr>Wingdings 2</vt:lpstr>
      <vt:lpstr>Wingdings 3</vt:lpstr>
      <vt:lpstr>Module</vt:lpstr>
      <vt:lpstr>Trustee Powers</vt:lpstr>
      <vt:lpstr>Sources of Trustee’s Powers</vt:lpstr>
      <vt:lpstr>Sources of Trustee’s Powers</vt:lpstr>
      <vt:lpstr>Sources of Trustee’s Powers</vt:lpstr>
      <vt:lpstr>Sources of Trustee’s Powers</vt:lpstr>
      <vt:lpstr>Delegation of Trustee Duties</vt:lpstr>
      <vt:lpstr>Delegation -- Introduction</vt:lpstr>
      <vt:lpstr>Delegation – Common Law Rule</vt:lpstr>
      <vt:lpstr>Delegation – Modern Rule</vt:lpstr>
      <vt:lpstr>Delegation of Investment and Management Duties</vt:lpstr>
      <vt:lpstr>Delegation of Investment and Management Duties</vt:lpstr>
      <vt:lpstr>Delegation of Investment and Management Duties</vt:lpstr>
      <vt:lpstr>Delegation of Investment and Management Duties</vt:lpstr>
      <vt:lpstr>Delegation of Investment and Management Duties</vt:lpstr>
      <vt:lpstr>Delegation of Investment and Management Duties</vt:lpstr>
      <vt:lpstr>Delegation of Investment and Management Duties</vt:lpstr>
      <vt:lpstr>Delegation of Investment and Management Duties</vt:lpstr>
      <vt:lpstr>Multiple Trustees</vt:lpstr>
      <vt:lpstr>Multiple Trustees</vt:lpstr>
      <vt:lpstr>Multiple Trustees</vt:lpstr>
      <vt:lpstr>Multiple Trustees</vt:lpstr>
      <vt:lpstr>Multiple Trustees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City of Klamath Falls</dc:title>
  <dc:creator>Gerry W. Beyer</dc:creator>
  <cp:lastModifiedBy>Gerry Beyer</cp:lastModifiedBy>
  <cp:revision>70</cp:revision>
  <dcterms:created xsi:type="dcterms:W3CDTF">2003-10-27T00:40:36Z</dcterms:created>
  <dcterms:modified xsi:type="dcterms:W3CDTF">2019-04-03T22:53:38Z</dcterms:modified>
</cp:coreProperties>
</file>