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8"/>
  </p:notesMasterIdLst>
  <p:sldIdLst>
    <p:sldId id="258" r:id="rId2"/>
    <p:sldId id="259" r:id="rId3"/>
    <p:sldId id="260" r:id="rId4"/>
    <p:sldId id="292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0" r:id="rId18"/>
    <p:sldId id="293" r:id="rId19"/>
    <p:sldId id="294" r:id="rId20"/>
    <p:sldId id="295" r:id="rId21"/>
    <p:sldId id="296" r:id="rId22"/>
    <p:sldId id="297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D46C2-84A5-4D5D-BA31-40D2CF2AEEF7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564D-7AE4-4907-BC15-C6505AE42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4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2AA2-DF1E-462B-A3CC-CCF5826F1C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DA23-BAE8-4E9F-8120-C754B63164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6ABC-14A8-40A0-B9A6-2727C9517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E783-78FA-4E2A-9A22-6F6125598D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DDA1-1EF1-4D5A-927B-2A61C3255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C18E-CEC4-46F4-AC8E-7E6A57586C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643E9-5D33-4B73-8B27-85804B68AD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19FEF-254E-41C2-B237-52799F22D2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87076B8-BF24-44A0-B585-746F7ED731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56084E5-9BA0-4F2B-AA5E-B6D169BCE8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077200" cy="20574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b="1" dirty="0"/>
            </a:br>
            <a:r>
              <a:rPr lang="en-US" sz="4900" dirty="0"/>
              <a:t>Investments</a:t>
            </a:r>
            <a:br>
              <a:rPr lang="en-US" sz="4900" dirty="0"/>
            </a:br>
            <a:r>
              <a:rPr lang="en-US" sz="4900" dirty="0"/>
              <a:t>Standard of Care</a:t>
            </a:r>
            <a:endParaRPr lang="en-US" sz="49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Standard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Settlor’s express instructions in the trust</a:t>
            </a:r>
          </a:p>
          <a:p>
            <a:endParaRPr lang="en-US" b="1" dirty="0"/>
          </a:p>
          <a:p>
            <a:pPr lvl="1"/>
            <a:r>
              <a:rPr lang="en-US" b="1" dirty="0"/>
              <a:t>Why would settlor do so?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§ 117.003(b)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5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Standard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Exculpatory clause</a:t>
            </a:r>
          </a:p>
          <a:p>
            <a:endParaRPr lang="en-US" b="1" dirty="0"/>
          </a:p>
          <a:p>
            <a:pPr lvl="1"/>
            <a:r>
              <a:rPr lang="en-US" b="1" dirty="0"/>
              <a:t>Excuse breach (rather than lower standard)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1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Standard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2.  Exculpatory clause – Exceptions</a:t>
            </a:r>
          </a:p>
          <a:p>
            <a:endParaRPr lang="en-US" b="1" dirty="0"/>
          </a:p>
          <a:p>
            <a:pPr lvl="1"/>
            <a:r>
              <a:rPr lang="en-US" b="1" dirty="0"/>
              <a:t>Bad faith breaches</a:t>
            </a:r>
          </a:p>
          <a:p>
            <a:pPr lvl="1"/>
            <a:r>
              <a:rPr lang="en-US" b="1" dirty="0"/>
              <a:t>Intentional breaches</a:t>
            </a:r>
          </a:p>
          <a:p>
            <a:pPr lvl="1"/>
            <a:r>
              <a:rPr lang="en-US" b="1" dirty="0"/>
              <a:t>Breaches with reckless indifference to beneficiary’s interest</a:t>
            </a:r>
          </a:p>
          <a:p>
            <a:pPr lvl="1"/>
            <a:r>
              <a:rPr lang="en-US" b="1" dirty="0"/>
              <a:t>Trustee’s profit from breach of trust</a:t>
            </a:r>
          </a:p>
          <a:p>
            <a:pPr lvl="1"/>
            <a:r>
              <a:rPr lang="en-US" b="1" dirty="0"/>
              <a:t>If clause inserted because of abuse of:</a:t>
            </a:r>
          </a:p>
          <a:p>
            <a:pPr lvl="2"/>
            <a:r>
              <a:rPr lang="en-US" b="1" dirty="0"/>
              <a:t>Fiduciary duty to settlor, or</a:t>
            </a:r>
          </a:p>
          <a:p>
            <a:pPr lvl="2"/>
            <a:r>
              <a:rPr lang="en-US" b="1" dirty="0"/>
              <a:t>Confidential relationship with settlor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2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Standard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 Exculpatory clause – Strict construction</a:t>
            </a:r>
          </a:p>
          <a:p>
            <a:endParaRPr lang="en-US" b="1" dirty="0"/>
          </a:p>
          <a:p>
            <a:pPr lvl="1"/>
            <a:r>
              <a:rPr lang="en-US" b="1" dirty="0"/>
              <a:t>Courts construe exculpatory clauses strictly against trustee.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Standard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 Exculpatory clause – bottom line</a:t>
            </a:r>
          </a:p>
          <a:p>
            <a:endParaRPr lang="en-US" b="1" dirty="0"/>
          </a:p>
          <a:p>
            <a:pPr lvl="1"/>
            <a:r>
              <a:rPr lang="en-US" b="1" dirty="0"/>
              <a:t>Only effective to exculpate </a:t>
            </a:r>
            <a:r>
              <a:rPr lang="en-US" b="1" dirty="0">
                <a:solidFill>
                  <a:srgbClr val="FF0000"/>
                </a:solidFill>
              </a:rPr>
              <a:t>negligent conduct.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Standard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 Exculpatory clause – attorney as trustee</a:t>
            </a:r>
          </a:p>
          <a:p>
            <a:endParaRPr lang="en-US" b="1" dirty="0"/>
          </a:p>
          <a:p>
            <a:pPr lvl="1"/>
            <a:r>
              <a:rPr lang="en-US" b="1" dirty="0"/>
              <a:t>Can lawyer take advantage of exculpatory clause given DR 1.08?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4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Protectors -- § 114.0031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438400"/>
            <a:ext cx="5120368" cy="3373419"/>
          </a:xfrm>
          <a:prstGeom prst="rect">
            <a:avLst/>
          </a:prstGeom>
        </p:spPr>
      </p:pic>
      <p:pic>
        <p:nvPicPr>
          <p:cNvPr id="4" name="Picture 2" descr="http://t0.gstatic.com/images?q=tbn:ANd9GcQdkYzfRwOj7PXUbKzq5Up9Izn4f2M1KGGMNm-RrKUD29sWkymE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82254"/>
            <a:ext cx="2092657" cy="20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89946"/>
            <a:ext cx="21145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7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Protectors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737"/>
            <a:ext cx="8229600" cy="4730262"/>
          </a:xfrm>
        </p:spPr>
        <p:txBody>
          <a:bodyPr>
            <a:normAutofit lnSpcReduction="10000"/>
          </a:bodyPr>
          <a:lstStyle/>
          <a:p>
            <a:r>
              <a:rPr lang="en-US" sz="3300" b="1" dirty="0"/>
              <a:t>Settlor appoints a person who has ability to:</a:t>
            </a:r>
          </a:p>
          <a:p>
            <a:pPr lvl="1"/>
            <a:r>
              <a:rPr lang="en-US" sz="2900" b="1" dirty="0"/>
              <a:t>Watch over the trustee, and/or</a:t>
            </a:r>
          </a:p>
          <a:p>
            <a:pPr lvl="1"/>
            <a:r>
              <a:rPr lang="en-US" sz="2900" b="1" dirty="0"/>
              <a:t> Direct the trustee to take (or not take) certain actions (e.g., investment decisions).</a:t>
            </a:r>
          </a:p>
          <a:p>
            <a:endParaRPr lang="en-US" sz="3300" b="1" dirty="0"/>
          </a:p>
          <a:p>
            <a:r>
              <a:rPr lang="en-US" sz="3300" b="1" dirty="0"/>
              <a:t>Evolved from off-shore trusts which require foreign trustees.</a:t>
            </a:r>
          </a:p>
          <a:p>
            <a:endParaRPr lang="en-US" sz="3300" b="1" dirty="0"/>
          </a:p>
          <a:p>
            <a:r>
              <a:rPr lang="en-US" sz="3300" b="1" dirty="0"/>
              <a:t>Texas Trust Code § 114.0031</a:t>
            </a:r>
          </a:p>
          <a:p>
            <a:endParaRPr lang="en-US" sz="3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3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Protectors –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300" b="1" dirty="0"/>
              <a:t>Settlor may grant protectors powers such as:</a:t>
            </a:r>
          </a:p>
          <a:p>
            <a:pPr lvl="1">
              <a:lnSpc>
                <a:spcPct val="110000"/>
              </a:lnSpc>
            </a:pPr>
            <a:r>
              <a:rPr lang="en-US" sz="2900" b="1" dirty="0"/>
              <a:t>Remove and appoint trustees</a:t>
            </a:r>
          </a:p>
          <a:p>
            <a:pPr lvl="1">
              <a:lnSpc>
                <a:spcPct val="110000"/>
              </a:lnSpc>
            </a:pPr>
            <a:r>
              <a:rPr lang="en-US" sz="2900" b="1" dirty="0"/>
              <a:t>Modify or amend trust for tax purposes</a:t>
            </a:r>
          </a:p>
          <a:p>
            <a:pPr lvl="1">
              <a:lnSpc>
                <a:spcPct val="110000"/>
              </a:lnSpc>
            </a:pPr>
            <a:r>
              <a:rPr lang="en-US" sz="2900" b="1" dirty="0"/>
              <a:t>Modify or amend trust to facilitate efficient trust administration</a:t>
            </a:r>
          </a:p>
          <a:p>
            <a:pPr lvl="1">
              <a:lnSpc>
                <a:spcPct val="110000"/>
              </a:lnSpc>
            </a:pPr>
            <a:r>
              <a:rPr lang="en-US" sz="2900" b="1" dirty="0"/>
              <a:t>Modify, expand, or restrict terms of power of appointment the settlor granted to a beneficiary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7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Protectors –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sz="3300" b="1" dirty="0"/>
              <a:t>Is the Protector a fiduciary?</a:t>
            </a:r>
          </a:p>
          <a:p>
            <a:endParaRPr lang="en-US" sz="3300" b="1" dirty="0"/>
          </a:p>
          <a:p>
            <a:pPr lvl="1"/>
            <a:r>
              <a:rPr lang="en-US" sz="2500" b="1" dirty="0"/>
              <a:t>Presumption  = yes.</a:t>
            </a:r>
          </a:p>
          <a:p>
            <a:pPr lvl="1"/>
            <a:endParaRPr lang="en-US" sz="2500" b="1" dirty="0"/>
          </a:p>
          <a:p>
            <a:pPr lvl="1"/>
            <a:r>
              <a:rPr lang="en-US" sz="2500" b="1" dirty="0"/>
              <a:t>Settlor may provide otherwise.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1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Trustee must invest following the appropriate standard of care.</a:t>
            </a:r>
          </a:p>
          <a:p>
            <a:endParaRPr lang="en-US" b="1" dirty="0"/>
          </a:p>
          <a:p>
            <a:r>
              <a:rPr lang="en-US" b="1" dirty="0"/>
              <a:t>Personally liable for failure to do so.</a:t>
            </a:r>
          </a:p>
          <a:p>
            <a:endParaRPr lang="en-US" b="1" dirty="0"/>
          </a:p>
          <a:p>
            <a:r>
              <a:rPr lang="en-US" b="1" dirty="0"/>
              <a:t>But, trustee is not an insurer; only liable if conduct breaches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0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Protectors –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sz="3300" b="1" dirty="0"/>
              <a:t>For following the Protector’s directions, trustee is normally liable only for:</a:t>
            </a:r>
          </a:p>
          <a:p>
            <a:endParaRPr lang="en-US" sz="3300" b="1" dirty="0"/>
          </a:p>
          <a:p>
            <a:pPr lvl="1"/>
            <a:r>
              <a:rPr lang="en-US" sz="2900" b="1" dirty="0"/>
              <a:t>Willful misconduct, and </a:t>
            </a:r>
          </a:p>
          <a:p>
            <a:pPr lvl="1"/>
            <a:r>
              <a:rPr lang="en-US" sz="2900" b="1" dirty="0"/>
              <a:t>Gross negligence.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4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Protectors –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sz="3300" b="1" dirty="0"/>
              <a:t>Trustee has no duty to:</a:t>
            </a:r>
          </a:p>
          <a:p>
            <a:endParaRPr lang="en-US" sz="3300" b="1" dirty="0"/>
          </a:p>
          <a:p>
            <a:pPr lvl="1"/>
            <a:r>
              <a:rPr lang="en-US" sz="2500" b="1" dirty="0"/>
              <a:t>Actively monitor the Protector’s conduct, or</a:t>
            </a:r>
          </a:p>
          <a:p>
            <a:pPr lvl="1"/>
            <a:r>
              <a:rPr lang="en-US" sz="2500" b="1" dirty="0"/>
              <a:t>Tell the beneficiaries that the trustee would have acted differently but for the Protector’s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7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Protectors – 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sz="3300" b="1" dirty="0"/>
              <a:t>Protectors in charitable trust context are governed by § 114.003 which is more restrictive.</a:t>
            </a:r>
          </a:p>
          <a:p>
            <a:endParaRPr lang="en-US" sz="3300" b="1" dirty="0"/>
          </a:p>
          <a:p>
            <a:r>
              <a:rPr lang="en-US" sz="3300" b="1" dirty="0"/>
              <a:t>There is a Uniform Directed Trustee Act but not enacted in Texas.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with special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Must exercise those higher or special skills.</a:t>
            </a:r>
          </a:p>
          <a:p>
            <a:endParaRPr lang="en-US" b="1" dirty="0"/>
          </a:p>
          <a:p>
            <a:r>
              <a:rPr lang="en-US" b="1" dirty="0"/>
              <a:t>Thus, a professional trustee or attorney may be held to higher standard.</a:t>
            </a:r>
          </a:p>
          <a:p>
            <a:endParaRPr lang="en-US" b="1" dirty="0"/>
          </a:p>
          <a:p>
            <a:r>
              <a:rPr lang="en-US" b="1" dirty="0"/>
              <a:t>§ 117.004(f)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959141"/>
            <a:ext cx="3915818" cy="26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Trustee representation of special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Trustee who claims to have higher or special skills is bound by those claims.</a:t>
            </a:r>
          </a:p>
          <a:p>
            <a:endParaRPr lang="en-US" b="1" dirty="0"/>
          </a:p>
          <a:p>
            <a:r>
              <a:rPr lang="en-US" b="1" dirty="0"/>
              <a:t>§ 117.004(f)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9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with lower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Trustee still must follow Prudent Investor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16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trustee’s conduct evaluated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Facts and circumstances at time trustee made the decision.</a:t>
            </a:r>
          </a:p>
          <a:p>
            <a:endParaRPr lang="en-US" b="1" dirty="0"/>
          </a:p>
          <a:p>
            <a:r>
              <a:rPr lang="en-US" b="1" dirty="0"/>
              <a:t>Trustee not required to be psychic.</a:t>
            </a:r>
          </a:p>
          <a:p>
            <a:endParaRPr lang="en-US" b="1" dirty="0"/>
          </a:p>
          <a:p>
            <a:r>
              <a:rPr lang="en-US" b="1" dirty="0"/>
              <a:t>§ 117.010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5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trustee must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Basic Factors -- § 117.004(a)</a:t>
            </a:r>
          </a:p>
          <a:p>
            <a:endParaRPr lang="en-US" b="1" dirty="0"/>
          </a:p>
          <a:p>
            <a:pPr lvl="1"/>
            <a:r>
              <a:rPr lang="en-US" b="1" dirty="0"/>
              <a:t>Trust purposes</a:t>
            </a:r>
          </a:p>
          <a:p>
            <a:pPr lvl="1"/>
            <a:r>
              <a:rPr lang="en-US" b="1" dirty="0"/>
              <a:t>Trust terms</a:t>
            </a:r>
          </a:p>
          <a:p>
            <a:pPr lvl="1"/>
            <a:r>
              <a:rPr lang="en-US" b="1" dirty="0"/>
              <a:t>Distribution requirements</a:t>
            </a:r>
          </a:p>
          <a:p>
            <a:pPr lvl="1"/>
            <a:r>
              <a:rPr lang="en-US" b="1" dirty="0"/>
              <a:t>Circumstances generally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84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trustee must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Portfolio Approach -- § 117.004(b)</a:t>
            </a:r>
          </a:p>
          <a:p>
            <a:endParaRPr lang="en-US" b="1" dirty="0"/>
          </a:p>
          <a:p>
            <a:pPr lvl="1"/>
            <a:r>
              <a:rPr lang="en-US" b="1" dirty="0"/>
              <a:t>View investments collectively.</a:t>
            </a:r>
          </a:p>
          <a:p>
            <a:pPr lvl="1"/>
            <a:r>
              <a:rPr lang="en-US" b="1" dirty="0"/>
              <a:t>Not individually as under Prudent Person Rule.</a:t>
            </a:r>
          </a:p>
          <a:p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13433" r="2570" b="12935"/>
          <a:stretch/>
        </p:blipFill>
        <p:spPr bwMode="auto">
          <a:xfrm>
            <a:off x="2057400" y="4419600"/>
            <a:ext cx="4970061" cy="192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22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trustee must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2.  Portfolio Approach -- § 117.004(b)</a:t>
            </a:r>
          </a:p>
          <a:p>
            <a:endParaRPr lang="en-US" b="1" dirty="0"/>
          </a:p>
          <a:p>
            <a:pPr lvl="1"/>
            <a:r>
              <a:rPr lang="en-US" b="1" dirty="0"/>
              <a:t>“context of the trust portfolio as a whole and as part of an overall investment strategy having risk and return objectives reasonably suited to the trust.”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Thus, trustee must take reasonable risk.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Practical ramifications?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0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Standards of Care -- Generally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Prudent person with respect to </a:t>
            </a:r>
            <a:r>
              <a:rPr lang="en-US" b="1" u="sng" dirty="0"/>
              <a:t>own</a:t>
            </a:r>
            <a:r>
              <a:rPr lang="en-US" b="1" dirty="0"/>
              <a:t> property.</a:t>
            </a:r>
          </a:p>
          <a:p>
            <a:pPr lvl="1"/>
            <a:r>
              <a:rPr lang="en-US" b="1" dirty="0"/>
              <a:t>Common law rule</a:t>
            </a:r>
          </a:p>
          <a:p>
            <a:pPr lvl="1"/>
            <a:r>
              <a:rPr lang="en-US" b="1" dirty="0"/>
              <a:t>Former Texas approach</a:t>
            </a:r>
          </a:p>
          <a:p>
            <a:endParaRPr lang="en-US" b="1" dirty="0"/>
          </a:p>
          <a:p>
            <a:r>
              <a:rPr lang="en-US" b="1" dirty="0"/>
              <a:t>Prudent person with respect to </a:t>
            </a:r>
            <a:r>
              <a:rPr lang="en-US" b="1" u="sng" dirty="0"/>
              <a:t>another’s</a:t>
            </a:r>
            <a:r>
              <a:rPr lang="en-US" b="1" dirty="0"/>
              <a:t> property.</a:t>
            </a:r>
          </a:p>
          <a:p>
            <a:endParaRPr lang="en-US" b="1" dirty="0"/>
          </a:p>
          <a:p>
            <a:r>
              <a:rPr lang="en-US" b="1" dirty="0"/>
              <a:t>Prudent Investor</a:t>
            </a:r>
          </a:p>
          <a:p>
            <a:pPr lvl="2"/>
            <a:r>
              <a:rPr lang="en-US" b="1" dirty="0"/>
              <a:t>Majority rule in U.S. today; Uniform Prudent Investor Act</a:t>
            </a:r>
          </a:p>
          <a:p>
            <a:pPr lvl="2"/>
            <a:r>
              <a:rPr lang="en-US" b="1" dirty="0"/>
              <a:t>Adopted by Texas effective 1/1/2004 [Chapter 117]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05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trustee must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3.  Comprehensive Factors -- § 117.004(c)</a:t>
            </a:r>
          </a:p>
          <a:p>
            <a:endParaRPr lang="en-US" b="1" dirty="0"/>
          </a:p>
          <a:p>
            <a:pPr lvl="1"/>
            <a:r>
              <a:rPr lang="en-US" b="1" dirty="0"/>
              <a:t>General economic conditions</a:t>
            </a:r>
          </a:p>
          <a:p>
            <a:pPr lvl="1"/>
            <a:r>
              <a:rPr lang="en-US" b="1" dirty="0"/>
              <a:t>Possible effect of inflation or deflation</a:t>
            </a:r>
          </a:p>
          <a:p>
            <a:pPr lvl="1"/>
            <a:r>
              <a:rPr lang="en-US" b="1" dirty="0"/>
              <a:t>Tax consequences</a:t>
            </a:r>
          </a:p>
          <a:p>
            <a:pPr lvl="1"/>
            <a:r>
              <a:rPr lang="en-US" b="1" dirty="0"/>
              <a:t>Role of each investment within the portfolio</a:t>
            </a:r>
          </a:p>
          <a:p>
            <a:pPr lvl="1"/>
            <a:r>
              <a:rPr lang="en-US" b="1" dirty="0"/>
              <a:t>Income expected</a:t>
            </a:r>
          </a:p>
          <a:p>
            <a:pPr lvl="1"/>
            <a:r>
              <a:rPr lang="en-US" b="1" dirty="0"/>
              <a:t>Appreciation expected</a:t>
            </a:r>
          </a:p>
          <a:p>
            <a:pPr marL="457200" lvl="1" indent="0" algn="r">
              <a:buNone/>
            </a:pPr>
            <a:r>
              <a:rPr lang="en-US" b="1" dirty="0"/>
              <a:t>	[continued]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84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trustee must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3.  Comprehensive Factors -- § 117.004(c)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b="1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b="1" dirty="0"/>
              <a:t>	[</a:t>
            </a:r>
            <a:r>
              <a:rPr lang="en-US" sz="3300" b="1" dirty="0"/>
              <a:t>continued]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3300" b="1" dirty="0"/>
          </a:p>
          <a:p>
            <a:pPr lvl="1">
              <a:lnSpc>
                <a:spcPct val="120000"/>
              </a:lnSpc>
            </a:pPr>
            <a:r>
              <a:rPr lang="en-US" sz="3300" b="1" dirty="0"/>
              <a:t>Beneficiary’s other resources</a:t>
            </a:r>
          </a:p>
          <a:p>
            <a:pPr lvl="1">
              <a:lnSpc>
                <a:spcPct val="120000"/>
              </a:lnSpc>
            </a:pPr>
            <a:r>
              <a:rPr lang="en-US" sz="3300" b="1" dirty="0"/>
              <a:t>Need for liquidity</a:t>
            </a:r>
          </a:p>
          <a:p>
            <a:pPr lvl="1">
              <a:lnSpc>
                <a:spcPct val="120000"/>
              </a:lnSpc>
            </a:pPr>
            <a:r>
              <a:rPr lang="en-US" sz="3300" b="1" dirty="0"/>
              <a:t>Need for regular income</a:t>
            </a:r>
          </a:p>
          <a:p>
            <a:pPr lvl="1">
              <a:lnSpc>
                <a:spcPct val="120000"/>
              </a:lnSpc>
            </a:pPr>
            <a:r>
              <a:rPr lang="en-US" sz="3300" b="1" dirty="0"/>
              <a:t>Importance of preserving trust property</a:t>
            </a:r>
          </a:p>
          <a:p>
            <a:pPr lvl="1">
              <a:lnSpc>
                <a:spcPct val="120000"/>
              </a:lnSpc>
            </a:pPr>
            <a:r>
              <a:rPr lang="en-US" sz="3300" b="1" dirty="0"/>
              <a:t>Importance of appreciation</a:t>
            </a:r>
          </a:p>
          <a:p>
            <a:pPr lvl="1">
              <a:lnSpc>
                <a:spcPct val="120000"/>
              </a:lnSpc>
            </a:pPr>
            <a:r>
              <a:rPr lang="en-US" sz="3300" b="1" dirty="0"/>
              <a:t>Special relationship or value of an asset to the purposes of the trust or a beneficiary</a:t>
            </a:r>
          </a:p>
          <a:p>
            <a:pPr marL="457200" lvl="1" indent="0" algn="r">
              <a:buNone/>
            </a:pPr>
            <a:r>
              <a:rPr lang="en-US" b="1" dirty="0"/>
              <a:t>	</a:t>
            </a:r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75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Diversification -- § 117.005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General rule = required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Exception = trustee reasonably determines that because of special circumstances, the purposes of the trust are better served without diversifying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0"/>
            <a:ext cx="293288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7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Duty to review investments – </a:t>
            </a:r>
            <a:br>
              <a:rPr lang="en-US" dirty="0"/>
            </a:br>
            <a:r>
              <a:rPr lang="en-US" dirty="0"/>
              <a:t>§ 117.006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Trustee must bring trust assets into compliance with Prudent Investor Rule.</a:t>
            </a:r>
          </a:p>
          <a:p>
            <a:endParaRPr lang="en-US" b="1" dirty="0"/>
          </a:p>
          <a:p>
            <a:r>
              <a:rPr lang="en-US" b="1" dirty="0"/>
              <a:t>Warning:  Significant change from prior law which allowed trustee to retain property settlor placed into the trust without regard for diversification.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85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Duty to review investments – </a:t>
            </a:r>
            <a:br>
              <a:rPr lang="en-US" dirty="0"/>
            </a:br>
            <a:r>
              <a:rPr lang="en-US" dirty="0"/>
              <a:t>§ 117.006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Advice when take over as trustee:</a:t>
            </a:r>
          </a:p>
          <a:p>
            <a:endParaRPr lang="en-US" b="1" dirty="0"/>
          </a:p>
          <a:p>
            <a:pPr lvl="1"/>
            <a:r>
              <a:rPr lang="en-US" b="1" dirty="0"/>
              <a:t>Review all trust investments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With regard to improper investments:</a:t>
            </a:r>
          </a:p>
          <a:p>
            <a:pPr lvl="2"/>
            <a:r>
              <a:rPr lang="en-US" b="1" dirty="0"/>
              <a:t>Change ASAP</a:t>
            </a:r>
          </a:p>
          <a:p>
            <a:pPr lvl="2"/>
            <a:r>
              <a:rPr lang="en-US" b="1" dirty="0"/>
              <a:t>Sue former trustee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51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Loyalty -- § 117.007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Trustee must invest and manage solely in the interests of the beneficiaries.</a:t>
            </a:r>
          </a:p>
          <a:p>
            <a:endParaRPr lang="en-US" b="1" dirty="0"/>
          </a:p>
          <a:p>
            <a:r>
              <a:rPr lang="en-US" b="1" dirty="0"/>
              <a:t>Accordingly, social investing is prohibited unless:</a:t>
            </a:r>
          </a:p>
          <a:p>
            <a:pPr lvl="1"/>
            <a:r>
              <a:rPr lang="en-US" b="1" dirty="0"/>
              <a:t>Permission in trust, or</a:t>
            </a:r>
          </a:p>
          <a:p>
            <a:pPr lvl="1"/>
            <a:r>
              <a:rPr lang="en-US" b="1" dirty="0"/>
              <a:t>Proof that non-social investing would not have produced better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90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Impartiality -- § 117.008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Trustee cannot favor one beneficiary over another absent authority in the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4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077200" cy="2667000"/>
          </a:xfrm>
        </p:spPr>
        <p:txBody>
          <a:bodyPr/>
          <a:lstStyle/>
          <a:p>
            <a:pPr algn="ctr"/>
            <a:r>
              <a:rPr lang="en-US" dirty="0"/>
              <a:t>Historical Development of</a:t>
            </a:r>
            <a:br>
              <a:rPr lang="en-US" dirty="0"/>
            </a:br>
            <a:r>
              <a:rPr lang="en-US" dirty="0"/>
              <a:t>Standard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6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Development of Standards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Very safe (conservative) investments only</a:t>
            </a:r>
          </a:p>
          <a:p>
            <a:endParaRPr lang="en-US" b="1" dirty="0"/>
          </a:p>
          <a:p>
            <a:pPr lvl="1"/>
            <a:r>
              <a:rPr lang="en-US" b="1" dirty="0"/>
              <a:t>Government liabilities</a:t>
            </a:r>
          </a:p>
          <a:p>
            <a:pPr lvl="1"/>
            <a:r>
              <a:rPr lang="en-US" b="1" dirty="0"/>
              <a:t>First mortgages on real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0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Development of Standards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“Legal Lists”</a:t>
            </a:r>
          </a:p>
          <a:p>
            <a:endParaRPr lang="en-US" b="1" dirty="0"/>
          </a:p>
          <a:p>
            <a:pPr lvl="1"/>
            <a:r>
              <a:rPr lang="en-US" b="1" dirty="0"/>
              <a:t>Statutes contained list of investment types deemed permissible.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5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Development of Standards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b="1" dirty="0"/>
              <a:t>3.  Prudent Person Rule</a:t>
            </a:r>
          </a:p>
          <a:p>
            <a:endParaRPr lang="en-US" b="1" dirty="0"/>
          </a:p>
          <a:p>
            <a:pPr lvl="1">
              <a:spcBef>
                <a:spcPts val="0"/>
              </a:spcBef>
            </a:pPr>
            <a:r>
              <a:rPr lang="en-US" b="1" dirty="0"/>
              <a:t>Formerly, majority U.S. rule and Texas rule</a:t>
            </a:r>
          </a:p>
          <a:p>
            <a:pPr lvl="1"/>
            <a:endParaRPr lang="en-US" b="1" dirty="0"/>
          </a:p>
          <a:p>
            <a:pPr lvl="1"/>
            <a:r>
              <a:rPr lang="en-US" b="1" u="sng" dirty="0"/>
              <a:t>Each</a:t>
            </a:r>
            <a:r>
              <a:rPr lang="en-US" b="1" dirty="0"/>
              <a:t> investment viewed as a prudent person would make permanent disposition of property (not speculation) considering probable:</a:t>
            </a:r>
          </a:p>
          <a:p>
            <a:pPr lvl="2"/>
            <a:r>
              <a:rPr lang="en-US" b="1" dirty="0"/>
              <a:t>Income</a:t>
            </a:r>
          </a:p>
          <a:p>
            <a:pPr lvl="2"/>
            <a:r>
              <a:rPr lang="en-US" b="1" dirty="0"/>
              <a:t>Appreciation</a:t>
            </a:r>
          </a:p>
          <a:p>
            <a:pPr lvl="2"/>
            <a:r>
              <a:rPr lang="en-US" b="1" dirty="0"/>
              <a:t>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3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Development of Standards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4.  Prudent Investor Rule</a:t>
            </a:r>
          </a:p>
          <a:p>
            <a:endParaRPr lang="en-US" b="1" dirty="0"/>
          </a:p>
          <a:p>
            <a:pPr lvl="1"/>
            <a:r>
              <a:rPr lang="en-US" b="1" dirty="0"/>
              <a:t>Modern rule used in majority of states.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Uniform Prudent Investor Act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Restatement of Trusts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Property Code Ch.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Settlor’s Instructions Trump Prudent Investor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Settlor can limit or expand.  § 117.003(b).</a:t>
            </a:r>
          </a:p>
          <a:p>
            <a:endParaRPr lang="en-US" b="1" dirty="0"/>
          </a:p>
          <a:p>
            <a:r>
              <a:rPr lang="en-US" b="1" dirty="0"/>
              <a:t>Warning:  Prudent investor rule triggered by language in trust that sounds like prudent person rule. § 117.012.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77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1510</TotalTime>
  <Words>1046</Words>
  <Application>Microsoft Office PowerPoint</Application>
  <PresentationFormat>On-screen Show (4:3)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Corbel</vt:lpstr>
      <vt:lpstr>Tahoma</vt:lpstr>
      <vt:lpstr>Wingdings</vt:lpstr>
      <vt:lpstr>Wingdings 2</vt:lpstr>
      <vt:lpstr>Wingdings 3</vt:lpstr>
      <vt:lpstr>Module</vt:lpstr>
      <vt:lpstr> Investments Standard of Care</vt:lpstr>
      <vt:lpstr>Basic Idea</vt:lpstr>
      <vt:lpstr>Possible Standards of Care -- Generally</vt:lpstr>
      <vt:lpstr>Historical Development of Standard of Care</vt:lpstr>
      <vt:lpstr>Historical Development of Standards of Care</vt:lpstr>
      <vt:lpstr>Historical Development of Standards of Care</vt:lpstr>
      <vt:lpstr>Historical Development of Standards of Care</vt:lpstr>
      <vt:lpstr>Historical Development of Standards of Care</vt:lpstr>
      <vt:lpstr>Settlor’s Instructions Trump Prudent Investor Rules</vt:lpstr>
      <vt:lpstr>Lowering Standard of Care</vt:lpstr>
      <vt:lpstr>Lowering Standard of Care</vt:lpstr>
      <vt:lpstr>Lowering Standard of Care</vt:lpstr>
      <vt:lpstr>Lowering Standard of Care</vt:lpstr>
      <vt:lpstr>Lowering Standard of Care</vt:lpstr>
      <vt:lpstr>Lowering Standard of Care</vt:lpstr>
      <vt:lpstr>Trust Protectors -- § 114.0031</vt:lpstr>
      <vt:lpstr>Trust Protectors – Basic Idea</vt:lpstr>
      <vt:lpstr>Trust Protectors – Key Features</vt:lpstr>
      <vt:lpstr>Trust Protectors – Key Features</vt:lpstr>
      <vt:lpstr>Trust Protectors – Key Features</vt:lpstr>
      <vt:lpstr>Trust Protectors – Key Features</vt:lpstr>
      <vt:lpstr>Trust Protectors – Other issues</vt:lpstr>
      <vt:lpstr>Trustee with special skills</vt:lpstr>
      <vt:lpstr>Trustee representation of special skills</vt:lpstr>
      <vt:lpstr>Trustee with lower skills</vt:lpstr>
      <vt:lpstr>Time trustee’s conduct evaluated</vt:lpstr>
      <vt:lpstr>Factors trustee must consider</vt:lpstr>
      <vt:lpstr>Factors trustee must consider</vt:lpstr>
      <vt:lpstr>Factors trustee must consider</vt:lpstr>
      <vt:lpstr>Factors trustee must consider</vt:lpstr>
      <vt:lpstr>Factors trustee must consider</vt:lpstr>
      <vt:lpstr>Diversification -- § 117.005</vt:lpstr>
      <vt:lpstr>Duty to review investments –  § 117.006</vt:lpstr>
      <vt:lpstr>Duty to review investments –  § 117.006</vt:lpstr>
      <vt:lpstr>Loyalty -- § 117.007</vt:lpstr>
      <vt:lpstr>Impartiality -- § 117.008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Klamath Falls</dc:title>
  <dc:creator>Gerry W. Beyer</dc:creator>
  <cp:lastModifiedBy>Gerry Beyer</cp:lastModifiedBy>
  <cp:revision>74</cp:revision>
  <dcterms:created xsi:type="dcterms:W3CDTF">2003-10-27T00:40:36Z</dcterms:created>
  <dcterms:modified xsi:type="dcterms:W3CDTF">2019-04-02T22:12:28Z</dcterms:modified>
</cp:coreProperties>
</file>