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8"/>
  </p:notesMasterIdLst>
  <p:sldIdLst>
    <p:sldId id="258" r:id="rId2"/>
    <p:sldId id="259" r:id="rId3"/>
    <p:sldId id="260" r:id="rId4"/>
    <p:sldId id="261" r:id="rId5"/>
    <p:sldId id="273" r:id="rId6"/>
    <p:sldId id="274" r:id="rId7"/>
    <p:sldId id="275" r:id="rId8"/>
    <p:sldId id="276" r:id="rId9"/>
    <p:sldId id="277" r:id="rId10"/>
    <p:sldId id="278" r:id="rId11"/>
    <p:sldId id="268" r:id="rId12"/>
    <p:sldId id="269" r:id="rId13"/>
    <p:sldId id="270" r:id="rId14"/>
    <p:sldId id="271" r:id="rId15"/>
    <p:sldId id="279" r:id="rId16"/>
    <p:sldId id="280" r:id="rId17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F5FD6844-3FD5-4D2A-BB13-2F8C7208570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248EAA5F-957B-4C09-A9A7-6FF9F912C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4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8EAA5F-957B-4C09-A9A7-6FF9F912C03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955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85800"/>
            <a:ext cx="8077200" cy="25908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dirty="0"/>
              <a:t>Introduction to</a:t>
            </a:r>
            <a:br>
              <a:rPr lang="en-US" dirty="0"/>
            </a:br>
            <a:r>
              <a:rPr lang="en-US" dirty="0"/>
              <a:t>Trust Administration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9.  Personal liability for failure to comply</a:t>
            </a:r>
          </a:p>
          <a:p>
            <a:endParaRPr lang="en-US" b="1" dirty="0"/>
          </a:p>
          <a:p>
            <a:pPr lvl="1"/>
            <a:r>
              <a:rPr lang="en-US" b="1" dirty="0"/>
              <a:t>Civil</a:t>
            </a:r>
          </a:p>
          <a:p>
            <a:pPr lvl="1"/>
            <a:r>
              <a:rPr lang="en-US" b="1" dirty="0"/>
              <a:t>Criminal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632959"/>
            <a:ext cx="2971800" cy="1981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534300"/>
            <a:ext cx="2752046" cy="1823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64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728" y="7620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Safeguarding and preserving trust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§ 117.004</a:t>
            </a:r>
          </a:p>
          <a:p>
            <a:endParaRPr lang="en-US" b="1" dirty="0"/>
          </a:p>
          <a:p>
            <a:r>
              <a:rPr lang="en-US" b="1" dirty="0"/>
              <a:t>Exercise reasonable care, skill, and caution.</a:t>
            </a:r>
          </a:p>
          <a:p>
            <a:endParaRPr lang="en-US" b="1" dirty="0"/>
          </a:p>
          <a:p>
            <a:r>
              <a:rPr lang="en-US" b="1" dirty="0"/>
              <a:t>Example actions: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98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Duty to Earmark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Common law rule = strict</a:t>
            </a:r>
          </a:p>
          <a:p>
            <a:endParaRPr lang="en-US" b="1" dirty="0"/>
          </a:p>
          <a:p>
            <a:r>
              <a:rPr lang="en-US" b="1" dirty="0"/>
              <a:t>Modern rule = liable only if failure to earmark causes loss.</a:t>
            </a:r>
          </a:p>
          <a:p>
            <a:endParaRPr lang="en-US" b="1" dirty="0"/>
          </a:p>
          <a:p>
            <a:r>
              <a:rPr lang="en-US" b="1" dirty="0"/>
              <a:t>Holding as nominee -- § 113.017</a:t>
            </a:r>
          </a:p>
          <a:p>
            <a:pPr lvl="1"/>
            <a:r>
              <a:rPr lang="en-US" b="1" dirty="0"/>
              <a:t>Corporate stocks and other securities</a:t>
            </a:r>
          </a:p>
          <a:p>
            <a:pPr lvl="1"/>
            <a:r>
              <a:rPr lang="en-US" b="1" dirty="0"/>
              <a:t>Other assets?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29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Commingling Prohibited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With trustee’s own assets</a:t>
            </a:r>
          </a:p>
          <a:p>
            <a:endParaRPr lang="en-US" b="1" dirty="0"/>
          </a:p>
          <a:p>
            <a:pPr lvl="1"/>
            <a:r>
              <a:rPr lang="en-US" b="1" dirty="0"/>
              <a:t>Strictly liable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610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Commingling Prohibited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With assets of other trusts</a:t>
            </a:r>
          </a:p>
          <a:p>
            <a:endParaRPr lang="en-US" b="1" dirty="0"/>
          </a:p>
          <a:p>
            <a:pPr lvl="1"/>
            <a:r>
              <a:rPr lang="en-US" b="1" dirty="0"/>
              <a:t>Why would a trustee want to do so?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“Common trust funds” for corporate trustees under §§ 113.171 &amp; 113.172.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How does non-corporate trustee obtain these benefits?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71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Duty to Support Trust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90" y="1629783"/>
            <a:ext cx="8610600" cy="4625609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/>
              <a:t>Defend trust from attacks.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Attorney fees and court costs of reasonable defense paid by trust even if trustee loses.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Duty to appeal, unless no reasonable ground.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65" b="24662"/>
          <a:stretch/>
        </p:blipFill>
        <p:spPr>
          <a:xfrm>
            <a:off x="2252374" y="4314093"/>
            <a:ext cx="4639251" cy="2133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51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FD3D6-F241-4845-B2AD-CC195E482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 of Trust -- § 114.086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C025D-C89E-4AE8-A750-DF40CE957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Alternative to providing copy of trust to a person other than beneficiary.</a:t>
            </a:r>
          </a:p>
          <a:p>
            <a:endParaRPr lang="en-US" b="1" dirty="0"/>
          </a:p>
          <a:p>
            <a:r>
              <a:rPr lang="en-US" b="1" dirty="0"/>
              <a:t>Allows third parties to get assurance that trustee has authority.</a:t>
            </a:r>
          </a:p>
          <a:p>
            <a:endParaRPr lang="en-US" b="1" dirty="0"/>
          </a:p>
          <a:p>
            <a:r>
              <a:rPr lang="en-US" b="1" dirty="0"/>
              <a:t>But, keeps terms of trust (e.g., who gets how much, when, and why) private.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5297B-E1FE-4281-AE9E-B401A3F80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59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Trustee accepts (or not)</a:t>
            </a:r>
          </a:p>
          <a:p>
            <a:endParaRPr lang="en-US" b="1" dirty="0"/>
          </a:p>
          <a:p>
            <a:pPr lvl="1"/>
            <a:r>
              <a:rPr lang="en-US" b="1" dirty="0"/>
              <a:t>Review § 112.009</a:t>
            </a:r>
          </a:p>
          <a:p>
            <a:pPr lvl="2"/>
            <a:r>
              <a:rPr lang="en-US" b="1" dirty="0"/>
              <a:t>Signature = conclusive evidence</a:t>
            </a:r>
          </a:p>
          <a:p>
            <a:pPr lvl="2"/>
            <a:r>
              <a:rPr lang="en-US" b="1" dirty="0"/>
              <a:t>Exercise power or duty = presumption</a:t>
            </a:r>
          </a:p>
          <a:p>
            <a:pPr lvl="1"/>
            <a:r>
              <a:rPr lang="en-US" b="1" dirty="0"/>
              <a:t>No liability until accept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389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Post bond</a:t>
            </a:r>
          </a:p>
          <a:p>
            <a:endParaRPr lang="en-US" b="1" dirty="0"/>
          </a:p>
          <a:p>
            <a:pPr lvl="1"/>
            <a:r>
              <a:rPr lang="en-US" b="1" dirty="0"/>
              <a:t>Review § 113.058</a:t>
            </a:r>
          </a:p>
          <a:p>
            <a:pPr lvl="1"/>
            <a:r>
              <a:rPr lang="en-US" b="1" dirty="0"/>
              <a:t>Required unless:</a:t>
            </a:r>
          </a:p>
          <a:p>
            <a:pPr lvl="2"/>
            <a:r>
              <a:rPr lang="en-US" b="1" dirty="0"/>
              <a:t>Settlor waives</a:t>
            </a:r>
          </a:p>
          <a:p>
            <a:pPr lvl="2"/>
            <a:r>
              <a:rPr lang="en-US" b="1" dirty="0"/>
              <a:t>Trustee is a corporation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903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Obtain possession and/or control of trust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541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Ascertain identity and location of beneficiaries.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982012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515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Follow settlor’s instruction in the trust</a:t>
            </a:r>
          </a:p>
          <a:p>
            <a:endParaRPr lang="en-US" b="1" dirty="0"/>
          </a:p>
          <a:p>
            <a:pPr lvl="1"/>
            <a:r>
              <a:rPr lang="en-US" b="1" dirty="0"/>
              <a:t>Investments</a:t>
            </a:r>
          </a:p>
          <a:p>
            <a:pPr lvl="1"/>
            <a:r>
              <a:rPr lang="en-US" b="1" dirty="0"/>
              <a:t>Management</a:t>
            </a:r>
          </a:p>
          <a:p>
            <a:pPr lvl="1"/>
            <a:r>
              <a:rPr lang="en-US" b="1" dirty="0"/>
              <a:t>Distribution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3200400"/>
            <a:ext cx="5034643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88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6.  Follow requirements of Trust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3276600"/>
            <a:ext cx="4762500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85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7.  Exercise appropriate standard of care</a:t>
            </a:r>
          </a:p>
          <a:p>
            <a:endParaRPr lang="en-US" b="1" dirty="0"/>
          </a:p>
          <a:p>
            <a:pPr lvl="1"/>
            <a:r>
              <a:rPr lang="en-US" b="1" dirty="0"/>
              <a:t>Management</a:t>
            </a:r>
          </a:p>
          <a:p>
            <a:pPr lvl="1"/>
            <a:r>
              <a:rPr lang="en-US" b="1" dirty="0"/>
              <a:t>Investment</a:t>
            </a:r>
          </a:p>
          <a:p>
            <a:pPr lvl="1"/>
            <a:r>
              <a:rPr lang="en-US" b="1" dirty="0"/>
              <a:t>Distribution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132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8.  Act with high degree of fiduciary loyalty</a:t>
            </a:r>
          </a:p>
          <a:p>
            <a:endParaRPr lang="en-US" b="1" dirty="0"/>
          </a:p>
          <a:p>
            <a:pPr lvl="1"/>
            <a:r>
              <a:rPr lang="en-US" b="1" dirty="0"/>
              <a:t>Avoid self-dealing</a:t>
            </a:r>
          </a:p>
          <a:p>
            <a:pPr lvl="1"/>
            <a:r>
              <a:rPr lang="en-US" b="1" dirty="0"/>
              <a:t>Avoid conflicts of interest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200400"/>
            <a:ext cx="2755900" cy="275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525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876</TotalTime>
  <Words>349</Words>
  <Application>Microsoft Office PowerPoint</Application>
  <PresentationFormat>On-screen Show (4:3)</PresentationFormat>
  <Paragraphs>96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Introduction to Trust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Overview of Administration</vt:lpstr>
      <vt:lpstr>Safeguarding and preserving trust property</vt:lpstr>
      <vt:lpstr>Duty to Earmark</vt:lpstr>
      <vt:lpstr>Commingling Prohibited</vt:lpstr>
      <vt:lpstr>Commingling Prohibited</vt:lpstr>
      <vt:lpstr>Duty to Support Trust</vt:lpstr>
      <vt:lpstr>Certification of Trust -- § 114.086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55</cp:revision>
  <cp:lastPrinted>2019-04-01T22:49:59Z</cp:lastPrinted>
  <dcterms:created xsi:type="dcterms:W3CDTF">2003-10-27T00:40:36Z</dcterms:created>
  <dcterms:modified xsi:type="dcterms:W3CDTF">2019-04-01T22:50:11Z</dcterms:modified>
</cp:coreProperties>
</file>