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Wingdings 2" panose="05020102010507070707" pitchFamily="18" charset="2"/>
      <p:regular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1346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59B54-CE9D-413D-88DF-CFDC6C17525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9D20C-728D-431A-AFB6-41889B68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we don’t have enough trouble with the 26 letters we already have.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George Bernard Shaw.  (Pygmalion, My Fair Lady, etc.).</a:t>
            </a:r>
          </a:p>
          <a:p>
            <a:endParaRPr lang="en-US" dirty="0"/>
          </a:p>
          <a:p>
            <a:r>
              <a:rPr lang="en-US" dirty="0"/>
              <a:t>There are still clubs of people who use his alphabet.</a:t>
            </a:r>
          </a:p>
          <a:p>
            <a:endParaRPr lang="en-US" dirty="0"/>
          </a:p>
          <a:p>
            <a:r>
              <a:rPr lang="en-US" dirty="0"/>
              <a:t>The court in England did NOT enforce this provision thinking it had no real social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A999-0D1F-480A-82A3-AEF1541E3B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3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72AA2-DF1E-462B-A3CC-CCF5826F1C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DA23-BAE8-4E9F-8120-C754B63164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56ABC-14A8-40A0-B9A6-2727C95173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7E783-78FA-4E2A-9A22-6F6125598D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8DDA1-1EF1-4D5A-927B-2A61C32550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8C18E-CEC4-46F4-AC8E-7E6A57586C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643E9-5D33-4B73-8B27-85804B68AD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19FEF-254E-41C2-B237-52799F22D2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E87076B8-BF24-44A0-B585-746F7ED731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56084E5-9BA0-4F2B-AA5E-B6D169BCE8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077200" cy="1673352"/>
          </a:xfrm>
        </p:spPr>
        <p:txBody>
          <a:bodyPr/>
          <a:lstStyle/>
          <a:p>
            <a:pPr algn="ctr" eaLnBrk="1" hangingPunct="1"/>
            <a:br>
              <a:rPr lang="en-US" b="1" dirty="0"/>
            </a:br>
            <a:r>
              <a:rPr lang="en-US" b="1" dirty="0"/>
              <a:t>Charitable Trusts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Charitable Trust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77200" cy="462560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Tax benefits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Successor trustees (§ 113.083(b))</a:t>
            </a:r>
          </a:p>
          <a:p>
            <a:pPr>
              <a:spcAft>
                <a:spcPts val="1200"/>
              </a:spcAft>
            </a:pPr>
            <a:r>
              <a:rPr lang="en-US" b="1" dirty="0"/>
              <a:t>Enforcement by attorney general</a:t>
            </a:r>
          </a:p>
          <a:p>
            <a:pPr>
              <a:spcAft>
                <a:spcPts val="1200"/>
              </a:spcAft>
            </a:pPr>
            <a:r>
              <a:rPr lang="en-US" b="1" dirty="0"/>
              <a:t>Cy </a:t>
            </a:r>
            <a:r>
              <a:rPr lang="en-US" b="1" dirty="0" err="1"/>
              <a:t>pres</a:t>
            </a:r>
            <a:r>
              <a:rPr lang="en-US" b="1" dirty="0"/>
              <a:t> to prevent lapse</a:t>
            </a:r>
          </a:p>
          <a:p>
            <a:pPr>
              <a:spcAft>
                <a:spcPts val="1200"/>
              </a:spcAft>
            </a:pPr>
            <a:r>
              <a:rPr lang="en-US" b="1" dirty="0"/>
              <a:t>RAP not applicable</a:t>
            </a:r>
          </a:p>
          <a:p>
            <a:r>
              <a:rPr lang="en-US" b="1" dirty="0"/>
              <a:t>Split interest trusts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1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Basic Purposes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categories of charitable purposes:</a:t>
            </a:r>
          </a:p>
          <a:p>
            <a:endParaRPr lang="en-US" b="1" dirty="0"/>
          </a:p>
          <a:p>
            <a:pPr lvl="1"/>
            <a:r>
              <a:rPr lang="en-US" b="1" dirty="0"/>
              <a:t>Relief of poverty</a:t>
            </a:r>
          </a:p>
          <a:p>
            <a:pPr lvl="1"/>
            <a:r>
              <a:rPr lang="en-US" b="1" dirty="0"/>
              <a:t>Advancement of education</a:t>
            </a:r>
          </a:p>
          <a:p>
            <a:pPr lvl="1"/>
            <a:r>
              <a:rPr lang="en-US" b="1" dirty="0"/>
              <a:t>Advancement of religion</a:t>
            </a:r>
          </a:p>
          <a:p>
            <a:pPr lvl="1"/>
            <a:r>
              <a:rPr lang="en-US" b="1" dirty="0"/>
              <a:t>Promotion of health</a:t>
            </a:r>
          </a:p>
          <a:p>
            <a:pPr lvl="1"/>
            <a:r>
              <a:rPr lang="en-US" b="1" dirty="0"/>
              <a:t>Government or municipal purposes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6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charitable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General rule = sufficiently large or indefinite class of beneficiaries so community is interested in enforcement of trust.</a:t>
            </a:r>
          </a:p>
          <a:p>
            <a:endParaRPr lang="en-US" b="1" dirty="0"/>
          </a:p>
          <a:p>
            <a:r>
              <a:rPr lang="en-US" b="1" dirty="0"/>
              <a:t>But, see notes 1-3, p. 580.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8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Mortmain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Statute which limits gifts to charity under specified circumstances.</a:t>
            </a:r>
          </a:p>
          <a:p>
            <a:endParaRPr lang="en-US" b="1" dirty="0"/>
          </a:p>
          <a:p>
            <a:r>
              <a:rPr lang="en-US" b="1" dirty="0"/>
              <a:t>Often held to be unconstitutional under 14</a:t>
            </a:r>
            <a:r>
              <a:rPr lang="en-US" b="1" baseline="30000" dirty="0"/>
              <a:t>th</a:t>
            </a:r>
            <a:r>
              <a:rPr lang="en-US" b="1" dirty="0"/>
              <a:t> Amendment’s equal protection clause.</a:t>
            </a:r>
          </a:p>
          <a:p>
            <a:endParaRPr lang="en-US" b="1" dirty="0"/>
          </a:p>
          <a:p>
            <a:r>
              <a:rPr lang="en-US" b="1" dirty="0"/>
              <a:t>Texas does not have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Determination of Charitable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Must have altruistic motive</a:t>
            </a:r>
          </a:p>
          <a:p>
            <a:endParaRPr lang="en-US" b="1" dirty="0"/>
          </a:p>
          <a:p>
            <a:r>
              <a:rPr lang="en-US" b="1" dirty="0"/>
              <a:t>Who determines?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Settlor, as he/she determines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Court, as question of law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Jury, as question of fact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0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“Generally accepted”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508" y="2794820"/>
            <a:ext cx="5284983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4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55 Letter English Alphabet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2" y="1828800"/>
            <a:ext cx="3295650" cy="32152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/>
          <a:stretch/>
        </p:blipFill>
        <p:spPr>
          <a:xfrm>
            <a:off x="4800943" y="2222570"/>
            <a:ext cx="4018379" cy="3809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181600"/>
            <a:ext cx="3387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George Bernard Shaw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Charitable?</a:t>
            </a:r>
          </a:p>
          <a:p>
            <a:pPr marL="800100" lvl="1" indent="-342900" algn="ctr">
              <a:buFont typeface="+mj-lt"/>
              <a:buAutoNum type="alphaUcPeriod"/>
            </a:pPr>
            <a:r>
              <a:rPr lang="en-US" b="1" dirty="0"/>
              <a:t>Yes</a:t>
            </a:r>
          </a:p>
          <a:p>
            <a:pPr marL="800100" lvl="1" indent="-342900" algn="ctr">
              <a:buFont typeface="+mj-lt"/>
              <a:buAutoNum type="alphaUcPeriod"/>
            </a:pPr>
            <a:r>
              <a:rPr lang="en-US" b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20991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Marsh</a:t>
            </a:r>
            <a:r>
              <a:rPr lang="en-US" dirty="0"/>
              <a:t> – p. 581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Trust for every American 18 years old or older with no one being denied a share due to race, religion, marital status, sexual preference, or amount of wealth.</a:t>
            </a:r>
          </a:p>
          <a:p>
            <a:endParaRPr lang="en-US" b="1" dirty="0"/>
          </a:p>
          <a:p>
            <a:r>
              <a:rPr lang="en-US" b="1" dirty="0"/>
              <a:t>Charitable?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b="1" dirty="0"/>
              <a:t>Yes.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b="1" dirty="0"/>
              <a:t>No.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8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Charitable purpose?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Advancement of ideas</a:t>
            </a:r>
          </a:p>
          <a:p>
            <a:pPr lvl="1"/>
            <a:r>
              <a:rPr lang="en-US" b="1" dirty="0"/>
              <a:t>Held by many?</a:t>
            </a:r>
          </a:p>
          <a:p>
            <a:pPr lvl="1"/>
            <a:r>
              <a:rPr lang="en-US" b="1" dirty="0"/>
              <a:t>Unique to settlor?</a:t>
            </a:r>
          </a:p>
          <a:p>
            <a:pPr lvl="1"/>
            <a:endParaRPr lang="en-US" b="1" dirty="0"/>
          </a:p>
          <a:p>
            <a:pPr marL="621792" indent="-457200"/>
            <a:r>
              <a:rPr lang="en-US" b="1" dirty="0"/>
              <a:t>Whims?</a:t>
            </a:r>
          </a:p>
          <a:p>
            <a:pPr marL="621792" indent="-457200"/>
            <a:endParaRPr lang="en-US" b="1" dirty="0"/>
          </a:p>
          <a:p>
            <a:pPr marL="621792" indent="-457200"/>
            <a:r>
              <a:rPr lang="en-US" b="1" dirty="0"/>
              <a:t>Religious purposes?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13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802</TotalTime>
  <Words>251</Words>
  <Application>Microsoft Office PowerPoint</Application>
  <PresentationFormat>On-screen Show (4:3)</PresentationFormat>
  <Paragraphs>71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Wingdings 3</vt:lpstr>
      <vt:lpstr>Wingdings</vt:lpstr>
      <vt:lpstr>Corbel</vt:lpstr>
      <vt:lpstr>Tahoma</vt:lpstr>
      <vt:lpstr>Wingdings 2</vt:lpstr>
      <vt:lpstr>Module</vt:lpstr>
      <vt:lpstr> Charitable Trusts</vt:lpstr>
      <vt:lpstr>Introduction – Basic Purposes</vt:lpstr>
      <vt:lpstr>Size of charitable class</vt:lpstr>
      <vt:lpstr>Mortmain Provisions</vt:lpstr>
      <vt:lpstr>Determination of Charitable Purpose</vt:lpstr>
      <vt:lpstr>Standard</vt:lpstr>
      <vt:lpstr>55 Letter English Alphabet</vt:lpstr>
      <vt:lpstr>Marsh – p. 581</vt:lpstr>
      <vt:lpstr>Charitable purpose?</vt:lpstr>
      <vt:lpstr>Other Charitable Trust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Klamath Falls</dc:title>
  <dc:creator>Gerry W. Beyer</dc:creator>
  <cp:lastModifiedBy>Gerry Beyer</cp:lastModifiedBy>
  <cp:revision>57</cp:revision>
  <dcterms:created xsi:type="dcterms:W3CDTF">2003-10-27T00:40:36Z</dcterms:created>
  <dcterms:modified xsi:type="dcterms:W3CDTF">2018-12-22T21:17:47Z</dcterms:modified>
</cp:coreProperties>
</file>