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1"/>
  </p:notesMasterIdLst>
  <p:sldIdLst>
    <p:sldId id="256" r:id="rId2"/>
    <p:sldId id="335" r:id="rId3"/>
    <p:sldId id="26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74233" autoAdjust="0"/>
  </p:normalViewPr>
  <p:slideViewPr>
    <p:cSldViewPr>
      <p:cViewPr varScale="1">
        <p:scale>
          <a:sx n="50" d="100"/>
          <a:sy n="50" d="100"/>
        </p:scale>
        <p:origin x="1747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F5B4E-151B-4504-9B3D-70DD5838DFA4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59604-9E1C-44AB-8756-009DF89F4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47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659604-9E1C-44AB-8756-009DF89F4D0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3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86AF-16EA-468E-8961-6C6F5788BBF9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019D-C586-41FD-90BB-579EDB543DBE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C179D-5748-4295-B4A0-200495365E6D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F56D8-E00C-448D-813F-A8471EC9F206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17E17-EA86-4627-AB9F-F31BF9A413EC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5BC02-97E7-4EED-BC4C-9A5526C7700D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C6FB0-1F11-4C85-A70E-E770565D847E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B2B1-D578-45F3-ACF7-B68AB6E0D6A3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1ACD7-8AC4-4D01-A0FF-5B5AC483E683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33C3-A96B-46BD-9218-8B0B629FE114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22E12A8-F4FC-47DA-80A3-EE0EB27E0B4A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73582CA-1DFB-484B-BAE6-C86811BF7397}" type="datetime1">
              <a:rPr lang="en-US" smtClean="0"/>
              <a:t>3/28/2023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8077200" cy="2435352"/>
          </a:xfrm>
        </p:spPr>
        <p:txBody>
          <a:bodyPr>
            <a:normAutofit/>
          </a:bodyPr>
          <a:lstStyle/>
          <a:p>
            <a:pPr algn="ctr"/>
            <a:r>
              <a:rPr lang="en-US" sz="5800" cap="small" dirty="0"/>
              <a:t>Pour Over Provisions</a:t>
            </a:r>
            <a:br>
              <a:rPr lang="en-US" dirty="0"/>
            </a:br>
            <a:br>
              <a:rPr lang="en-US" dirty="0"/>
            </a:br>
            <a:r>
              <a:rPr lang="en-US" sz="4000" dirty="0"/>
              <a:t>Mini-Review from Wills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8FE77-66C5-4B2D-9529-D0CE31457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UBE Alert!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4418FD-C66C-454D-83A4-0D7CDDAFF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E9222-0443-4D5F-AB8C-A3DE118B26C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D439E34-A3E6-4BF4-8C9E-6039D6F6D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228" y="1408176"/>
            <a:ext cx="8229600" cy="4625609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Pour over provisions are a Top 10 tested UBE topic.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FE49F4-51DF-417E-83F9-8F70462AD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53489"/>
            <a:ext cx="9144000" cy="1875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898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Will provision leaving property to inter vivos trust.</a:t>
            </a:r>
          </a:p>
          <a:p>
            <a:endParaRPr lang="en-US" b="1" dirty="0"/>
          </a:p>
          <a:p>
            <a:r>
              <a:rPr lang="en-US" b="1" dirty="0"/>
              <a:t>Why used?</a:t>
            </a:r>
          </a:p>
          <a:p>
            <a:pPr lvl="1"/>
            <a:r>
              <a:rPr lang="en-US" b="1" dirty="0"/>
              <a:t>__________</a:t>
            </a:r>
          </a:p>
          <a:p>
            <a:pPr lvl="1"/>
            <a:r>
              <a:rPr lang="en-US" b="1" dirty="0"/>
              <a:t>__________</a:t>
            </a:r>
          </a:p>
          <a:p>
            <a:pPr lvl="1"/>
            <a:r>
              <a:rPr lang="en-US" b="1" dirty="0"/>
              <a:t>__________</a:t>
            </a:r>
          </a:p>
          <a:p>
            <a:pPr lvl="1"/>
            <a:r>
              <a:rPr lang="en-US" b="1" dirty="0"/>
              <a:t>__________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AutoShape 2" descr="data:image/jpeg;base64,/9j/4AAQSkZJRgABAQAAAQABAAD/2wCEAAkGBhQPEBAQEBAQDxQUEBIUFRUUFA8UEBYQFhQVFRQUFxIXGyYeFxkjGRQVIC8gJycpLCwsFR4xNTAqNSYrLCkBCQoKDgwNFw8PFSkcFxwpNSksKSkpKSkpKSkpKSksKSksKSkpKSkpKSkpKSkpKSkpKSk2KTUpKSwpLCkpKSkpKf/AABEIAK4AxwMBIgACEQEDEQH/xAAbAAACAgMBAAAAAAAAAAAAAAAAAQQFAgMGB//EADwQAAEDAgMFBgMGBQQDAAAAAAEAAhEDIQQSMQUTQVFhBhQicYGRMqGxQlJiwdHwFiNy4fEHkqKzJDNE/8QAGQEBAQEBAQEAAAAAAAAAAAAAAAECAwQF/8QAIhEBAAIBBQEAAgMAAAAAAAAAAAERAgMSEyExQSJhBFFx/9oADAMBAAIRAxEAPwDuIRCcJwvtvlkAmAmmilCcITCilCYCcJwoCEwEBZKKUJgJgJqLQATARCYCjQATRCZRYQ8VtWnSe2m4uzFpcAGuNhzdoNfkssFtWnVs11+ThBVQKgc+rUqDOPC1jCTElocSbi2ie0djGm0VKQjL4nMBJykXzNOsjl7aLFuu2PProUKv2RtLfMEkFwFzoCOfzU9aibc5ipo0JIVQ0JIQNCSEEFNOE4XRyJACYCYCLQhNMBOFBjCYCyAThRaIBZQgBOFFILKEALKFAgnCcIhFJRsdjm0mybk2DeJPBPGYwUwb3hcjjNqF9XM6A0MdxuBxOn+NVmZnyHXDC5uUmk8ZmT94OMfda4GOui639/srhqu1aZovcxwd4bRoQRaCNdefBRthbbquq02tL3NbILc0+EDWdBw+Wi54zN1TrlhbpXUe7YiWNIZUl1ps4WqN+hHmr1cozbDcWcrXvYKdUTk3jZqNPwmB4myCDfgrmhiiTZx0GvzkH96LpMbEywuFkhY0qocA4afnyWa089USE0IhITQghwnCcJwtsFCYCYWQClqUIhZAJwoEAnCYCcKLRAJgLKEItCEIQoBaMRisnMn6DmT+XFQsdtxtMCJ+KCeDbG/X/CrSSaQ/mGoPtF0Au/EeazOUOuGPfaNtXFbx0NJDb+Ln1P6KNgdmNqODQ0QSS6dSALCeVhZFPDmq8FoG7BmTxOgERzAPunjdqDDBwYZqmw5NBtm89Vz3V29KB2nqtzCk3KAyGmLCQCMo6BR+xGz6tWrXcHBjGBwFocC6LyZBFp00hV7nc/2f8rqNjY3dYUADxPc4kamdAeghoWcMpj9iazFHO1j4L8kmPgsQPii2ot58FjSxZfUqtdSezd5YeYyvBEy0zeI/5KBitrsosNR8AAT8QzOM8PeNFJ2ZiqtVhfUptoujwicwLZJabQRc6cI4rtlFxumOvBZ7Lxu7cxrjAqGGzxfeI84PyV8uXxIG58bvsG4MEHjB4cgea6HA4jeU2uOsX/qH6pjPThq4/W9CELbgEIQgjwnCyhACrNEAsgE4RCjQhMBMBNAIQhFCEIQCh7RrwwtEEm14+nkpip9onNUbEWJJ56Rr68VmRV1MOXQGgOu2XH7WUWAjjdvz5LaaRrAsw7cwa4h9SWgEC7qbb+UnorfDbPY6nD2teHTYjwwTNlOp0w0Q0Bo5AANHoFmcbaxzp57traNSi51HJu3iJJINokZYVKKZgcZ85Vv20Ye+VLH4KZH+wC3SZVNQrglwkW/SdPIhefLrx6om4bWUpc0ExJA97Srp20KdN4ZmAzNho4ACJvygqswXiOlgQrA7PYS5xaPLpHDkmnV9qx2hshuKa1riQJmWxeRGsaXXU4HDNp0gA0tDQBEWgCBHSFWbIxLM7aUEEARIdlIAHwu0cBIB5WXVtcysz+WWuHQgguFiJBXoyvbGM/Fc3isLvQ0yQGuLoPwvghwBnqNVP2TXLahYdIHEakmPoRPMgJ4jFMY5rKgyy4hrdS4gE2HkJP8AdZ0mhzXtd4JsDxaYsZ6TP5rMTMRVM5RcLZCibMxgq0wZktJY4xHjb4XfMKWuzxzFBCEINayCQThENAQhFZIWKEGSEpRKBpIlKUA8wCVUFuZ4EiTlnTQeIa89P8q1rG2se/v9FFwmGvm6mFiRKo0sggSfO6zRKJW0hzvbHYZrsbUY3M9kggalmtuZBkx1K4NjYsRxuYPzXr0qt2lsCliDmc3K/wC+yzvXgfWVxz078dsdSupeesZumueLwJiR8lP2bi98A8NvcQ4ReOmuqlbQ7KYilJp5awm5aBvI5ZCfofRQsLVLPAdQfECIcJOjrdTr0WarHuO3eMonxbYPCF1QVMwiCIAvc3h06W5K9wfhMNtqSGjjF/MrmqL4gNOXl0k3iFb4TFANiQ46AXAB4plM00lY7DioWOBALH5hNzoQZ9CUjVMsED44dNhli8cytZcGAeEmL+EFziYsIAlb61JzmhzWgE6SdPOFu7iIGdKpFSWiGyJEhrcptJ8irQ2sudxuJLW7tkudUc1ouCYvmJ5Cbeq6SuZcTaTExz4j0Wo9pw1cYq2EoRKFt5ylNbN0jdKXCtaFnu0t2rYxQssiMiWMUJliWVAIRlRCDRjDDdJOnLX6rLD/AArRjMQAcpEmJ/RbsI4uY0+fv+Sx9G1NGVGVbAhGVGVAlGxuzadb/wBjASBZwkPHk4XUrKnkUk7hx2J7KVaRJpVDiGfdflFYdA4fH9bKLhMSxhyECmQDIu1w5kiLR1+S7vIVD2lsZmIaWuADos8AZ2kaQeXTqueWF+S7Y6k/VJh8YXEhgY4wY3hcGesAn2Eoxm0CwZajw5xbdrCc1xo3TKNbmCoH8E4pjnZa7Xtd1LCDe0AAcgrfZPZEUjmqEOMzAvfjJKkXDruirYbDwJc5td4ALYDW34CG36Aam5tHFdAP35rNmHgQNFlulvGKcM85yakLaKSFq4c6Td2lulJ7o7p7o7o7p7rx8j0bEbdI3Kk90d090d0d0905TjRdyjcqV3N34fdHc3fh91eU40XcpGgpfdHfh90d0d+H3TlONE3CxdSiTyE+11N7o7m33UbaNJzaTzY+ExEa6gX6hI1bTYo8VgzNM+ElzxoJsYa256R5eiuG4eAAqmhiWVa9JoDgBIHwxmBhot0XR91dzb7q5Z1KRhaJuEbhS+6u5t90u7O5t91OVrjRNwnuFL7q78Pujurvw+6cpxom4T3Kld0d+H3R3R34fdOU40Xco3Kldzd+FHc3fh905TjRd0nulJ7o7p7o7m7p7qcpxo26T3akdzd090dzd0905TYj7tCkd0d090JyrsG+KN8VolQNs7XGFp7wsfUvAa3Uk3uToF5/8dVrvijfFeZ4/t9iHiaYZRF/sl7tY1Ij5Koq7SxFWN5iKtSPxOA9gukYT9Let19rU6d6lamwTEue1t/UqurdtcK3/wChp/pD3fMCOPNeTnCmRbrMcVtoUS5/l9FdiPSHf6g0NGis4/0gD3JWH8fN4UKnmXMAXGV2NosNR5DRqSSPS5UvZbzUY1xa1uZjXWmLgH81qNKa3V0Ogo9vqjp/8YDlNTU+WXRYVu0FTE0wXsbSyvBGV7nBw5XAg3F9FAp4CLga2y2i9rX5lY4l1w1hIyzmEXzXiJFzppchdMcItnLqG/BbVbTLgHgHhHh4OtPGSA6Veu7WubE0f+f9lzLMKHOPhJMNy3dOcHkLaFx/yrjFYMkNcNDe/AESNCFrLDdLOnFQl/xs0P3bqNUO4gQ6BYzwtB1/RT2dpKZiS9k6Zmuj5SuR2XVaa1emKTwG5Glzg4NcXlxJZOgHzJCs61DOQA3MJBHwgNPn52WdTRiJp0dPR2kyoYZUa4jgHSfUa/Jbt6uD2lgCRmaQ1wtNyB1gfu66Ts7iC6hBcXFj3MkmSQIIM66EcVxywqLVcb0o3q1Ilcht3qe+WmUIN+9RvloCaDdvkb9aUSg379C0ShBhK5jtdtQUnAGBlpl0nhLiD/1rpZXE/wCoGHc6pQIaHNLXNMm2j9OZBc0rvoRG+LFH2exja9OpWcG5n1nl0jQCAwZfs+ENsrfD4elA8DT5gT6rl+zzd0+vSMgl4qtHE03MaAR6tI6RdXbKpBBNp58LL6H8iMd814i3ZhKcAmlT9gs6eBpNMimwHyUMVra8Ag4rgTC8E/pEutg6bhBYyOWUETz81UY4P/ltoubRDXDOQBmNMcGiI1hSa+OytJUWnWze/wAl008px/cKtsNXdImYExPy+gWOMrDKQIkm0fvoo4xHVR6bpnTUpE92i2owwAjgOfQSsK+MnmTabHjHFQqdfUSliKsgCYM+wSJ/LtVnszGNqGzgWzAgg+IWcD+iu6mGDWF06AmDyt8l55svZDMLWa6hvJIdml7nNgARY2ueOvhXSHaD3tDeZv1XTVq/xnoScbUDibi8/TUK37PUQ2k6ONQu9SGz8wqEU7yecenFdbs+jkptB1Nzzk3/ADXl1JqKVuhELOE8q4jWAgj0VFtfaFQVHMBLANIkEjnPJVjnuOrnHzJ+iK6/OPvD3CTqgAkuAHORC4/d9Pojd+iDrWYhrvhl3UNeW/7ohOhVD2hzTmB438uK5QOd953u6PZbKWIewQ17m+RICDq8qFz9HbFUcQ/zb+kIRFyVSdr8CauGLmTmpnPbXKPiE+Qn0V0iFrHKpseWYas3Kx4iCwQ4C8ajqtxxQqMt+eotHyU7tPsI4Ul9Np3LiPhEikfum85Tw9uKpsM4QL+slendfaJeci4183eWiw7wSROhK1ZyFqfWjylSxY1n2Mnh7LAODQYMfv8AwoNfEyLnio9LEhvrqpEC1p1p8vkh2Pgxqq7EY/Kwua1zzwa3LJPDWFowjnuAzgBx1ymWzxIkfJbr7IshVc4zPGBdS6Rym5LiTCrcLg4cSHOnqSQPISY9lPZS4kz0UyyEo1ACI9T5fmpVN2kcPr+yq6tUIAiBfTmVJwTHl2g0BmTqZuRw4efup5CrIO0GpAv/AFEaKwobaqs+3m/qE/3Ve1sfvjxKyAXnymx0eD7QtdZ4yHnq3+ysd6T8MRz1EeYXGgK22HjC14pk+F1hPB3CPPT1WVXL9n7wfzQ117QCCB56rS7s3SP3x5ER8wVZsatoCCnHZmn96p7t/RZfwzS51B6t/RXACyARFKOzFP7z/dv6LbT7N0hqHO83H8oVshC2ijhWsENaGjoAPomtyFEUSEIVVjVpB4LXAOBsQRII42XFbZ7CuYS/CGQbmk4iRzyOOvkfdduhW6Hj+IL2HK9jmuGocCCorq51Xru19msr03B7GuMGCQCQeh1HovPK3Z5pux5b0PiF+tiF0xygUrpMWMKFiWVd5TFNgLJ8ZcW2FtLzw5aq9qbAqCYew3iZc35QVEfSLCQ4zEafqukZ0hU8MBFpPXmpdJ4FzAMLTQa585ctuf8AYK0o7De4SXtb5An9Fi/7VW4faGaXQ5l4gg6CYUig9zjLWuJMQOunVW1HYbGxJc7zsPYKxp0w2wAA6QmWpEeFK/CbLM56kF0WA+yOQ5KzYwAQLBJZBc5ymVMLILELILIYVpsHBbyoH/ZZc/1fZHv9Fq2Vsvfky7KBrz4ae66qhRaxoa0QAoNwCyAWIWYQZJpBNGQhCEAhCEH/2Q=="/>
          <p:cNvSpPr>
            <a:spLocks noChangeAspect="1" noChangeArrowheads="1"/>
          </p:cNvSpPr>
          <p:nvPr/>
        </p:nvSpPr>
        <p:spPr bwMode="auto">
          <a:xfrm>
            <a:off x="63500" y="-804863"/>
            <a:ext cx="189547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hQPEBAQEBAQDxQUEBIUFRUUFA8UEBYQFhQVFRQUFxIXGyYeFxkjGRQVIC8gJycpLCwsFR4xNTAqNSYrLCkBCQoKDgwNFw8PFSkcFxwpNSksKSkpKSkpKSkpKSksKSksKSkpKSkpKSkpKSkpKSkpKSk2KTUpKSwpLCkpKSkpKf/AABEIAK4AxwMBIgACEQEDEQH/xAAbAAACAgMBAAAAAAAAAAAAAAAAAQQFAgMGB//EADwQAAEDAgMFBgMGBQQDAAAAAAEAAhEDIQQSMQUTQVFhBhQicYGRMqGxQlJiwdHwFiNy4fEHkqKzJDNE/8QAGQEBAQEBAQEAAAAAAAAAAAAAAAECAwQF/8QAIhEBAAIBBQEAAgMAAAAAAAAAAAERAgMSEyExQSJhBFFx/9oADAMBAAIRAxEAPwDuIRCcJwvtvlkAmAmmilCcITCilCYCcJwoCEwEBZKKUJgJgJqLQATARCYCjQATRCZRYQ8VtWnSe2m4uzFpcAGuNhzdoNfkssFtWnVs11+ThBVQKgc+rUqDOPC1jCTElocSbi2ie0djGm0VKQjL4nMBJykXzNOsjl7aLFuu2PProUKv2RtLfMEkFwFzoCOfzU9aibc5ipo0JIVQ0JIQNCSEEFNOE4XRyJACYCYCLQhNMBOFBjCYCyAThRaIBZQgBOFFILKEALKFAgnCcIhFJRsdjm0mybk2DeJPBPGYwUwb3hcjjNqF9XM6A0MdxuBxOn+NVmZnyHXDC5uUmk8ZmT94OMfda4GOui639/srhqu1aZovcxwd4bRoQRaCNdefBRthbbquq02tL3NbILc0+EDWdBw+Wi54zN1TrlhbpXUe7YiWNIZUl1ps4WqN+hHmr1cozbDcWcrXvYKdUTk3jZqNPwmB4myCDfgrmhiiTZx0GvzkH96LpMbEywuFkhY0qocA4afnyWa089USE0IhITQghwnCcJwtsFCYCYWQClqUIhZAJwoEAnCYCcKLRAJgLKEItCEIQoBaMRisnMn6DmT+XFQsdtxtMCJ+KCeDbG/X/CrSSaQ/mGoPtF0Au/EeazOUOuGPfaNtXFbx0NJDb+Ln1P6KNgdmNqODQ0QSS6dSALCeVhZFPDmq8FoG7BmTxOgERzAPunjdqDDBwYZqmw5NBtm89Vz3V29KB2nqtzCk3KAyGmLCQCMo6BR+xGz6tWrXcHBjGBwFocC6LyZBFp00hV7nc/2f8rqNjY3dYUADxPc4kamdAeghoWcMpj9iazFHO1j4L8kmPgsQPii2ot58FjSxZfUqtdSezd5YeYyvBEy0zeI/5KBitrsosNR8AAT8QzOM8PeNFJ2ZiqtVhfUptoujwicwLZJabQRc6cI4rtlFxumOvBZ7Lxu7cxrjAqGGzxfeI84PyV8uXxIG58bvsG4MEHjB4cgea6HA4jeU2uOsX/qH6pjPThq4/W9CELbgEIQgjwnCyhACrNEAsgE4RCjQhMBMBNAIQhFCEIQCh7RrwwtEEm14+nkpip9onNUbEWJJ56Rr68VmRV1MOXQGgOu2XH7WUWAjjdvz5LaaRrAsw7cwa4h9SWgEC7qbb+UnorfDbPY6nD2teHTYjwwTNlOp0w0Q0Bo5AANHoFmcbaxzp57traNSi51HJu3iJJINokZYVKKZgcZ85Vv20Ye+VLH4KZH+wC3SZVNQrglwkW/SdPIhefLrx6om4bWUpc0ExJA97Srp20KdN4ZmAzNho4ACJvygqswXiOlgQrA7PYS5xaPLpHDkmnV9qx2hshuKa1riQJmWxeRGsaXXU4HDNp0gA0tDQBEWgCBHSFWbIxLM7aUEEARIdlIAHwu0cBIB5WXVtcysz+WWuHQgguFiJBXoyvbGM/Fc3isLvQ0yQGuLoPwvghwBnqNVP2TXLahYdIHEakmPoRPMgJ4jFMY5rKgyy4hrdS4gE2HkJP8AdZ0mhzXtd4JsDxaYsZ6TP5rMTMRVM5RcLZCibMxgq0wZktJY4xHjb4XfMKWuzxzFBCEINayCQThENAQhFZIWKEGSEpRKBpIlKUA8wCVUFuZ4EiTlnTQeIa89P8q1rG2se/v9FFwmGvm6mFiRKo0sggSfO6zRKJW0hzvbHYZrsbUY3M9kggalmtuZBkx1K4NjYsRxuYPzXr0qt2lsCliDmc3K/wC+yzvXgfWVxz078dsdSupeesZumueLwJiR8lP2bi98A8NvcQ4ReOmuqlbQ7KYilJp5awm5aBvI5ZCfofRQsLVLPAdQfECIcJOjrdTr0WarHuO3eMonxbYPCF1QVMwiCIAvc3h06W5K9wfhMNtqSGjjF/MrmqL4gNOXl0k3iFb4TFANiQ46AXAB4plM00lY7DioWOBALH5hNzoQZ9CUjVMsED44dNhli8cytZcGAeEmL+EFziYsIAlb61JzmhzWgE6SdPOFu7iIGdKpFSWiGyJEhrcptJ8irQ2sudxuJLW7tkudUc1ouCYvmJ5Cbeq6SuZcTaTExz4j0Wo9pw1cYq2EoRKFt5ylNbN0jdKXCtaFnu0t2rYxQssiMiWMUJliWVAIRlRCDRjDDdJOnLX6rLD/AArRjMQAcpEmJ/RbsI4uY0+fv+Sx9G1NGVGVbAhGVGVAlGxuzadb/wBjASBZwkPHk4XUrKnkUk7hx2J7KVaRJpVDiGfdflFYdA4fH9bKLhMSxhyECmQDIu1w5kiLR1+S7vIVD2lsZmIaWuADos8AZ2kaQeXTqueWF+S7Y6k/VJh8YXEhgY4wY3hcGesAn2Eoxm0CwZajw5xbdrCc1xo3TKNbmCoH8E4pjnZa7Xtd1LCDe0AAcgrfZPZEUjmqEOMzAvfjJKkXDruirYbDwJc5td4ALYDW34CG36Aam5tHFdAP35rNmHgQNFlulvGKcM85yakLaKSFq4c6Td2lulJ7o7p7o7o7p7rx8j0bEbdI3Kk90d090d0d0905TjRdyjcqV3N34fdHc3fh91eU40XcpGgpfdHfh90d0d+H3TlONE3CxdSiTyE+11N7o7m33UbaNJzaTzY+ExEa6gX6hI1bTYo8VgzNM+ElzxoJsYa256R5eiuG4eAAqmhiWVa9JoDgBIHwxmBhot0XR91dzb7q5Z1KRhaJuEbhS+6u5t90u7O5t91OVrjRNwnuFL7q78Pujurvw+6cpxom4T3Kld0d+H3R3R34fdOU40Xco3Kldzd+FHc3fh905TjRd0nulJ7o7p7o7m7p7qcpxo26T3akdzd090dzd0905TYj7tCkd0d090JyrsG+KN8VolQNs7XGFp7wsfUvAa3Uk3uToF5/8dVrvijfFeZ4/t9iHiaYZRF/sl7tY1Ij5Koq7SxFWN5iKtSPxOA9gukYT9Let19rU6d6lamwTEue1t/UqurdtcK3/wChp/pD3fMCOPNeTnCmRbrMcVtoUS5/l9FdiPSHf6g0NGis4/0gD3JWH8fN4UKnmXMAXGV2NosNR5DRqSSPS5UvZbzUY1xa1uZjXWmLgH81qNKa3V0Ogo9vqjp/8YDlNTU+WXRYVu0FTE0wXsbSyvBGV7nBw5XAg3F9FAp4CLga2y2i9rX5lY4l1w1hIyzmEXzXiJFzppchdMcItnLqG/BbVbTLgHgHhHh4OtPGSA6Veu7WubE0f+f9lzLMKHOPhJMNy3dOcHkLaFx/yrjFYMkNcNDe/AESNCFrLDdLOnFQl/xs0P3bqNUO4gQ6BYzwtB1/RT2dpKZiS9k6Zmuj5SuR2XVaa1emKTwG5Glzg4NcXlxJZOgHzJCs61DOQA3MJBHwgNPn52WdTRiJp0dPR2kyoYZUa4jgHSfUa/Jbt6uD2lgCRmaQ1wtNyB1gfu66Ts7iC6hBcXFj3MkmSQIIM66EcVxywqLVcb0o3q1Ilcht3qe+WmUIN+9RvloCaDdvkb9aUSg379C0ShBhK5jtdtQUnAGBlpl0nhLiD/1rpZXE/wCoGHc6pQIaHNLXNMm2j9OZBc0rvoRG+LFH2exja9OpWcG5n1nl0jQCAwZfs+ENsrfD4elA8DT5gT6rl+zzd0+vSMgl4qtHE03MaAR6tI6RdXbKpBBNp58LL6H8iMd814i3ZhKcAmlT9gs6eBpNMimwHyUMVra8Ag4rgTC8E/pEutg6bhBYyOWUETz81UY4P/ltoubRDXDOQBmNMcGiI1hSa+OytJUWnWze/wAl008px/cKtsNXdImYExPy+gWOMrDKQIkm0fvoo4xHVR6bpnTUpE92i2owwAjgOfQSsK+MnmTabHjHFQqdfUSliKsgCYM+wSJ/LtVnszGNqGzgWzAgg+IWcD+iu6mGDWF06AmDyt8l55svZDMLWa6hvJIdml7nNgARY2ueOvhXSHaD3tDeZv1XTVq/xnoScbUDibi8/TUK37PUQ2k6ONQu9SGz8wqEU7yecenFdbs+jkptB1Nzzk3/ADXl1JqKVuhELOE8q4jWAgj0VFtfaFQVHMBLANIkEjnPJVjnuOrnHzJ+iK6/OPvD3CTqgAkuAHORC4/d9Pojd+iDrWYhrvhl3UNeW/7ohOhVD2hzTmB438uK5QOd953u6PZbKWIewQ17m+RICDq8qFz9HbFUcQ/zb+kIRFyVSdr8CauGLmTmpnPbXKPiE+Qn0V0iFrHKpseWYas3Kx4iCwQ4C8ajqtxxQqMt+eotHyU7tPsI4Ul9Np3LiPhEikfum85Tw9uKpsM4QL+slendfaJeci4183eWiw7wSROhK1ZyFqfWjylSxY1n2Mnh7LAODQYMfv8AwoNfEyLnio9LEhvrqpEC1p1p8vkh2Pgxqq7EY/Kwua1zzwa3LJPDWFowjnuAzgBx1ymWzxIkfJbr7IshVc4zPGBdS6Rym5LiTCrcLg4cSHOnqSQPISY9lPZS4kz0UyyEo1ACI9T5fmpVN2kcPr+yq6tUIAiBfTmVJwTHl2g0BmTqZuRw4efup5CrIO0GpAv/AFEaKwobaqs+3m/qE/3Ve1sfvjxKyAXnymx0eD7QtdZ4yHnq3+ysd6T8MRz1EeYXGgK22HjC14pk+F1hPB3CPPT1WVXL9n7wfzQ117QCCB56rS7s3SP3x5ER8wVZsatoCCnHZmn96p7t/RZfwzS51B6t/RXACyARFKOzFP7z/dv6LbT7N0hqHO83H8oVshC2ijhWsENaGjoAPomtyFEUSEIVVjVpB4LXAOBsQRII42XFbZ7CuYS/CGQbmk4iRzyOOvkfdduhW6Hj+IL2HK9jmuGocCCorq51Xru19msr03B7GuMGCQCQeh1HovPK3Z5pux5b0PiF+tiF0xygUrpMWMKFiWVd5TFNgLJ8ZcW2FtLzw5aq9qbAqCYew3iZc35QVEfSLCQ4zEafqukZ0hU8MBFpPXmpdJ4FzAMLTQa585ctuf8AYK0o7De4SXtb5An9Fi/7VW4faGaXQ5l4gg6CYUig9zjLWuJMQOunVW1HYbGxJc7zsPYKxp0w2wAA6QmWpEeFK/CbLM56kF0WA+yOQ5KzYwAQLBJZBc5ymVMLILELILIYVpsHBbyoH/ZZc/1fZHv9Fq2Vsvfky7KBrz4ae66qhRaxoa0QAoNwCyAWIWYQZJpBNGQhCEAhCEH/2Q=="/>
          <p:cNvSpPr>
            <a:spLocks noChangeAspect="1" noChangeArrowheads="1"/>
          </p:cNvSpPr>
          <p:nvPr/>
        </p:nvSpPr>
        <p:spPr bwMode="auto">
          <a:xfrm>
            <a:off x="215900" y="-652463"/>
            <a:ext cx="189547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8" name="Picture 6" descr="http://www.varian.net/dreamview/dreamdesign/evd/pour/Pour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619" y="2568054"/>
            <a:ext cx="4548668" cy="398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2631200">
            <a:off x="7060007" y="3726584"/>
            <a:ext cx="567784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Will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0" y="5791200"/>
            <a:ext cx="69256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Trust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14968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Texas – EC § 254.001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Expressly authorizes pour over technique.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58541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trusts into which pour overs allowed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Trust created by testator, even if after will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89457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trusts into which pour overs allowed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Trust created by another person, even if after will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02792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trusts into which pour overs allowed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3.  Trust not yet in existence at date of testator’s death due to lack of funding as long as trust is: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In writing, and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Identified in will.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marL="457200" lvl="1" indent="0">
              <a:lnSpc>
                <a:spcPct val="110000"/>
              </a:lnSpc>
              <a:buNone/>
            </a:pPr>
            <a:r>
              <a:rPr lang="en-US" b="1" dirty="0"/>
              <a:t>Thus, pour over can be initial trust funding!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60929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Types of trusts into which pour overs allowed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</a:t>
            </a:r>
            <a:r>
              <a:rPr lang="en-US" b="1" i="1" dirty="0"/>
              <a:t>Cannot</a:t>
            </a:r>
            <a:r>
              <a:rPr lang="en-US" b="1" dirty="0"/>
              <a:t> pour over into revoked or terminated trust.</a:t>
            </a:r>
          </a:p>
          <a:p>
            <a:pPr lvl="1"/>
            <a:r>
              <a:rPr lang="en-US" b="1" dirty="0"/>
              <a:t>If attempted, gift lapses.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746963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Governance of poured-over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Current terms of trust, even if amendments made </a:t>
            </a:r>
            <a:r>
              <a:rPr lang="en-US" b="1" i="1"/>
              <a:t>after</a:t>
            </a:r>
            <a:r>
              <a:rPr lang="en-US" b="1"/>
              <a:t> testator’s </a:t>
            </a:r>
            <a:r>
              <a:rPr lang="en-US" b="1" dirty="0"/>
              <a:t>death.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4114800"/>
            <a:ext cx="4800124" cy="139203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457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196</Words>
  <Application>Microsoft Office PowerPoint</Application>
  <PresentationFormat>On-screen Show (4:3)</PresentationFormat>
  <Paragraphs>47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Pour Over Provisions  Mini-Review from Wills</vt:lpstr>
      <vt:lpstr>UBE Alert!</vt:lpstr>
      <vt:lpstr>Defined</vt:lpstr>
      <vt:lpstr>Texas – EC § 254.001</vt:lpstr>
      <vt:lpstr>Types of trusts into which pour overs allowed</vt:lpstr>
      <vt:lpstr>Types of trusts into which pour overs allowed</vt:lpstr>
      <vt:lpstr>Types of trusts into which pour overs allowed</vt:lpstr>
      <vt:lpstr>Types of trusts into which pour overs allowed</vt:lpstr>
      <vt:lpstr>Governance of poured-over property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2023-03-28T13:57:29Z</dcterms:created>
  <dcterms:modified xsi:type="dcterms:W3CDTF">2023-03-28T13:57:40Z</dcterms:modified>
</cp:coreProperties>
</file>