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5" r:id="rId1"/>
  </p:sldMasterIdLst>
  <p:notesMasterIdLst>
    <p:notesMasterId r:id="rId7"/>
  </p:notes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rbel" panose="020B0503020204020204" pitchFamily="34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  <p:embeddedFont>
      <p:font typeface="Wingdings 2" panose="05020102010507070707" pitchFamily="18" charset="2"/>
      <p:regular r:id="rId18"/>
    </p:embeddedFont>
    <p:embeddedFont>
      <p:font typeface="Wingdings 3" panose="05040102010807070707" pitchFamily="18" charset="2"/>
      <p:regular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6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4192E-BE2D-4BDA-B5DB-F15736B56DF6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E0EFC-F297-4FF2-9F77-403509C9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589F8-A150-4B71-B2A6-2EF5E03592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72AA2-DF1E-462B-A3CC-CCF5826F1C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8DA23-BAE8-4E9F-8120-C754B63164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56ABC-14A8-40A0-B9A6-2727C95173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7E783-78FA-4E2A-9A22-6F6125598D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8DDA1-1EF1-4D5A-927B-2A61C32550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8C18E-CEC4-46F4-AC8E-7E6A57586C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643E9-5D33-4B73-8B27-85804B68AD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19FEF-254E-41C2-B237-52799F22D2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E87076B8-BF24-44A0-B585-746F7ED731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756084E5-9BA0-4F2B-AA5E-B6D169BCE8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8077200" cy="1673352"/>
          </a:xfrm>
        </p:spPr>
        <p:txBody>
          <a:bodyPr/>
          <a:lstStyle/>
          <a:p>
            <a:pPr algn="ctr" eaLnBrk="1" hangingPunct="1"/>
            <a:br>
              <a:rPr lang="en-US" b="1" dirty="0"/>
            </a:br>
            <a:r>
              <a:rPr lang="en-US" b="1" dirty="0"/>
              <a:t>Discretionary Trusts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589F8-A150-4B71-B2A6-2EF5E035921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Trustee has discretion regarding:</a:t>
            </a:r>
          </a:p>
          <a:p>
            <a:pPr lvl="1"/>
            <a:r>
              <a:rPr lang="en-US" b="1" dirty="0"/>
              <a:t>which beneficiaries to pay, and/or</a:t>
            </a:r>
          </a:p>
          <a:p>
            <a:pPr lvl="1"/>
            <a:r>
              <a:rPr lang="en-US" b="1" dirty="0"/>
              <a:t>how much to pay.</a:t>
            </a:r>
          </a:p>
          <a:p>
            <a:pPr lvl="1"/>
            <a:endParaRPr lang="en-US" b="1" dirty="0"/>
          </a:p>
          <a:p>
            <a:r>
              <a:rPr lang="en-US" b="1" dirty="0"/>
              <a:t>May (or may not) be subject to a stated standard.</a:t>
            </a:r>
          </a:p>
          <a:p>
            <a:endParaRPr lang="en-US" b="1" dirty="0"/>
          </a:p>
          <a:p>
            <a:r>
              <a:rPr lang="en-US" b="1" dirty="0"/>
              <a:t>Also called “spray” or “sprinkle” trusts.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3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of Beneficiary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 interest in income or principal until the trustee exercises discretion.</a:t>
            </a:r>
          </a:p>
          <a:p>
            <a:endParaRPr lang="en-US" b="1" dirty="0"/>
          </a:p>
          <a:p>
            <a:r>
              <a:rPr lang="en-US" b="1" dirty="0"/>
              <a:t>In effect, beneficiary hopes to receive property under a power of appointment the settlor placed into the trust.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9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Availability of interest to creditors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General rule = not reachable until paid</a:t>
            </a:r>
          </a:p>
          <a:p>
            <a:endParaRPr lang="en-US" b="1" dirty="0"/>
          </a:p>
          <a:p>
            <a:r>
              <a:rPr lang="en-US" b="1" dirty="0"/>
              <a:t>Exceptions:</a:t>
            </a:r>
          </a:p>
          <a:p>
            <a:pPr lvl="1"/>
            <a:r>
              <a:rPr lang="en-US" b="1" dirty="0"/>
              <a:t>Settlor and beneficiary same person</a:t>
            </a:r>
          </a:p>
          <a:p>
            <a:pPr lvl="1"/>
            <a:r>
              <a:rPr lang="en-US" b="1" dirty="0"/>
              <a:t>Child support under Family Code § 154.005</a:t>
            </a:r>
          </a:p>
          <a:p>
            <a:pPr lvl="2"/>
            <a:r>
              <a:rPr lang="en-US" b="1" dirty="0"/>
              <a:t>Court may order from income, but not principal.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6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“discretion”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Trust Code § 113.029(a).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118872" indent="0">
              <a:buNone/>
            </a:pPr>
            <a:endParaRPr lang="en-US" b="1" dirty="0"/>
          </a:p>
          <a:p>
            <a:endParaRPr lang="en-US" b="1" dirty="0"/>
          </a:p>
          <a:p>
            <a:r>
              <a:rPr lang="en-US" b="1" i="1" dirty="0"/>
              <a:t>Dillard</a:t>
            </a:r>
            <a:r>
              <a:rPr lang="en-US" b="1" dirty="0"/>
              <a:t> – p. 569</a:t>
            </a:r>
            <a:endParaRPr lang="en-US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3543300" cy="304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33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533</TotalTime>
  <Words>139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Wingdings 3</vt:lpstr>
      <vt:lpstr>Calibri</vt:lpstr>
      <vt:lpstr>Wingdings</vt:lpstr>
      <vt:lpstr>Corbel</vt:lpstr>
      <vt:lpstr>Tahoma</vt:lpstr>
      <vt:lpstr>Wingdings 2</vt:lpstr>
      <vt:lpstr>Module</vt:lpstr>
      <vt:lpstr> Discretionary Trusts</vt:lpstr>
      <vt:lpstr>Basic Idea</vt:lpstr>
      <vt:lpstr>Interest of Beneficiary</vt:lpstr>
      <vt:lpstr>Availability of interest to creditors</vt:lpstr>
      <vt:lpstr>What does “discretion” mean?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Klamath Falls</dc:title>
  <dc:creator>Gerry W. Beyer</dc:creator>
  <cp:lastModifiedBy>Gerry Beyer</cp:lastModifiedBy>
  <cp:revision>49</cp:revision>
  <dcterms:created xsi:type="dcterms:W3CDTF">2003-10-27T00:40:36Z</dcterms:created>
  <dcterms:modified xsi:type="dcterms:W3CDTF">2018-12-22T18:28:36Z</dcterms:modified>
</cp:coreProperties>
</file>