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0590E-C8F0-4C1F-8191-861C3A233980}" type="datetimeFigureOut">
              <a:rPr lang="en-US" smtClean="0"/>
              <a:t>12/21/2018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5D4E7-C429-44C2-8BF0-9975CE8638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77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Spendthrift Provisions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5.  Compliance with agreement settling trust issues.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771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6.  Other jurisdictions</a:t>
            </a:r>
          </a:p>
          <a:p>
            <a:endParaRPr lang="en-US" b="1" dirty="0"/>
          </a:p>
          <a:p>
            <a:pPr lvl="1"/>
            <a:r>
              <a:rPr lang="en-US" b="1" dirty="0"/>
              <a:t>Tort Claimants.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Always ineffective.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58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Merger prevented -- § 112.034(c)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settlor is not the beneficiary, merger will not occur with spendthrift trust.</a:t>
            </a:r>
          </a:p>
          <a:p>
            <a:endParaRPr lang="en-US" b="1" dirty="0"/>
          </a:p>
          <a:p>
            <a:r>
              <a:rPr lang="en-US" b="1" dirty="0"/>
              <a:t>Court will appoint new trustee to keep title split.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81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 -- § 112.035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A provision which typically prohibits:</a:t>
            </a:r>
          </a:p>
          <a:p>
            <a:pPr marL="118872" indent="0">
              <a:buNone/>
            </a:pP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Beneficiary from transferring right to future payments of income or principal.</a:t>
            </a:r>
            <a:br>
              <a:rPr lang="en-US" b="1" dirty="0"/>
            </a:br>
            <a:endParaRPr lang="en-US" b="1" dirty="0"/>
          </a:p>
          <a:p>
            <a:pPr marL="971550" lvl="1" indent="-514350">
              <a:buFont typeface="+mj-lt"/>
              <a:buAutoNum type="arabicPeriod"/>
            </a:pPr>
            <a:r>
              <a:rPr lang="en-US" b="1" dirty="0"/>
              <a:t>Beneficiary’s creditors from subjecting the beneficiary’s interest to the payment of their claims.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44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Protect beneficiary (asset protection).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Allow settlor to have trust property used as settlor intended.</a:t>
            </a:r>
          </a:p>
          <a:p>
            <a:endParaRPr lang="en-US" b="1" dirty="0"/>
          </a:p>
          <a:p>
            <a:r>
              <a:rPr lang="en-US" b="1" dirty="0"/>
              <a:t>Note:  No requirement that beneficiary actually “needs” protection.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08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of protection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Interest protected </a:t>
            </a:r>
            <a:r>
              <a:rPr lang="en-US" b="1" i="1" dirty="0"/>
              <a:t>only while in the trust.</a:t>
            </a:r>
          </a:p>
          <a:p>
            <a:endParaRPr lang="en-US" b="1" dirty="0"/>
          </a:p>
          <a:p>
            <a:r>
              <a:rPr lang="en-US" b="1" dirty="0"/>
              <a:t>Once trustee pays beneficiary, beneficiary may transfer and creditors may reach.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555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of Creation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 particular language needed as long as settlor’s intent is clear.</a:t>
            </a:r>
          </a:p>
          <a:p>
            <a:endParaRPr lang="en-US" b="1" dirty="0"/>
          </a:p>
          <a:p>
            <a:pPr lvl="1"/>
            <a:r>
              <a:rPr lang="en-US" b="1" dirty="0"/>
              <a:t>Paraphrase § 112.035(a).</a:t>
            </a:r>
            <a:br>
              <a:rPr lang="en-US" b="1" dirty="0"/>
            </a:br>
            <a:endParaRPr lang="en-US" b="1" dirty="0"/>
          </a:p>
          <a:p>
            <a:pPr lvl="1"/>
            <a:r>
              <a:rPr lang="en-US" b="1" dirty="0"/>
              <a:t>“The beneficiary’s interest shall be held subject to a spendthrift trust.”  § 112.035(b).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82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79567"/>
            <a:ext cx="8745415" cy="5122985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b="1" dirty="0"/>
              <a:t>1.  Settlor = Beneficiary</a:t>
            </a:r>
          </a:p>
          <a:p>
            <a:pPr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dirty="0"/>
              <a:t>Settlor cannot protect his/her own property from his/her creditors.  § 112.035(d).</a:t>
            </a:r>
          </a:p>
          <a:p>
            <a:pPr lvl="1">
              <a:lnSpc>
                <a:spcPct val="110000"/>
              </a:lnSpc>
            </a:pPr>
            <a:endParaRPr lang="en-US" b="1" dirty="0"/>
          </a:p>
          <a:p>
            <a:pPr lvl="1">
              <a:lnSpc>
                <a:spcPct val="110000"/>
              </a:lnSpc>
            </a:pPr>
            <a:r>
              <a:rPr lang="en-US" b="1" i="1" dirty="0"/>
              <a:t>Booth</a:t>
            </a:r>
            <a:r>
              <a:rPr lang="en-US" b="1" dirty="0"/>
              <a:t> – p. 565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However, may be able to restrict voluntary transfer.</a:t>
            </a:r>
          </a:p>
          <a:p>
            <a:pPr lvl="1">
              <a:lnSpc>
                <a:spcPct val="110000"/>
              </a:lnSpc>
            </a:pPr>
            <a:endParaRPr lang="en-US" b="1" i="1" dirty="0"/>
          </a:p>
          <a:p>
            <a:pPr lvl="1">
              <a:lnSpc>
                <a:spcPct val="110000"/>
              </a:lnSpc>
            </a:pPr>
            <a:r>
              <a:rPr lang="en-US" b="1" dirty="0"/>
              <a:t>Many offshore countries and some states allows self-settled spendthrift trusts (DAPT – Domestic Asset Protection Trusts)</a:t>
            </a:r>
          </a:p>
          <a:p>
            <a:pPr lvl="2">
              <a:lnSpc>
                <a:spcPct val="110000"/>
              </a:lnSpc>
            </a:pPr>
            <a:r>
              <a:rPr lang="en-US" b="1" dirty="0"/>
              <a:t>Alaska, Delaware, Hawaii, Mississippi, Missouri, Nevada, New Hampshire, Ohio, Oklahoma, Rhode Island, South Dakota, Tennessee, Utah, Virginia, Wyoming, West Virginia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160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Necessaries</a:t>
            </a:r>
          </a:p>
          <a:p>
            <a:endParaRPr lang="en-US" b="1" dirty="0"/>
          </a:p>
          <a:p>
            <a:pPr lvl="1"/>
            <a:r>
              <a:rPr lang="en-US" b="1" dirty="0"/>
              <a:t>Not codified but some pre-Code cases may support this exception.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963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930409"/>
          </a:xfrm>
        </p:spPr>
        <p:txBody>
          <a:bodyPr>
            <a:normAutofit/>
          </a:bodyPr>
          <a:lstStyle/>
          <a:p>
            <a:r>
              <a:rPr lang="en-US" b="1" dirty="0"/>
              <a:t>3.  Child Support</a:t>
            </a:r>
          </a:p>
          <a:p>
            <a:pPr lvl="1"/>
            <a:r>
              <a:rPr lang="en-US" b="1" dirty="0"/>
              <a:t>Family Code § 154.004</a:t>
            </a:r>
          </a:p>
          <a:p>
            <a:pPr lvl="2"/>
            <a:r>
              <a:rPr lang="en-US" b="1" dirty="0"/>
              <a:t>Court has discretion to “break” spendthrift protection for child support.</a:t>
            </a:r>
          </a:p>
          <a:p>
            <a:pPr lvl="2"/>
            <a:r>
              <a:rPr lang="en-US" b="1" dirty="0"/>
              <a:t>If distribution mandatory, up to mandatory amount.</a:t>
            </a:r>
          </a:p>
          <a:p>
            <a:pPr lvl="2"/>
            <a:r>
              <a:rPr lang="en-US" b="1" dirty="0"/>
              <a:t>If distribution discretionary, up to entire income.</a:t>
            </a:r>
          </a:p>
          <a:p>
            <a:pPr lvl="2"/>
            <a:endParaRPr lang="en-US" b="1" dirty="0"/>
          </a:p>
          <a:p>
            <a:pPr lvl="1"/>
            <a:r>
              <a:rPr lang="en-US" b="1" dirty="0"/>
              <a:t>Impact of exception.</a:t>
            </a:r>
          </a:p>
          <a:p>
            <a:pPr lvl="2"/>
            <a:r>
              <a:rPr lang="en-US" b="1" dirty="0"/>
              <a:t>Methods of drafting to avoid impact.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889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Exceptions to Enforceability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4.  Federal Tax Claims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415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1555</TotalTime>
  <Words>317</Words>
  <Application>Microsoft Office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Spendthrift Provisions</vt:lpstr>
      <vt:lpstr>Definition -- § 112.035</vt:lpstr>
      <vt:lpstr>Purposes</vt:lpstr>
      <vt:lpstr>Time of protection</vt:lpstr>
      <vt:lpstr>Methods of Creation</vt:lpstr>
      <vt:lpstr>Exceptions to Enforceability</vt:lpstr>
      <vt:lpstr>Exceptions to Enforceability</vt:lpstr>
      <vt:lpstr>Exceptions to Enforceability</vt:lpstr>
      <vt:lpstr>Exceptions to Enforceability</vt:lpstr>
      <vt:lpstr>Exceptions to Enforceability</vt:lpstr>
      <vt:lpstr>Exceptions to Enforceability</vt:lpstr>
      <vt:lpstr>Merger prevented -- § 112.034(c)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43</cp:revision>
  <dcterms:created xsi:type="dcterms:W3CDTF">2003-10-27T00:40:36Z</dcterms:created>
  <dcterms:modified xsi:type="dcterms:W3CDTF">2018-12-22T17:26:27Z</dcterms:modified>
</cp:coreProperties>
</file>