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85" r:id="rId1"/>
  </p:sldMasterIdLst>
  <p:notesMasterIdLst>
    <p:notesMasterId r:id="rId31"/>
  </p:notesMasterIdLst>
  <p:handoutMasterIdLst>
    <p:handoutMasterId r:id="rId32"/>
  </p:handoutMasterIdLst>
  <p:sldIdLst>
    <p:sldId id="322" r:id="rId2"/>
    <p:sldId id="321" r:id="rId3"/>
    <p:sldId id="258" r:id="rId4"/>
    <p:sldId id="317" r:id="rId5"/>
    <p:sldId id="259" r:id="rId6"/>
    <p:sldId id="260" r:id="rId7"/>
    <p:sldId id="261" r:id="rId8"/>
    <p:sldId id="319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83" r:id="rId17"/>
    <p:sldId id="268" r:id="rId18"/>
    <p:sldId id="270" r:id="rId19"/>
    <p:sldId id="271" r:id="rId20"/>
    <p:sldId id="272" r:id="rId21"/>
    <p:sldId id="273" r:id="rId22"/>
    <p:sldId id="274" r:id="rId23"/>
    <p:sldId id="314" r:id="rId24"/>
    <p:sldId id="276" r:id="rId25"/>
    <p:sldId id="277" r:id="rId26"/>
    <p:sldId id="284" r:id="rId27"/>
    <p:sldId id="278" r:id="rId28"/>
    <p:sldId id="279" r:id="rId29"/>
    <p:sldId id="280" r:id="rId30"/>
  </p:sldIdLst>
  <p:sldSz cx="9144000" cy="6858000" type="screen4x3"/>
  <p:notesSz cx="6954838" cy="9309100"/>
  <p:embeddedFontLs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Wingdings 2" panose="05020102010507070707" pitchFamily="18" charset="2"/>
      <p:regular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994" autoAdjust="0"/>
  </p:normalViewPr>
  <p:slideViewPr>
    <p:cSldViewPr>
      <p:cViewPr varScale="1">
        <p:scale>
          <a:sx n="44" d="100"/>
          <a:sy n="44" d="100"/>
        </p:scale>
        <p:origin x="192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693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r>
              <a:rPr lang="en-US" dirty="0"/>
              <a:t>Beneficiary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A36F33A-35F3-4DC6-84A1-01D50A0219E8}" type="datetimeFigureOut">
              <a:rPr lang="en-US" smtClean="0"/>
              <a:t>3/17/2024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6B1DA39-18E8-4ED6-8303-8886FFB0E1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488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4619" y="8735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000" b="1" baseline="0"/>
            </a:lvl1pPr>
          </a:lstStyle>
          <a:p>
            <a:r>
              <a:rPr lang="en-US" dirty="0"/>
              <a:t>Beneficiary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641774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121150"/>
            <a:ext cx="5563870" cy="4546176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F762251-2462-4D62-B7A5-3468C438D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6058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300" b="1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300" b="1" kern="1200" baseline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300" b="1" kern="1200" baseline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00" b="1" kern="1200" baseline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00" b="1" kern="1200" baseline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E8FD7C2-7B6D-79F3-02E0-07802DE3F91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</p:spTree>
    <p:extLst>
      <p:ext uri="{BB962C8B-B14F-4D97-AF65-F5344CB8AC3E}">
        <p14:creationId xmlns:p14="http://schemas.microsoft.com/office/powerpoint/2010/main" val="272670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82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3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56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82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04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1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02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9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46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9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3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13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57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74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64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42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13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3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8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3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24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0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4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641350"/>
            <a:ext cx="4186238" cy="3141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Beneficiary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62251-2462-4D62-B7A5-3468C438DA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72AA2-DF1E-462B-A3CC-CCF5826F1C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8DA23-BAE8-4E9F-8120-C754B63164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6ABC-14A8-40A0-B9A6-2727C9517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E783-78FA-4E2A-9A22-6F6125598D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8DDA1-1EF1-4D5A-927B-2A61C3255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C18E-CEC4-46F4-AC8E-7E6A57586C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643E9-5D33-4B73-8B27-85804B68AD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19FEF-254E-41C2-B237-52799F22D2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87076B8-BF24-44A0-B585-746F7ED731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756084E5-9BA0-4F2B-AA5E-B6D169BCE8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2C7AD-C64B-8F1D-B4BD-61619AE6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F9C18-766D-A824-7A33-A481A749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8389216" cy="58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Honorary (Purpose) Trusts --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Traditional approach = invalid</a:t>
            </a:r>
          </a:p>
          <a:p>
            <a:endParaRPr lang="en-US" b="1" dirty="0"/>
          </a:p>
          <a:p>
            <a:pPr lvl="1"/>
            <a:r>
              <a:rPr lang="en-US" b="1" dirty="0"/>
              <a:t>Not private as no human beneficiary with standing to enforce.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Not charitable as lacking charitable purpose.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9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Honorary (Purpose)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Modern trend</a:t>
            </a:r>
          </a:p>
          <a:p>
            <a:endParaRPr lang="en-US" b="1" dirty="0"/>
          </a:p>
          <a:p>
            <a:pPr lvl="1"/>
            <a:r>
              <a:rPr lang="en-US" b="1" dirty="0"/>
              <a:t>Pets = all states plus D.C. recognize statutory pet trusts</a:t>
            </a:r>
          </a:p>
          <a:p>
            <a:pPr lvl="2"/>
            <a:r>
              <a:rPr lang="en-US" b="1" dirty="0"/>
              <a:t>Trust Code § 112.037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Other purposes = allowed under UPC and UTC</a:t>
            </a:r>
          </a:p>
          <a:p>
            <a:pPr lvl="2"/>
            <a:r>
              <a:rPr lang="en-US" b="1" dirty="0"/>
              <a:t>Trust Code §§ 112.121-112.123, effective June 18,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9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Beneficiary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 who has no equitable title but benefits from the trust nonetheless.</a:t>
            </a:r>
          </a:p>
          <a:p>
            <a:endParaRPr lang="en-US" b="1" dirty="0"/>
          </a:p>
          <a:p>
            <a:r>
              <a:rPr lang="en-US" b="1" dirty="0"/>
              <a:t>Typically, unable to enforce trust.</a:t>
            </a:r>
          </a:p>
          <a:p>
            <a:pPr lvl="1"/>
            <a:r>
              <a:rPr lang="en-US" b="1" dirty="0"/>
              <a:t>Perhaps fit as “interested person” under “affected by” language of § 111.004(7).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5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Disclaimer – Generally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Cannot exert dominion, control, or accept benefits.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May “cherry pick” (partial disclaimers allowed).</a:t>
            </a:r>
          </a:p>
          <a:p>
            <a:pPr marL="118872" indent="0">
              <a:buNone/>
            </a:pPr>
            <a:endParaRPr lang="en-US" b="1" dirty="0"/>
          </a:p>
          <a:p>
            <a:r>
              <a:rPr lang="en-US" b="1" dirty="0"/>
              <a:t>Irrevocable and unconditional</a:t>
            </a:r>
          </a:p>
          <a:p>
            <a:endParaRPr lang="en-US" b="1" dirty="0"/>
          </a:p>
          <a:p>
            <a:r>
              <a:rPr lang="en-US" b="1" dirty="0"/>
              <a:t>Governed by Property Code Chapter 240</a:t>
            </a:r>
          </a:p>
          <a:p>
            <a:pPr lvl="1"/>
            <a:r>
              <a:rPr lang="en-US" b="1" dirty="0"/>
              <a:t>Texas Uniform Disclaimer of Property Interests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8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Disclaimer – Formalities</a:t>
            </a:r>
            <a:br>
              <a:rPr lang="en-US" dirty="0"/>
            </a:br>
            <a:r>
              <a:rPr lang="en-US" dirty="0"/>
              <a:t>§ 240.009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Formalities: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In writing.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Declare the disclaimer.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b="1"/>
              <a:t>Describe </a:t>
            </a:r>
            <a:r>
              <a:rPr lang="en-US" b="1" dirty="0"/>
              <a:t>what is being disclaimed.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Indicate whether disclaimant owes child support which would then prohibit the disclaimer.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Signed by beneficiary.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Properly delivered.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[Not required but prudent practice = notarized]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8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Disclaimer – Delivery</a:t>
            </a:r>
            <a:br>
              <a:rPr lang="en-US" dirty="0"/>
            </a:br>
            <a:r>
              <a:rPr lang="en-US" dirty="0"/>
              <a:t>Testamentary Trust § 240.103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Trustee</a:t>
            </a:r>
          </a:p>
          <a:p>
            <a:pPr lvl="1"/>
            <a:r>
              <a:rPr lang="en-US" b="1" dirty="0"/>
              <a:t>If none, personal representative of decedent’s estate.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b="1" dirty="0"/>
              <a:t>If neither, file in public records where decedent domiciled or owned real property.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1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Disclaimer – Delivery</a:t>
            </a:r>
            <a:br>
              <a:rPr lang="en-US" dirty="0"/>
            </a:br>
            <a:r>
              <a:rPr lang="en-US" dirty="0"/>
              <a:t>Inter Vivos Trust § 240.104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Trustee.</a:t>
            </a:r>
          </a:p>
          <a:p>
            <a:pPr lvl="1"/>
            <a:r>
              <a:rPr lang="en-US" b="1" dirty="0"/>
              <a:t>If none, court with jurisdiction to enforce the trust.</a:t>
            </a:r>
          </a:p>
          <a:p>
            <a:pPr lvl="1"/>
            <a:r>
              <a:rPr lang="en-US" b="1" dirty="0"/>
              <a:t>If neither, file in public records of situs of trust administration or where settlor domiciled.</a:t>
            </a:r>
          </a:p>
          <a:p>
            <a:endParaRPr lang="en-US" b="1" dirty="0"/>
          </a:p>
          <a:p>
            <a:r>
              <a:rPr lang="en-US" b="1" dirty="0"/>
              <a:t>If trust is revocable, also to the settlor.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9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Disclaimer – Passage of Property</a:t>
            </a:r>
            <a:br>
              <a:rPr lang="en-US" dirty="0"/>
            </a:br>
            <a:r>
              <a:rPr lang="en-US" dirty="0"/>
              <a:t>§ 240.051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Under specific terms of trust (“If A disclaims, then the property passes to X.”)</a:t>
            </a:r>
          </a:p>
          <a:p>
            <a:pPr marL="164592" indent="0">
              <a:buNone/>
            </a:pPr>
            <a:endParaRPr lang="en-US" b="1" dirty="0"/>
          </a:p>
          <a:p>
            <a:r>
              <a:rPr lang="en-US" b="1" dirty="0"/>
              <a:t>Under terms of trust as if beneficiary predeceased trust creation.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Issue arises if beneficiary is married.</a:t>
            </a:r>
          </a:p>
          <a:p>
            <a:endParaRPr lang="en-US" b="1" dirty="0"/>
          </a:p>
          <a:p>
            <a:r>
              <a:rPr lang="en-US" b="1" dirty="0"/>
              <a:t>Assume trust is not created by one or both spouses.</a:t>
            </a:r>
          </a:p>
          <a:p>
            <a:endParaRPr lang="en-US" b="1" dirty="0"/>
          </a:p>
          <a:p>
            <a:r>
              <a:rPr lang="en-US" b="1" dirty="0"/>
              <a:t>Are distributions separate or community property?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0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Principal distributions</a:t>
            </a:r>
          </a:p>
          <a:p>
            <a:endParaRPr lang="en-US" b="1" dirty="0"/>
          </a:p>
          <a:p>
            <a:pPr lvl="1"/>
            <a:r>
              <a:rPr lang="en-US" b="1" dirty="0"/>
              <a:t>Beneficiary’s separate property (gift)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1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08896-4E4C-3538-2EEE-05ECD452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A9DA9-113D-ADF1-C5A0-3567E149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31" y="685800"/>
            <a:ext cx="7823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94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Undistributed trust income</a:t>
            </a:r>
          </a:p>
          <a:p>
            <a:endParaRPr lang="en-US" b="1" dirty="0"/>
          </a:p>
          <a:p>
            <a:pPr lvl="1"/>
            <a:r>
              <a:rPr lang="en-US" b="1" dirty="0"/>
              <a:t>Not yet able to classify until beneficiary has a right to demand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44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Discretionary income distributions</a:t>
            </a:r>
          </a:p>
          <a:p>
            <a:endParaRPr lang="en-US" b="1" dirty="0"/>
          </a:p>
          <a:p>
            <a:pPr lvl="1"/>
            <a:r>
              <a:rPr lang="en-US" b="1" dirty="0"/>
              <a:t>Separate.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8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Mandatory income distributions</a:t>
            </a:r>
          </a:p>
          <a:p>
            <a:endParaRPr lang="en-US" b="1" dirty="0"/>
          </a:p>
          <a:p>
            <a:pPr lvl="1"/>
            <a:r>
              <a:rPr lang="en-US" b="1" dirty="0"/>
              <a:t>Commentators disagree and case law not definitive.</a:t>
            </a:r>
          </a:p>
          <a:p>
            <a:pPr lvl="1"/>
            <a:r>
              <a:rPr lang="en-US" b="1" dirty="0"/>
              <a:t>Recommend taking the Marital Property course for further discussion.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1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Settlor’s divorce from beneficiary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111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When statute applies: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Estates Code Chapter 123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Divorce between Sept. 1, 2005 and August 31, 2019.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Trust Code §§ 112.101-112.106</a:t>
            </a:r>
          </a:p>
          <a:p>
            <a:pPr lvl="2">
              <a:lnSpc>
                <a:spcPct val="110000"/>
              </a:lnSpc>
            </a:pPr>
            <a:r>
              <a:rPr lang="en-US" b="1" dirty="0"/>
              <a:t>Divorce on or after September 1, 2019.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Trust is written.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FF0000"/>
                </a:solidFill>
              </a:rPr>
              <a:t>Trust is revocable.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Settlor named his/her spouse (or other ex-relative) as beneficiary or trustee.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Trust is silent as to impact of divorce.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Settlor’s divorce from beneficiary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Statutory revocation of the following provisions:</a:t>
            </a:r>
          </a:p>
          <a:p>
            <a:endParaRPr lang="en-US" b="1" dirty="0"/>
          </a:p>
          <a:p>
            <a:pPr lvl="1"/>
            <a:r>
              <a:rPr lang="en-US" b="1" dirty="0"/>
              <a:t>Ex-spouse as beneficiary.</a:t>
            </a:r>
          </a:p>
          <a:p>
            <a:pPr lvl="1"/>
            <a:r>
              <a:rPr lang="en-US" b="1" dirty="0"/>
              <a:t>Ex-spouse as trustee.</a:t>
            </a:r>
          </a:p>
          <a:p>
            <a:pPr lvl="1"/>
            <a:r>
              <a:rPr lang="en-US" b="1" dirty="0"/>
              <a:t>Other ex-relatives as beneficiary.</a:t>
            </a:r>
          </a:p>
          <a:p>
            <a:pPr lvl="1"/>
            <a:r>
              <a:rPr lang="en-US" b="1" dirty="0"/>
              <a:t>Other ex-relatives as trustee.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8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Settlor’s divorce from beneficiary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Effect – Generally </a:t>
            </a:r>
          </a:p>
          <a:p>
            <a:pPr lvl="1"/>
            <a:r>
              <a:rPr lang="en-US" b="1" dirty="0"/>
              <a:t>Property passes as if ex-spouse or ex-relative disclaimed.</a:t>
            </a:r>
          </a:p>
          <a:p>
            <a:pPr lvl="1"/>
            <a:r>
              <a:rPr lang="en-US" b="1" dirty="0"/>
              <a:t>Fiduciary designations interpreted as if ex-spouse or ex-relative died before marriage terminated.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7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Settlor’s divorce from beneficiary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Effect – Exceptions </a:t>
            </a:r>
          </a:p>
          <a:p>
            <a:pPr lvl="1"/>
            <a:r>
              <a:rPr lang="en-US" b="1" dirty="0"/>
              <a:t>Trust executed after divorce.</a:t>
            </a:r>
          </a:p>
          <a:p>
            <a:pPr lvl="1"/>
            <a:r>
              <a:rPr lang="en-US" b="1" dirty="0"/>
              <a:t>A court order.</a:t>
            </a:r>
          </a:p>
          <a:p>
            <a:pPr lvl="1"/>
            <a:r>
              <a:rPr lang="en-US" b="1" dirty="0"/>
              <a:t>Express language in the trust.</a:t>
            </a:r>
          </a:p>
          <a:p>
            <a:pPr lvl="1"/>
            <a:r>
              <a:rPr lang="en-US" b="1" dirty="0"/>
              <a:t>Express language in a marital agreement.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90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 Transfer or Assign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Presumption = able to transfer:</a:t>
            </a:r>
          </a:p>
          <a:p>
            <a:endParaRPr lang="en-US" b="1" dirty="0"/>
          </a:p>
          <a:p>
            <a:pPr lvl="1"/>
            <a:r>
              <a:rPr lang="en-US" b="1" dirty="0"/>
              <a:t>Inter vivos (by gift or sale)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At death (via intestacy or by will)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8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 Transfer or Assign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Restrictions (reality):</a:t>
            </a:r>
          </a:p>
          <a:p>
            <a:endParaRPr lang="en-US" b="1" dirty="0"/>
          </a:p>
          <a:p>
            <a:pPr lvl="1"/>
            <a:r>
              <a:rPr lang="en-US" b="1" dirty="0"/>
              <a:t>Life Interest – Beneficiary only received a life interest.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Spendthrift provision – Beneficiary prohibited from transferring.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09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to Transfer or Assign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b="1" dirty="0"/>
              <a:t>Priority of Assignments – </a:t>
            </a:r>
            <a:r>
              <a:rPr lang="en-US" sz="2400" b="1" dirty="0"/>
              <a:t>Note 1, page 564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English view = notice to trustee necessary to complete the assignment as against a subsequent assignee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American view = first assignee prevails as nothing to give to second assignee</a:t>
            </a:r>
          </a:p>
          <a:p>
            <a:pPr lvl="2"/>
            <a:r>
              <a:rPr lang="en-US" b="1" dirty="0"/>
              <a:t>Likely to be the Texas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9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077200" cy="1673352"/>
          </a:xfrm>
        </p:spPr>
        <p:txBody>
          <a:bodyPr/>
          <a:lstStyle/>
          <a:p>
            <a:pPr algn="ctr" eaLnBrk="1" hangingPunct="1"/>
            <a:br>
              <a:rPr lang="en-US" b="1" dirty="0"/>
            </a:br>
            <a:r>
              <a:rPr lang="en-US" b="1" dirty="0"/>
              <a:t>Beneficiary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589F8-A150-4B71-B2A6-2EF5E035921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FE77-66C5-4B2D-9529-D0CE3145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 Alert!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418FD-C66C-454D-83A4-0D7CDDAF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E9222-0443-4D5F-AB8C-A3DE118B26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439E34-A3E6-4BF4-8C9E-6039D6F6D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Beneficiary-related issues are heavily tested on the UBE (e.g., definiteness, divorce, disclaimer, etc.).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E49F4-51DF-417E-83F9-8F70462AD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0204"/>
            <a:ext cx="9144000" cy="18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9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Generally -- § 111.004(2), (10)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Holds equitable title.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Enforces fiduciary duties against trustee.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r>
              <a:rPr lang="en-US" b="1" dirty="0"/>
              <a:t>Capacity = ability to take and hold property.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No requirement to have capacity to manage or transfer property.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Thus, minors and incompetents may be beneficiaries.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0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Beneficiaries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Must be clearly ascertainable.</a:t>
            </a:r>
          </a:p>
          <a:p>
            <a:endParaRPr lang="en-US" b="1" dirty="0"/>
          </a:p>
          <a:p>
            <a:pPr lvl="1">
              <a:spcAft>
                <a:spcPts val="600"/>
              </a:spcAft>
            </a:pPr>
            <a:r>
              <a:rPr lang="en-US" b="1" dirty="0"/>
              <a:t>Problems 1-3, page 559</a:t>
            </a:r>
          </a:p>
          <a:p>
            <a:pPr marL="118872" indent="0">
              <a:spcAft>
                <a:spcPts val="600"/>
              </a:spcAft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5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Beneficiaries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Multiple beneficiaries allowed:</a:t>
            </a:r>
          </a:p>
          <a:p>
            <a:endParaRPr lang="en-US" b="1" dirty="0"/>
          </a:p>
          <a:p>
            <a:pPr lvl="1"/>
            <a:r>
              <a:rPr lang="en-US" b="1" dirty="0"/>
              <a:t>Concurrent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Successive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7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D6CB-E75D-4FA8-A6BC-6A30F419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1CB1-600E-4474-8C2F-4A94D4FB0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Define class gift membership, especially children and grandchildren.</a:t>
            </a:r>
          </a:p>
          <a:p>
            <a:pPr lvl="1"/>
            <a:r>
              <a:rPr lang="en-US" b="1" dirty="0"/>
              <a:t>Non-marital?</a:t>
            </a:r>
          </a:p>
          <a:p>
            <a:pPr lvl="1"/>
            <a:r>
              <a:rPr lang="en-US" b="1" dirty="0"/>
              <a:t>Adopted?</a:t>
            </a:r>
          </a:p>
          <a:p>
            <a:pPr lvl="2"/>
            <a:r>
              <a:rPr lang="en-US" b="1" dirty="0"/>
              <a:t>Age?</a:t>
            </a:r>
          </a:p>
          <a:p>
            <a:pPr lvl="1"/>
            <a:r>
              <a:rPr lang="en-US" b="1" dirty="0"/>
              <a:t>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BDDEE-4074-4E21-9F42-B192DC00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6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Honorary (Purpose) Trusts --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Trust lacking an ascertainable human beneficiary or charitable purpose.</a:t>
            </a:r>
          </a:p>
          <a:p>
            <a:endParaRPr lang="en-US" b="1" dirty="0"/>
          </a:p>
          <a:p>
            <a:pPr lvl="1"/>
            <a:r>
              <a:rPr lang="en-US" b="1" dirty="0"/>
              <a:t>Care for pet</a:t>
            </a:r>
          </a:p>
          <a:p>
            <a:pPr lvl="1"/>
            <a:r>
              <a:rPr lang="en-US" b="1" dirty="0"/>
              <a:t>Say masses</a:t>
            </a:r>
          </a:p>
          <a:p>
            <a:pPr lvl="1"/>
            <a:r>
              <a:rPr lang="en-US" b="1" dirty="0"/>
              <a:t>Erect monuments</a:t>
            </a:r>
          </a:p>
          <a:p>
            <a:pPr lvl="1"/>
            <a:r>
              <a:rPr lang="en-US" b="1" dirty="0"/>
              <a:t>Run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0C12D-EF5C-4A52-ACA8-F0DD9D30AE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17618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896</Words>
  <Application>Microsoft Office PowerPoint</Application>
  <PresentationFormat>On-screen Show (4:3)</PresentationFormat>
  <Paragraphs>241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Wingdings 2</vt:lpstr>
      <vt:lpstr>Calibri</vt:lpstr>
      <vt:lpstr>Wingdings</vt:lpstr>
      <vt:lpstr>Wingdings 3</vt:lpstr>
      <vt:lpstr>Corbel</vt:lpstr>
      <vt:lpstr>Tahoma</vt:lpstr>
      <vt:lpstr>Arial</vt:lpstr>
      <vt:lpstr>Module</vt:lpstr>
      <vt:lpstr>PowerPoint Presentation</vt:lpstr>
      <vt:lpstr>PowerPoint Presentation</vt:lpstr>
      <vt:lpstr> Beneficiary</vt:lpstr>
      <vt:lpstr>UBE Alert!</vt:lpstr>
      <vt:lpstr>Generally -- § 111.004(2), (10)</vt:lpstr>
      <vt:lpstr>Description of Beneficiaries </vt:lpstr>
      <vt:lpstr>Description of Beneficiaries </vt:lpstr>
      <vt:lpstr>Class Gifts</vt:lpstr>
      <vt:lpstr>Honorary (Purpose) Trusts -- Defined</vt:lpstr>
      <vt:lpstr>Honorary (Purpose) Trusts -- Validity</vt:lpstr>
      <vt:lpstr>Honorary (Purpose) Trusts</vt:lpstr>
      <vt:lpstr>Incidental Beneficiary</vt:lpstr>
      <vt:lpstr>Disclaimer – Generally</vt:lpstr>
      <vt:lpstr>Disclaimer – Formalities § 240.009</vt:lpstr>
      <vt:lpstr>Disclaimer – Delivery Testamentary Trust § 240.103</vt:lpstr>
      <vt:lpstr>Disclaimer – Delivery Inter Vivos Trust § 240.104</vt:lpstr>
      <vt:lpstr>Disclaimer – Passage of Property § 240.051</vt:lpstr>
      <vt:lpstr>Characterization of Distributions</vt:lpstr>
      <vt:lpstr>Characterization of Distributions</vt:lpstr>
      <vt:lpstr>Characterization of Distributions</vt:lpstr>
      <vt:lpstr>Characterization of Distributions</vt:lpstr>
      <vt:lpstr>Characterization of Distributions</vt:lpstr>
      <vt:lpstr>Settlor’s divorce from beneficiary</vt:lpstr>
      <vt:lpstr>Settlor’s divorce from beneficiary</vt:lpstr>
      <vt:lpstr>Settlor’s divorce from beneficiary</vt:lpstr>
      <vt:lpstr>Settlor’s divorce from beneficiary</vt:lpstr>
      <vt:lpstr>Power to Transfer or Assign</vt:lpstr>
      <vt:lpstr>Power to Transfer or Assign</vt:lpstr>
      <vt:lpstr>Power to Transfer or Assign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2024-03-17T00:54:53Z</dcterms:created>
  <dcterms:modified xsi:type="dcterms:W3CDTF">2024-03-17T16:56:22Z</dcterms:modified>
</cp:coreProperties>
</file>