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21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34A55C-8B3A-4606-BCC7-75FF5E29A7D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0598D-0E41-495A-B02C-39007C6CC63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74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Trustee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 -- § 113.058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en-US" b="1" dirty="0"/>
              <a:t>A.                                            B.</a:t>
            </a:r>
          </a:p>
        </p:txBody>
      </p:sp>
      <p:pic>
        <p:nvPicPr>
          <p:cNvPr id="1026" name="Picture 2" descr="http://www.toxicshock.tv/news/wp-content/uploads/james_bond_22_character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2401" y="1904186"/>
            <a:ext cx="2952749" cy="4462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ages.mylot.com/userImages/images/postphotos/234149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3" y="1795056"/>
            <a:ext cx="3571875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7352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 -- § 113.058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Presumption = required</a:t>
            </a:r>
          </a:p>
          <a:p>
            <a:endParaRPr lang="en-US" b="1" dirty="0"/>
          </a:p>
          <a:p>
            <a:r>
              <a:rPr lang="en-US" b="1" dirty="0"/>
              <a:t>Not required if:</a:t>
            </a:r>
          </a:p>
          <a:p>
            <a:pPr lvl="1"/>
            <a:r>
              <a:rPr lang="en-US" b="1" dirty="0"/>
              <a:t>Waived by settlor in trust (unless court nonetheless requires), or</a:t>
            </a:r>
          </a:p>
          <a:p>
            <a:pPr lvl="1"/>
            <a:r>
              <a:rPr lang="en-US" b="1" dirty="0"/>
              <a:t>Corporate trustee.</a:t>
            </a:r>
          </a:p>
          <a:p>
            <a:pPr lvl="2"/>
            <a:r>
              <a:rPr lang="en-US" b="1" dirty="0"/>
              <a:t>Why?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1641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Bond -- § 113.058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Why require bond?</a:t>
            </a:r>
          </a:p>
          <a:p>
            <a:pPr marL="118872" indent="0">
              <a:buNone/>
            </a:pPr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Why waive bond?</a:t>
            </a:r>
          </a:p>
          <a:p>
            <a:pPr lvl="1"/>
            <a:endParaRPr lang="en-US" b="1" dirty="0"/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6872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Trustees -- § 113.085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Possible benefits: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Possible dangers: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Majority may act.</a:t>
            </a:r>
          </a:p>
          <a:p>
            <a:pPr lvl="1"/>
            <a:r>
              <a:rPr lang="en-US" b="1" dirty="0"/>
              <a:t>Common law and some states still require all co-trustees to join in the exercise of a power.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174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Resignation -- § 113.081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Follow procedure settlor provided in the trust.  Otherwise,</a:t>
            </a:r>
          </a:p>
          <a:p>
            <a:endParaRPr lang="en-US" b="1" dirty="0"/>
          </a:p>
          <a:p>
            <a:r>
              <a:rPr lang="en-US" b="1" dirty="0"/>
              <a:t>Petition court for permission to resign.</a:t>
            </a:r>
          </a:p>
          <a:p>
            <a:endParaRPr lang="en-US" b="1" dirty="0"/>
          </a:p>
          <a:p>
            <a:r>
              <a:rPr lang="en-US" b="1" dirty="0"/>
              <a:t>Practice tip = include procedure in trust instrument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043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Removal -- § 113.082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Details later when we cover trust enforcement.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398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Successor Trustee -- § 113.083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</a:t>
            </a:r>
            <a:r>
              <a:rPr lang="en-US" b="1" u="sng" dirty="0"/>
              <a:t>no trustee</a:t>
            </a:r>
            <a:r>
              <a:rPr lang="en-US" b="1" dirty="0"/>
              <a:t> remains:</a:t>
            </a:r>
          </a:p>
          <a:p>
            <a:endParaRPr lang="en-US" b="1" dirty="0"/>
          </a:p>
          <a:p>
            <a:pPr lvl="1"/>
            <a:r>
              <a:rPr lang="en-US" b="1" dirty="0"/>
              <a:t>Successor named by settlor.</a:t>
            </a:r>
          </a:p>
          <a:p>
            <a:pPr lvl="1"/>
            <a:r>
              <a:rPr lang="en-US" b="1" dirty="0"/>
              <a:t>Replacement method specified in trust.</a:t>
            </a:r>
          </a:p>
          <a:p>
            <a:pPr lvl="1"/>
            <a:r>
              <a:rPr lang="en-US" b="1" dirty="0"/>
              <a:t>Court </a:t>
            </a:r>
            <a:r>
              <a:rPr lang="en-US" b="1" dirty="0">
                <a:solidFill>
                  <a:srgbClr val="FF0000"/>
                </a:solidFill>
              </a:rPr>
              <a:t>may</a:t>
            </a:r>
            <a:r>
              <a:rPr lang="en-US" b="1" dirty="0"/>
              <a:t> appoint on its </a:t>
            </a:r>
            <a:r>
              <a:rPr lang="en-US" b="1" dirty="0">
                <a:solidFill>
                  <a:srgbClr val="FF0000"/>
                </a:solidFill>
              </a:rPr>
              <a:t>own</a:t>
            </a:r>
            <a:r>
              <a:rPr lang="en-US" b="1" dirty="0"/>
              <a:t> motion.</a:t>
            </a:r>
          </a:p>
          <a:p>
            <a:pPr lvl="1"/>
            <a:r>
              <a:rPr lang="en-US" b="1" dirty="0"/>
              <a:t>Court </a:t>
            </a:r>
            <a:r>
              <a:rPr lang="en-US" b="1" dirty="0">
                <a:solidFill>
                  <a:srgbClr val="FF0000"/>
                </a:solidFill>
              </a:rPr>
              <a:t>must</a:t>
            </a:r>
            <a:r>
              <a:rPr lang="en-US" b="1" dirty="0"/>
              <a:t> appoint on petition of </a:t>
            </a:r>
            <a:r>
              <a:rPr lang="en-US" b="1" dirty="0">
                <a:solidFill>
                  <a:srgbClr val="FF0000"/>
                </a:solidFill>
              </a:rPr>
              <a:t>interested person</a:t>
            </a:r>
            <a:r>
              <a:rPr lang="en-US" b="1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1908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Successor Trustee -- § 113.083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1"/>
            <a:ext cx="8229600" cy="4953000"/>
          </a:xfrm>
        </p:spPr>
        <p:txBody>
          <a:bodyPr>
            <a:normAutofit/>
          </a:bodyPr>
          <a:lstStyle/>
          <a:p>
            <a:r>
              <a:rPr lang="en-US" b="1" dirty="0"/>
              <a:t>If </a:t>
            </a:r>
            <a:r>
              <a:rPr lang="en-US" b="1" u="sng" dirty="0"/>
              <a:t>at least one trustee </a:t>
            </a:r>
            <a:r>
              <a:rPr lang="en-US" b="1" dirty="0"/>
              <a:t>remains:</a:t>
            </a:r>
          </a:p>
          <a:p>
            <a:pPr lvl="1"/>
            <a:r>
              <a:rPr lang="en-US" b="1" dirty="0"/>
              <a:t>Successor named by settlor.</a:t>
            </a:r>
          </a:p>
          <a:p>
            <a:pPr lvl="1"/>
            <a:r>
              <a:rPr lang="en-US" b="1" dirty="0"/>
              <a:t>Replacement method specified in trust.</a:t>
            </a:r>
          </a:p>
          <a:p>
            <a:pPr lvl="1"/>
            <a:r>
              <a:rPr lang="en-US" b="1" dirty="0"/>
              <a:t>Court will </a:t>
            </a:r>
            <a:r>
              <a:rPr lang="en-US" b="1" u="sng" dirty="0"/>
              <a:t>not</a:t>
            </a:r>
            <a:r>
              <a:rPr lang="en-US" b="1" dirty="0"/>
              <a:t> fill vacancy.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If charitable trust, remaining trustees may fill vacancy by majority vote, even if trust silent.</a:t>
            </a:r>
          </a:p>
          <a:p>
            <a:pPr lvl="2"/>
            <a:r>
              <a:rPr lang="en-US" b="1" dirty="0"/>
              <a:t>Why does statute allow this?</a:t>
            </a:r>
          </a:p>
          <a:p>
            <a:pPr lvl="3"/>
            <a:r>
              <a:rPr lang="en-US" b="1" dirty="0"/>
              <a:t>1.  __________________</a:t>
            </a:r>
          </a:p>
          <a:p>
            <a:pPr lvl="3"/>
            <a:r>
              <a:rPr lang="en-US" b="1" dirty="0"/>
              <a:t>2.  __________________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228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Successor Trustee -- § 113.084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Powers:</a:t>
            </a:r>
          </a:p>
          <a:p>
            <a:endParaRPr lang="en-US" b="1" dirty="0"/>
          </a:p>
          <a:p>
            <a:pPr lvl="1"/>
            <a:r>
              <a:rPr lang="en-US" b="1" dirty="0"/>
              <a:t>Presumption = same as original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Exceptions:</a:t>
            </a:r>
          </a:p>
          <a:p>
            <a:pPr lvl="2"/>
            <a:r>
              <a:rPr lang="en-US" b="1" dirty="0"/>
              <a:t>Trust instrument provides otherwise.</a:t>
            </a:r>
          </a:p>
          <a:p>
            <a:pPr lvl="2"/>
            <a:r>
              <a:rPr lang="en-US" b="1" dirty="0"/>
              <a:t>Court order provides otherwise.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929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Successor Trustee – Finance Code</a:t>
            </a:r>
            <a:br>
              <a:rPr lang="en-US" dirty="0"/>
            </a:br>
            <a:r>
              <a:rPr lang="en-US" dirty="0"/>
              <a:t>ch. 274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Substitute Fiduciary Act</a:t>
            </a:r>
          </a:p>
          <a:p>
            <a:endParaRPr lang="en-US" b="1" dirty="0"/>
          </a:p>
          <a:p>
            <a:r>
              <a:rPr lang="en-US" b="1" dirty="0"/>
              <a:t>Why may what this Act allows be important to your client?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958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Generally -- § 111.004(18)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Holds legal title.</a:t>
            </a:r>
          </a:p>
          <a:p>
            <a:endParaRPr lang="en-US" b="1" dirty="0"/>
          </a:p>
          <a:p>
            <a:r>
              <a:rPr lang="en-US" b="1" dirty="0"/>
              <a:t>Must act in accordance with fiduciary standards.</a:t>
            </a:r>
          </a:p>
          <a:p>
            <a:endParaRPr lang="en-US" b="1" dirty="0"/>
          </a:p>
          <a:p>
            <a:r>
              <a:rPr lang="en-US" b="1" dirty="0"/>
              <a:t>Trustee’s legal title:</a:t>
            </a:r>
          </a:p>
          <a:p>
            <a:pPr lvl="1"/>
            <a:r>
              <a:rPr lang="en-US" b="1" dirty="0"/>
              <a:t>cannot be reached by trustee’s creditors, and</a:t>
            </a:r>
          </a:p>
          <a:p>
            <a:pPr lvl="1"/>
            <a:r>
              <a:rPr lang="en-US" b="1" dirty="0"/>
              <a:t>is not in trustee’s estate upon death.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62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-- § 112.008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Trustee must be able to:</a:t>
            </a:r>
          </a:p>
          <a:p>
            <a:endParaRPr lang="en-US" b="1" dirty="0"/>
          </a:p>
          <a:p>
            <a:pPr lvl="1"/>
            <a:r>
              <a:rPr lang="en-US" b="1" dirty="0"/>
              <a:t>Take title,</a:t>
            </a:r>
          </a:p>
          <a:p>
            <a:pPr lvl="1"/>
            <a:r>
              <a:rPr lang="en-US" b="1" dirty="0"/>
              <a:t>Hold title, and</a:t>
            </a:r>
          </a:p>
          <a:p>
            <a:pPr lvl="1"/>
            <a:r>
              <a:rPr lang="en-US" b="1" dirty="0"/>
              <a:t>Transfer title to trust property.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742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Individuals:</a:t>
            </a:r>
          </a:p>
          <a:p>
            <a:endParaRPr lang="en-US" b="1" dirty="0"/>
          </a:p>
          <a:p>
            <a:pPr lvl="1"/>
            <a:r>
              <a:rPr lang="en-US" b="1" dirty="0"/>
              <a:t>18 (or disabilities of minority removed), and</a:t>
            </a:r>
          </a:p>
          <a:p>
            <a:pPr lvl="1"/>
            <a:r>
              <a:rPr lang="en-US" b="1" dirty="0"/>
              <a:t>Competent.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Trustee may be the settlor and/or a beneficiary (as long as sole trustee is not sole beneficiary).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70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Corporations</a:t>
            </a:r>
          </a:p>
          <a:p>
            <a:endParaRPr lang="en-US" b="1" dirty="0"/>
          </a:p>
          <a:p>
            <a:pPr lvl="1"/>
            <a:r>
              <a:rPr lang="en-US" b="1" dirty="0"/>
              <a:t>Power to act as trustee</a:t>
            </a:r>
          </a:p>
          <a:p>
            <a:pPr lvl="2"/>
            <a:r>
              <a:rPr lang="en-US" b="1" dirty="0"/>
              <a:t>Financial institutions (no separate charter needed)</a:t>
            </a:r>
          </a:p>
          <a:p>
            <a:pPr lvl="2"/>
            <a:r>
              <a:rPr lang="en-US" b="1" dirty="0"/>
              <a:t>Trust companies (separate charter needed)</a:t>
            </a:r>
          </a:p>
          <a:p>
            <a:pPr lvl="2"/>
            <a:r>
              <a:rPr lang="en-US" b="1" dirty="0"/>
              <a:t>Foreign corporations if comply with Estates Code Chapter 505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4910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-- § 112.009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Importance</a:t>
            </a:r>
          </a:p>
          <a:p>
            <a:endParaRPr lang="en-US" b="1" dirty="0"/>
          </a:p>
          <a:p>
            <a:pPr lvl="1"/>
            <a:r>
              <a:rPr lang="en-US" b="1" dirty="0"/>
              <a:t>No liability until acceptance.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Cannot force a person to accept.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/>
              <a:t>Blieden v. Greenspan – </a:t>
            </a:r>
            <a:r>
              <a:rPr lang="en-US" b="1" dirty="0"/>
              <a:t>p. 555</a:t>
            </a:r>
            <a:endParaRPr lang="en-US" b="1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5271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-- § 112.009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Methods</a:t>
            </a:r>
          </a:p>
          <a:p>
            <a:endParaRPr lang="en-US" b="1" i="1" dirty="0"/>
          </a:p>
          <a:p>
            <a:pPr lvl="1"/>
            <a:r>
              <a:rPr lang="en-US" b="1" dirty="0"/>
              <a:t>Signature of trustee = conclusive evidence</a:t>
            </a:r>
          </a:p>
          <a:p>
            <a:pPr lvl="1"/>
            <a:endParaRPr lang="en-US" b="1" dirty="0"/>
          </a:p>
          <a:p>
            <a:pPr lvl="1"/>
            <a:r>
              <a:rPr lang="en-US" b="1" dirty="0"/>
              <a:t>Exercise power or perform duty = presumption of acceptance, unless</a:t>
            </a:r>
          </a:p>
          <a:p>
            <a:pPr lvl="2"/>
            <a:r>
              <a:rPr lang="en-US" b="1" dirty="0"/>
              <a:t>Preservation, if notice given, or</a:t>
            </a:r>
          </a:p>
          <a:p>
            <a:pPr lvl="2"/>
            <a:r>
              <a:rPr lang="en-US" b="1" dirty="0"/>
              <a:t>Inspection.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51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-- § 112.009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Reasons to accept: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  <a:p>
            <a:endParaRPr lang="en-US" b="1" dirty="0"/>
          </a:p>
          <a:p>
            <a:r>
              <a:rPr lang="en-US" b="1" dirty="0"/>
              <a:t>Reasons to not accept: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6284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Acceptance -- § 112.009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If trustee does not accept:</a:t>
            </a:r>
          </a:p>
          <a:p>
            <a:endParaRPr lang="en-US" b="1" dirty="0"/>
          </a:p>
          <a:p>
            <a:pPr lvl="1"/>
            <a:r>
              <a:rPr lang="en-US" b="1" dirty="0"/>
              <a:t>Trust instrument names alternate.</a:t>
            </a:r>
          </a:p>
          <a:p>
            <a:pPr lvl="1"/>
            <a:r>
              <a:rPr lang="en-US" b="1" dirty="0"/>
              <a:t>Trust instrument provides method of selecting alternate.</a:t>
            </a:r>
          </a:p>
          <a:p>
            <a:pPr lvl="1"/>
            <a:r>
              <a:rPr lang="en-US" b="1" dirty="0"/>
              <a:t>Court appointment upon petition of interested person.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2557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637</TotalTime>
  <Words>510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Trustee</vt:lpstr>
      <vt:lpstr>Generally -- § 111.004(18)</vt:lpstr>
      <vt:lpstr>Capacity -- § 112.008</vt:lpstr>
      <vt:lpstr>Capacity</vt:lpstr>
      <vt:lpstr>Capacity</vt:lpstr>
      <vt:lpstr>Acceptance -- § 112.009</vt:lpstr>
      <vt:lpstr>Acceptance -- § 112.009</vt:lpstr>
      <vt:lpstr>Acceptance -- § 112.009</vt:lpstr>
      <vt:lpstr>Acceptance -- § 112.009</vt:lpstr>
      <vt:lpstr>Bond -- § 113.058</vt:lpstr>
      <vt:lpstr>Bond -- § 113.058</vt:lpstr>
      <vt:lpstr>Bond -- § 113.058</vt:lpstr>
      <vt:lpstr>Multiple Trustees -- § 113.085</vt:lpstr>
      <vt:lpstr>Resignation -- § 113.081</vt:lpstr>
      <vt:lpstr>Removal -- § 113.082</vt:lpstr>
      <vt:lpstr>Successor Trustee -- § 113.083</vt:lpstr>
      <vt:lpstr>Successor Trustee -- § 113.083</vt:lpstr>
      <vt:lpstr>Successor Trustee -- § 113.084</vt:lpstr>
      <vt:lpstr>Successor Trustee – Finance Code ch. 274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39</cp:revision>
  <dcterms:created xsi:type="dcterms:W3CDTF">2003-10-27T00:40:36Z</dcterms:created>
  <dcterms:modified xsi:type="dcterms:W3CDTF">2019-03-31T23:01:43Z</dcterms:modified>
</cp:coreProperties>
</file>