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8"/>
  </p:notes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783562-C0B8-450A-940A-9C78C59C5C34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267129-F5F1-4130-B0D6-3F45337E1A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465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872AA2-DF1E-462B-A3CC-CCF5826F1C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F8DA23-BAE8-4E9F-8120-C754B63164D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56ABC-14A8-40A0-B9A6-2727C951732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17E783-78FA-4E2A-9A22-6F6125598D2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08DDA1-1EF1-4D5A-927B-2A61C32550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C8C18E-CEC4-46F4-AC8E-7E6A57586CE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4643E9-5D33-4B73-8B27-85804B68AD9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19FEF-254E-41C2-B237-52799F22D2D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E87076B8-BF24-44A0-B585-746F7ED7314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756084E5-9BA0-4F2B-AA5E-B6D169BCE84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8077200" cy="1673352"/>
          </a:xfrm>
        </p:spPr>
        <p:txBody>
          <a:bodyPr/>
          <a:lstStyle/>
          <a:p>
            <a:pPr algn="ctr" eaLnBrk="1" hangingPunct="1"/>
            <a:br>
              <a:rPr lang="en-US" b="1" dirty="0"/>
            </a:br>
            <a:r>
              <a:rPr lang="en-US" b="1" dirty="0"/>
              <a:t>Trust Property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Requirement -- § 112.005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 trust must have property.</a:t>
            </a:r>
          </a:p>
          <a:p>
            <a:endParaRPr lang="en-US" b="1" dirty="0"/>
          </a:p>
          <a:p>
            <a:r>
              <a:rPr lang="en-US" b="1" dirty="0"/>
              <a:t>A trust is a method of holding title to property; a conveyancing relationship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548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5448"/>
            <a:ext cx="8610600" cy="1252728"/>
          </a:xfrm>
        </p:spPr>
        <p:txBody>
          <a:bodyPr>
            <a:normAutofit fontScale="90000"/>
          </a:bodyPr>
          <a:lstStyle/>
          <a:p>
            <a:r>
              <a:rPr lang="en-US" dirty="0"/>
              <a:t>Additional Trust Property -- § 112.006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New property may come from any source unless:</a:t>
            </a:r>
          </a:p>
          <a:p>
            <a:endParaRPr lang="en-US" b="1" dirty="0"/>
          </a:p>
          <a:p>
            <a:pPr lvl="1"/>
            <a:r>
              <a:rPr lang="en-US" b="1" dirty="0"/>
              <a:t>Trust prohibition, or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Property unacceptable to trustee.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522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Types of Property -- § 111.004(12)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Any transferable property:</a:t>
            </a:r>
          </a:p>
          <a:p>
            <a:endParaRPr lang="en-US" b="1" dirty="0"/>
          </a:p>
          <a:p>
            <a:pPr lvl="1"/>
            <a:r>
              <a:rPr lang="en-US" b="1" dirty="0"/>
              <a:t>Real (present &amp; future)</a:t>
            </a:r>
          </a:p>
          <a:p>
            <a:pPr marL="457200" lvl="1" indent="0">
              <a:buNone/>
            </a:pPr>
            <a:endParaRPr lang="en-US" b="1" dirty="0"/>
          </a:p>
          <a:p>
            <a:pPr lvl="1"/>
            <a:r>
              <a:rPr lang="en-US" b="1" dirty="0"/>
              <a:t>Personal (tangible, intangible, choses in action, right to be a beneficiary, etc.)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704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Types of Property -- § 111.004(12)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US" b="1" dirty="0"/>
              <a:t>But not property the settlor cannot immediately transfer:</a:t>
            </a:r>
          </a:p>
          <a:p>
            <a:pPr>
              <a:lnSpc>
                <a:spcPct val="110000"/>
              </a:lnSpc>
            </a:pPr>
            <a:endParaRPr lang="en-US" b="1" dirty="0"/>
          </a:p>
          <a:p>
            <a:pPr lvl="1">
              <a:lnSpc>
                <a:spcPct val="110000"/>
              </a:lnSpc>
            </a:pPr>
            <a:r>
              <a:rPr lang="en-US" b="1" dirty="0"/>
              <a:t>Non-assignable contract right</a:t>
            </a:r>
          </a:p>
          <a:p>
            <a:pPr lvl="1">
              <a:lnSpc>
                <a:spcPct val="110000"/>
              </a:lnSpc>
            </a:pPr>
            <a:r>
              <a:rPr lang="en-US" b="1" dirty="0"/>
              <a:t>Spouse’s share of community</a:t>
            </a:r>
          </a:p>
          <a:p>
            <a:pPr lvl="1">
              <a:lnSpc>
                <a:spcPct val="110000"/>
              </a:lnSpc>
            </a:pPr>
            <a:r>
              <a:rPr lang="en-US" b="1" dirty="0"/>
              <a:t>Property to be acquired in the future</a:t>
            </a:r>
          </a:p>
          <a:p>
            <a:pPr lvl="1">
              <a:lnSpc>
                <a:spcPct val="110000"/>
              </a:lnSpc>
            </a:pPr>
            <a:r>
              <a:rPr lang="en-US" b="1" dirty="0"/>
              <a:t>Expectancy to inherit from someone still alive</a:t>
            </a:r>
          </a:p>
          <a:p>
            <a:pPr lvl="1">
              <a:lnSpc>
                <a:spcPct val="110000"/>
              </a:lnSpc>
            </a:pPr>
            <a:endParaRPr lang="en-US" b="1" dirty="0"/>
          </a:p>
          <a:p>
            <a:pPr lvl="1">
              <a:lnSpc>
                <a:spcPct val="110000"/>
              </a:lnSpc>
            </a:pPr>
            <a:r>
              <a:rPr lang="en-US" b="1" i="1" dirty="0"/>
              <a:t> Birk</a:t>
            </a:r>
            <a:r>
              <a:rPr lang="en-US" b="1" dirty="0"/>
              <a:t> – p. 551</a:t>
            </a:r>
            <a:endParaRPr lang="en-US" b="1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3603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Delivery (trust funding)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Real Property = deed</a:t>
            </a:r>
          </a:p>
          <a:p>
            <a:endParaRPr lang="en-US" b="1" dirty="0"/>
          </a:p>
          <a:p>
            <a:r>
              <a:rPr lang="en-US" b="1" dirty="0"/>
              <a:t>Personal Property = possession, deed of gift, title registration, etc.</a:t>
            </a:r>
          </a:p>
          <a:p>
            <a:endParaRPr lang="en-US" b="1" dirty="0"/>
          </a:p>
          <a:p>
            <a:pPr lvl="1"/>
            <a:r>
              <a:rPr lang="en-US" b="1" i="1" dirty="0"/>
              <a:t>Marshall</a:t>
            </a:r>
            <a:r>
              <a:rPr lang="en-US" b="1" dirty="0"/>
              <a:t> – p. </a:t>
            </a:r>
            <a:r>
              <a:rPr lang="en-US" b="1"/>
              <a:t>551</a:t>
            </a:r>
            <a:endParaRPr lang="en-US" b="1" i="1" dirty="0"/>
          </a:p>
          <a:p>
            <a:pPr lvl="1"/>
            <a:endParaRPr lang="en-US" b="1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3453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372</TotalTime>
  <Words>161</Words>
  <Application>Microsoft Office PowerPoint</Application>
  <PresentationFormat>On-screen Show (4:3)</PresentationFormat>
  <Paragraphs>38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Corbel</vt:lpstr>
      <vt:lpstr>Tahoma</vt:lpstr>
      <vt:lpstr>Wingdings</vt:lpstr>
      <vt:lpstr>Wingdings 2</vt:lpstr>
      <vt:lpstr>Wingdings 3</vt:lpstr>
      <vt:lpstr>Module</vt:lpstr>
      <vt:lpstr> Trust Property</vt:lpstr>
      <vt:lpstr>Basic Requirement -- § 112.005</vt:lpstr>
      <vt:lpstr>Additional Trust Property -- § 112.006</vt:lpstr>
      <vt:lpstr>Types of Property -- § 111.004(12)</vt:lpstr>
      <vt:lpstr>Types of Property -- § 111.004(12)</vt:lpstr>
      <vt:lpstr>Delivery (trust funding)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Klamath Falls</dc:title>
  <dc:creator>Gerry W. Beyer</dc:creator>
  <cp:lastModifiedBy>Gerry Beyer</cp:lastModifiedBy>
  <cp:revision>20</cp:revision>
  <dcterms:created xsi:type="dcterms:W3CDTF">2003-10-27T00:40:36Z</dcterms:created>
  <dcterms:modified xsi:type="dcterms:W3CDTF">2019-03-28T12:13:40Z</dcterms:modified>
</cp:coreProperties>
</file>