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8"/>
  </p:notes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484C96-9D9E-4E5A-8762-138CD6EAA6F2}" type="datetimeFigureOut">
              <a:rPr lang="en-US" smtClean="0"/>
              <a:t>3/28/2019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3207A-A26C-46FA-9467-FBCC36EB92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253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872AA2-DF1E-462B-A3CC-CCF5826F1C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F8DA23-BAE8-4E9F-8120-C754B63164D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56ABC-14A8-40A0-B9A6-2727C951732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17E783-78FA-4E2A-9A22-6F6125598D2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08DDA1-1EF1-4D5A-927B-2A61C32550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C8C18E-CEC4-46F4-AC8E-7E6A57586CE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4643E9-5D33-4B73-8B27-85804B68AD9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19FEF-254E-41C2-B237-52799F22D2D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E87076B8-BF24-44A0-B585-746F7ED7314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756084E5-9BA0-4F2B-AA5E-B6D169BCE84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amazon.com/gp/product/images/B000K8QOMA/ref=dp_image_0?ie=UTF8&amp;n=283155&amp;s=book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914400"/>
            <a:ext cx="8077200" cy="1673352"/>
          </a:xfrm>
        </p:spPr>
        <p:txBody>
          <a:bodyPr/>
          <a:lstStyle/>
          <a:p>
            <a:pPr algn="ctr" eaLnBrk="1" hangingPunct="1"/>
            <a:br>
              <a:rPr lang="en-US" b="1" dirty="0"/>
            </a:br>
            <a:r>
              <a:rPr lang="en-US" b="1" dirty="0"/>
              <a:t>The Settlor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8382000" cy="470180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US" b="1" dirty="0"/>
              <a:t>Creates trust by manifesting trust intent.</a:t>
            </a:r>
          </a:p>
          <a:p>
            <a:pPr>
              <a:lnSpc>
                <a:spcPct val="110000"/>
              </a:lnSpc>
            </a:pPr>
            <a:endParaRPr lang="en-US" b="1" dirty="0"/>
          </a:p>
          <a:p>
            <a:pPr>
              <a:lnSpc>
                <a:spcPct val="110000"/>
              </a:lnSpc>
            </a:pPr>
            <a:r>
              <a:rPr lang="en-US" b="1" dirty="0"/>
              <a:t>Also called:</a:t>
            </a:r>
          </a:p>
          <a:p>
            <a:pPr lvl="1">
              <a:lnSpc>
                <a:spcPct val="110000"/>
              </a:lnSpc>
            </a:pPr>
            <a:r>
              <a:rPr lang="en-US" b="1" dirty="0"/>
              <a:t>Trustor (old term)</a:t>
            </a:r>
          </a:p>
          <a:p>
            <a:pPr lvl="1">
              <a:lnSpc>
                <a:spcPct val="110000"/>
              </a:lnSpc>
            </a:pPr>
            <a:r>
              <a:rPr lang="en-US" b="1" dirty="0"/>
              <a:t>Grantor (tax, overbroad as applies to all transferors)</a:t>
            </a:r>
          </a:p>
          <a:p>
            <a:pPr lvl="1">
              <a:lnSpc>
                <a:spcPct val="110000"/>
              </a:lnSpc>
            </a:pPr>
            <a:r>
              <a:rPr lang="en-US" b="1" dirty="0"/>
              <a:t>Donor (overbroad as applies to all gift givers)</a:t>
            </a:r>
          </a:p>
          <a:p>
            <a:pPr lvl="1">
              <a:lnSpc>
                <a:spcPct val="110000"/>
              </a:lnSpc>
            </a:pPr>
            <a:endParaRPr lang="en-US" b="1" dirty="0"/>
          </a:p>
          <a:p>
            <a:pPr>
              <a:lnSpc>
                <a:spcPct val="110000"/>
              </a:lnSpc>
            </a:pPr>
            <a:r>
              <a:rPr lang="en-US" b="1" dirty="0"/>
              <a:t>Corporations, partnerships, etc. can be settlors.  § 111.004(10).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638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Capacity -- § 112.007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Inter vivos trust = inter vivos gift</a:t>
            </a:r>
          </a:p>
          <a:p>
            <a:endParaRPr lang="en-US" b="1" dirty="0"/>
          </a:p>
          <a:p>
            <a:r>
              <a:rPr lang="en-US" b="1" dirty="0"/>
              <a:t>Testamentary trust = testamentary capacity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62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Retention of Powers by Settlor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Westerfeld v. Huckaby</a:t>
            </a:r>
            <a:r>
              <a:rPr lang="en-US" b="1" dirty="0"/>
              <a:t> – p. 544</a:t>
            </a:r>
          </a:p>
          <a:p>
            <a:pPr lvl="2"/>
            <a:r>
              <a:rPr lang="en-US" b="1" dirty="0"/>
              <a:t>Texas Supreme Court 1971</a:t>
            </a:r>
          </a:p>
          <a:p>
            <a:pPr marL="118872" indent="0">
              <a:buNone/>
            </a:pPr>
            <a:endParaRPr lang="en-US" b="1" i="1" dirty="0"/>
          </a:p>
          <a:p>
            <a:pPr lvl="1"/>
            <a:r>
              <a:rPr lang="en-US" b="1" dirty="0"/>
              <a:t>Did settlor reserve too many powers?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5-4 decision of  Supreme Court of Texas.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690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Retention of Powers by Settlor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b="1" dirty="0"/>
              <a:t>Trust Code § 112.033</a:t>
            </a:r>
            <a:endParaRPr lang="en-US" dirty="0"/>
          </a:p>
          <a:p>
            <a:pPr marL="868680" lvl="1" indent="-457200">
              <a:lnSpc>
                <a:spcPct val="110000"/>
              </a:lnSpc>
            </a:pPr>
            <a:r>
              <a:rPr lang="en-US" b="1" dirty="0"/>
              <a:t>  Settlor may retain:</a:t>
            </a:r>
          </a:p>
          <a:p>
            <a:pPr marL="1019556" lvl="2" indent="-342900">
              <a:lnSpc>
                <a:spcPct val="110000"/>
              </a:lnSpc>
            </a:pPr>
            <a:r>
              <a:rPr lang="en-US" b="1" dirty="0"/>
              <a:t>Legal title (serve as trustee)</a:t>
            </a:r>
          </a:p>
          <a:p>
            <a:pPr marL="1019556" lvl="2" indent="-342900">
              <a:lnSpc>
                <a:spcPct val="110000"/>
              </a:lnSpc>
            </a:pPr>
            <a:r>
              <a:rPr lang="en-US" b="1" dirty="0"/>
              <a:t>Life interest (considerable beneficial title)</a:t>
            </a:r>
          </a:p>
          <a:p>
            <a:pPr marL="1019556" lvl="2" indent="-342900">
              <a:lnSpc>
                <a:spcPct val="110000"/>
              </a:lnSpc>
            </a:pPr>
            <a:r>
              <a:rPr lang="en-US" b="1" dirty="0"/>
              <a:t>Power to amend, modify, and revoke</a:t>
            </a:r>
          </a:p>
          <a:p>
            <a:pPr marL="1019556" lvl="2" indent="-342900">
              <a:lnSpc>
                <a:spcPct val="110000"/>
              </a:lnSpc>
            </a:pPr>
            <a:r>
              <a:rPr lang="en-US" b="1" dirty="0"/>
              <a:t>Power to change beneficiary</a:t>
            </a:r>
          </a:p>
          <a:p>
            <a:pPr marL="1019556" lvl="2" indent="-342900">
              <a:lnSpc>
                <a:spcPct val="110000"/>
              </a:lnSpc>
            </a:pPr>
            <a:r>
              <a:rPr lang="en-US" b="1" dirty="0"/>
              <a:t>Control over trust administration</a:t>
            </a:r>
          </a:p>
          <a:p>
            <a:pPr marL="1019556" lvl="2" indent="-342900">
              <a:lnSpc>
                <a:spcPct val="110000"/>
              </a:lnSpc>
            </a:pPr>
            <a:r>
              <a:rPr lang="en-US" b="1" dirty="0"/>
              <a:t>Ability to add property to trust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4158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Retention of Powers by Settlor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“Dacey” Trusts</a:t>
            </a:r>
          </a:p>
          <a:p>
            <a:pPr marL="118872" indent="0">
              <a:buNone/>
            </a:pPr>
            <a:endParaRPr lang="en-US" dirty="0"/>
          </a:p>
        </p:txBody>
      </p:sp>
      <p:pic>
        <p:nvPicPr>
          <p:cNvPr id="1026" name="Picture 2" descr="How To Avoid Probate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79" r="9061"/>
          <a:stretch/>
        </p:blipFill>
        <p:spPr bwMode="auto">
          <a:xfrm>
            <a:off x="457200" y="2667000"/>
            <a:ext cx="3149601" cy="3924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ow to Avoid Probate!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11" t="7084" r="13888" b="9028"/>
          <a:stretch/>
        </p:blipFill>
        <p:spPr bwMode="auto">
          <a:xfrm>
            <a:off x="3981451" y="2667000"/>
            <a:ext cx="3314700" cy="383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315200" y="3505200"/>
            <a:ext cx="1676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5 editions from 1965-1993.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714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243</TotalTime>
  <Words>168</Words>
  <Application>Microsoft Office PowerPoint</Application>
  <PresentationFormat>On-screen Show (4:3)</PresentationFormat>
  <Paragraphs>39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Corbel</vt:lpstr>
      <vt:lpstr>Tahoma</vt:lpstr>
      <vt:lpstr>Wingdings</vt:lpstr>
      <vt:lpstr>Wingdings 2</vt:lpstr>
      <vt:lpstr>Wingdings 3</vt:lpstr>
      <vt:lpstr>Module</vt:lpstr>
      <vt:lpstr> The Settlor</vt:lpstr>
      <vt:lpstr>Generally</vt:lpstr>
      <vt:lpstr>Capacity -- § 112.007</vt:lpstr>
      <vt:lpstr>Retention of Powers by Settlor</vt:lpstr>
      <vt:lpstr>Retention of Powers by Settlor</vt:lpstr>
      <vt:lpstr>Retention of Powers by Settlor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Klamath Falls</dc:title>
  <dc:creator>Gerry W. Beyer</dc:creator>
  <cp:lastModifiedBy>Gerry Beyer</cp:lastModifiedBy>
  <cp:revision>20</cp:revision>
  <dcterms:created xsi:type="dcterms:W3CDTF">2003-10-27T00:40:36Z</dcterms:created>
  <dcterms:modified xsi:type="dcterms:W3CDTF">2019-03-28T12:10:07Z</dcterms:modified>
</cp:coreProperties>
</file>