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35"/>
  </p:notesMasterIdLst>
  <p:handoutMasterIdLst>
    <p:handoutMasterId r:id="rId36"/>
  </p:handoutMasterIdLst>
  <p:sldIdLst>
    <p:sldId id="279" r:id="rId2"/>
    <p:sldId id="725" r:id="rId3"/>
    <p:sldId id="281" r:id="rId4"/>
    <p:sldId id="282" r:id="rId5"/>
    <p:sldId id="283" r:id="rId6"/>
    <p:sldId id="726" r:id="rId7"/>
    <p:sldId id="258" r:id="rId8"/>
    <p:sldId id="335" r:id="rId9"/>
    <p:sldId id="699" r:id="rId10"/>
    <p:sldId id="700" r:id="rId11"/>
    <p:sldId id="701" r:id="rId12"/>
    <p:sldId id="309" r:id="rId13"/>
    <p:sldId id="702" r:id="rId14"/>
    <p:sldId id="703" r:id="rId15"/>
    <p:sldId id="269" r:id="rId16"/>
    <p:sldId id="270" r:id="rId17"/>
    <p:sldId id="704" r:id="rId18"/>
    <p:sldId id="710" r:id="rId19"/>
    <p:sldId id="711" r:id="rId20"/>
    <p:sldId id="712" r:id="rId21"/>
    <p:sldId id="713" r:id="rId22"/>
    <p:sldId id="714" r:id="rId23"/>
    <p:sldId id="715" r:id="rId24"/>
    <p:sldId id="716" r:id="rId25"/>
    <p:sldId id="717" r:id="rId26"/>
    <p:sldId id="718" r:id="rId27"/>
    <p:sldId id="719" r:id="rId28"/>
    <p:sldId id="720" r:id="rId29"/>
    <p:sldId id="721" r:id="rId30"/>
    <p:sldId id="722" r:id="rId31"/>
    <p:sldId id="723" r:id="rId32"/>
    <p:sldId id="724" r:id="rId33"/>
    <p:sldId id="277" r:id="rId34"/>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70" autoAdjust="0"/>
  </p:normalViewPr>
  <p:slideViewPr>
    <p:cSldViewPr>
      <p:cViewPr varScale="1">
        <p:scale>
          <a:sx n="50" d="100"/>
          <a:sy n="50" d="100"/>
        </p:scale>
        <p:origin x="1742" y="34"/>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93"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5C9D3A-8619-44E9-838E-7AD1211B8793}"/>
              </a:ext>
            </a:extLst>
          </p:cNvPr>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r>
              <a:rPr lang="en-US"/>
              <a:t>Rule Against Perpetuities</a:t>
            </a:r>
          </a:p>
        </p:txBody>
      </p:sp>
      <p:sp>
        <p:nvSpPr>
          <p:cNvPr id="3" name="Date Placeholder 2">
            <a:extLst>
              <a:ext uri="{FF2B5EF4-FFF2-40B4-BE49-F238E27FC236}">
                <a16:creationId xmlns:a16="http://schemas.microsoft.com/office/drawing/2014/main" id="{AE1DBA40-7E6F-445A-92D5-933E7351706C}"/>
              </a:ext>
            </a:extLst>
          </p:cNvPr>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99B525AE-22DE-4F5C-A647-DE460F4725ED}" type="datetimeFigureOut">
              <a:rPr lang="en-US" smtClean="0"/>
              <a:t>3/21/2022</a:t>
            </a:fld>
            <a:endParaRPr lang="en-US"/>
          </a:p>
        </p:txBody>
      </p:sp>
      <p:sp>
        <p:nvSpPr>
          <p:cNvPr id="4" name="Footer Placeholder 3">
            <a:extLst>
              <a:ext uri="{FF2B5EF4-FFF2-40B4-BE49-F238E27FC236}">
                <a16:creationId xmlns:a16="http://schemas.microsoft.com/office/drawing/2014/main" id="{A80A0626-347D-4447-970F-36FBBCD4BB04}"/>
              </a:ext>
            </a:extLst>
          </p:cNvPr>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978315-7FCD-4C4B-B091-F4CED9C22A08}"/>
              </a:ext>
            </a:extLst>
          </p:cNvPr>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AC396CF5-F3B2-430E-B39D-6B6216382DBA}" type="slidenum">
              <a:rPr lang="en-US" smtClean="0"/>
              <a:t>‹#›</a:t>
            </a:fld>
            <a:endParaRPr lang="en-US"/>
          </a:p>
        </p:txBody>
      </p:sp>
    </p:spTree>
    <p:extLst>
      <p:ext uri="{BB962C8B-B14F-4D97-AF65-F5344CB8AC3E}">
        <p14:creationId xmlns:p14="http://schemas.microsoft.com/office/powerpoint/2010/main" val="7322227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000"/>
            </a:lvl1pPr>
          </a:lstStyle>
          <a:p>
            <a:r>
              <a:rPr lang="en-US" dirty="0"/>
              <a:t>Rule Against Perpetuities</a:t>
            </a:r>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B3FBCE0D-A7AE-4D6C-9EC9-C393493C7E0C}" type="datetimeFigureOut">
              <a:rPr lang="en-US" smtClean="0"/>
              <a:t>3/21/2022</a:t>
            </a:fld>
            <a:endParaRPr lang="en-US" dirty="0"/>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F0DC4CB-19E5-4E9A-9531-A44DFFC23040}" type="slidenum">
              <a:rPr lang="en-US" smtClean="0"/>
              <a:t>‹#›</a:t>
            </a:fld>
            <a:endParaRPr lang="en-US" dirty="0"/>
          </a:p>
        </p:txBody>
      </p:sp>
    </p:spTree>
    <p:extLst>
      <p:ext uri="{BB962C8B-B14F-4D97-AF65-F5344CB8AC3E}">
        <p14:creationId xmlns:p14="http://schemas.microsoft.com/office/powerpoint/2010/main" val="252823476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b="1" i="0" kern="1200" baseline="0">
        <a:solidFill>
          <a:schemeClr val="tx1"/>
        </a:solidFill>
        <a:latin typeface="+mn-lt"/>
        <a:ea typeface="+mn-ea"/>
        <a:cs typeface="+mn-cs"/>
      </a:defRPr>
    </a:lvl1pPr>
    <a:lvl2pPr marL="457200" algn="l" defTabSz="914400" rtl="0" eaLnBrk="1" latinLnBrk="0" hangingPunct="1">
      <a:defRPr sz="1200" b="1" i="0" kern="1200" baseline="0">
        <a:solidFill>
          <a:schemeClr val="tx1"/>
        </a:solidFill>
        <a:latin typeface="+mn-lt"/>
        <a:ea typeface="+mn-ea"/>
        <a:cs typeface="+mn-cs"/>
      </a:defRPr>
    </a:lvl2pPr>
    <a:lvl3pPr marL="914400" algn="l" defTabSz="914400" rtl="0" eaLnBrk="1" latinLnBrk="0" hangingPunct="1">
      <a:defRPr sz="1200" b="1" i="0" kern="1200" baseline="0">
        <a:solidFill>
          <a:schemeClr val="tx1"/>
        </a:solidFill>
        <a:latin typeface="+mn-lt"/>
        <a:ea typeface="+mn-ea"/>
        <a:cs typeface="+mn-cs"/>
      </a:defRPr>
    </a:lvl3pPr>
    <a:lvl4pPr marL="1371600" algn="l" defTabSz="914400" rtl="0" eaLnBrk="1" latinLnBrk="0" hangingPunct="1">
      <a:defRPr sz="1200" b="1" i="0" kern="1200" baseline="0">
        <a:solidFill>
          <a:schemeClr val="tx1"/>
        </a:solidFill>
        <a:latin typeface="+mn-lt"/>
        <a:ea typeface="+mn-ea"/>
        <a:cs typeface="+mn-cs"/>
      </a:defRPr>
    </a:lvl4pPr>
    <a:lvl5pPr marL="1828800" algn="l" defTabSz="914400" rtl="0" eaLnBrk="1" latinLnBrk="0" hangingPunct="1">
      <a:defRPr sz="1200" b="1" i="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0DC4CB-19E5-4E9A-9531-A44DFFC23040}" type="slidenum">
              <a:rPr lang="en-US" smtClean="0"/>
              <a:t>1</a:t>
            </a:fld>
            <a:endParaRPr lang="en-US" dirty="0"/>
          </a:p>
        </p:txBody>
      </p:sp>
      <p:sp>
        <p:nvSpPr>
          <p:cNvPr id="5" name="Header Placeholder 4">
            <a:extLst>
              <a:ext uri="{FF2B5EF4-FFF2-40B4-BE49-F238E27FC236}">
                <a16:creationId xmlns:a16="http://schemas.microsoft.com/office/drawing/2014/main" id="{0471BC6D-B8C8-41D1-893A-EDE651714847}"/>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35745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4D53B6C-FC3E-46ED-8998-8C91E340EC91}"/>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0359EDDC-D956-4576-8F7B-0BD41CCE8916}"/>
              </a:ext>
            </a:extLst>
          </p:cNvPr>
          <p:cNvSpPr>
            <a:spLocks noGrp="1"/>
          </p:cNvSpPr>
          <p:nvPr>
            <p:ph type="sldNum" sz="quarter" idx="5"/>
          </p:nvPr>
        </p:nvSpPr>
        <p:spPr/>
        <p:txBody>
          <a:bodyPr/>
          <a:lstStyle/>
          <a:p>
            <a:fld id="{91A0A999-0D1F-480A-82A3-AEF1541E3BFD}" type="slidenum">
              <a:rPr lang="en-US" smtClean="0"/>
              <a:t>10</a:t>
            </a:fld>
            <a:endParaRPr lang="en-US" dirty="0"/>
          </a:p>
        </p:txBody>
      </p:sp>
    </p:spTree>
    <p:extLst>
      <p:ext uri="{BB962C8B-B14F-4D97-AF65-F5344CB8AC3E}">
        <p14:creationId xmlns:p14="http://schemas.microsoft.com/office/powerpoint/2010/main" val="142148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BEC3E2CB-3DBD-4116-9E5C-9D4809AD5A96}"/>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58FC26AB-B7B1-4752-A10C-5ADC337DC3A6}"/>
              </a:ext>
            </a:extLst>
          </p:cNvPr>
          <p:cNvSpPr>
            <a:spLocks noGrp="1"/>
          </p:cNvSpPr>
          <p:nvPr>
            <p:ph type="sldNum" sz="quarter" idx="5"/>
          </p:nvPr>
        </p:nvSpPr>
        <p:spPr/>
        <p:txBody>
          <a:bodyPr/>
          <a:lstStyle/>
          <a:p>
            <a:fld id="{91A0A999-0D1F-480A-82A3-AEF1541E3BFD}" type="slidenum">
              <a:rPr lang="en-US" smtClean="0"/>
              <a:t>11</a:t>
            </a:fld>
            <a:endParaRPr lang="en-US" dirty="0"/>
          </a:p>
        </p:txBody>
      </p:sp>
    </p:spTree>
    <p:extLst>
      <p:ext uri="{BB962C8B-B14F-4D97-AF65-F5344CB8AC3E}">
        <p14:creationId xmlns:p14="http://schemas.microsoft.com/office/powerpoint/2010/main" val="318836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5761A7B-416A-4D22-A1A3-1BCF703D43FA}"/>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99A805B7-773E-47C2-BE98-F00A83D82840}"/>
              </a:ext>
            </a:extLst>
          </p:cNvPr>
          <p:cNvSpPr>
            <a:spLocks noGrp="1"/>
          </p:cNvSpPr>
          <p:nvPr>
            <p:ph type="sldNum" sz="quarter" idx="5"/>
          </p:nvPr>
        </p:nvSpPr>
        <p:spPr/>
        <p:txBody>
          <a:bodyPr/>
          <a:lstStyle/>
          <a:p>
            <a:fld id="{91A0A999-0D1F-480A-82A3-AEF1541E3BFD}" type="slidenum">
              <a:rPr lang="en-US" smtClean="0"/>
              <a:t>12</a:t>
            </a:fld>
            <a:endParaRPr lang="en-US" dirty="0"/>
          </a:p>
        </p:txBody>
      </p:sp>
    </p:spTree>
    <p:extLst>
      <p:ext uri="{BB962C8B-B14F-4D97-AF65-F5344CB8AC3E}">
        <p14:creationId xmlns:p14="http://schemas.microsoft.com/office/powerpoint/2010/main" val="3196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FC392F2-87B4-4B9E-99BC-5574482B1F11}"/>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A3BBBD2E-D0CD-497C-BB33-9F1E10A18D8F}"/>
              </a:ext>
            </a:extLst>
          </p:cNvPr>
          <p:cNvSpPr>
            <a:spLocks noGrp="1"/>
          </p:cNvSpPr>
          <p:nvPr>
            <p:ph type="sldNum" sz="quarter" idx="5"/>
          </p:nvPr>
        </p:nvSpPr>
        <p:spPr/>
        <p:txBody>
          <a:bodyPr/>
          <a:lstStyle/>
          <a:p>
            <a:fld id="{91A0A999-0D1F-480A-82A3-AEF1541E3BFD}" type="slidenum">
              <a:rPr lang="en-US" smtClean="0"/>
              <a:t>13</a:t>
            </a:fld>
            <a:endParaRPr lang="en-US" dirty="0"/>
          </a:p>
        </p:txBody>
      </p:sp>
    </p:spTree>
    <p:extLst>
      <p:ext uri="{BB962C8B-B14F-4D97-AF65-F5344CB8AC3E}">
        <p14:creationId xmlns:p14="http://schemas.microsoft.com/office/powerpoint/2010/main" val="523639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369A73F-0B09-446E-94E0-8225F2BFFD7E}"/>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71959313-C1D9-4F52-9E48-303DB931A133}"/>
              </a:ext>
            </a:extLst>
          </p:cNvPr>
          <p:cNvSpPr>
            <a:spLocks noGrp="1"/>
          </p:cNvSpPr>
          <p:nvPr>
            <p:ph type="sldNum" sz="quarter" idx="5"/>
          </p:nvPr>
        </p:nvSpPr>
        <p:spPr/>
        <p:txBody>
          <a:bodyPr/>
          <a:lstStyle/>
          <a:p>
            <a:fld id="{91A0A999-0D1F-480A-82A3-AEF1541E3BFD}" type="slidenum">
              <a:rPr lang="en-US" smtClean="0"/>
              <a:t>14</a:t>
            </a:fld>
            <a:endParaRPr lang="en-US" dirty="0"/>
          </a:p>
        </p:txBody>
      </p:sp>
    </p:spTree>
    <p:extLst>
      <p:ext uri="{BB962C8B-B14F-4D97-AF65-F5344CB8AC3E}">
        <p14:creationId xmlns:p14="http://schemas.microsoft.com/office/powerpoint/2010/main" val="1869047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A07D2E63-A638-438D-80F1-CF113F8C7764}"/>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0958EB70-C74B-45A6-B528-952C56EB1307}"/>
              </a:ext>
            </a:extLst>
          </p:cNvPr>
          <p:cNvSpPr>
            <a:spLocks noGrp="1"/>
          </p:cNvSpPr>
          <p:nvPr>
            <p:ph type="sldNum" sz="quarter" idx="5"/>
          </p:nvPr>
        </p:nvSpPr>
        <p:spPr/>
        <p:txBody>
          <a:bodyPr/>
          <a:lstStyle/>
          <a:p>
            <a:fld id="{91A0A999-0D1F-480A-82A3-AEF1541E3BFD}" type="slidenum">
              <a:rPr lang="en-US" smtClean="0"/>
              <a:t>15</a:t>
            </a:fld>
            <a:endParaRPr lang="en-US" dirty="0"/>
          </a:p>
        </p:txBody>
      </p:sp>
    </p:spTree>
    <p:extLst>
      <p:ext uri="{BB962C8B-B14F-4D97-AF65-F5344CB8AC3E}">
        <p14:creationId xmlns:p14="http://schemas.microsoft.com/office/powerpoint/2010/main" val="336572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16</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1908419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17</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125773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18</a:t>
            </a:fld>
            <a:endParaRPr lang="en-US" dirty="0"/>
          </a:p>
        </p:txBody>
      </p:sp>
      <p:sp>
        <p:nvSpPr>
          <p:cNvPr id="5" name="Header Placeholder 4">
            <a:extLst>
              <a:ext uri="{FF2B5EF4-FFF2-40B4-BE49-F238E27FC236}">
                <a16:creationId xmlns:a16="http://schemas.microsoft.com/office/drawing/2014/main" id="{43F9B71F-36DE-49B7-8447-B1E399237CE2}"/>
              </a:ext>
            </a:extLst>
          </p:cNvPr>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381355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19</a:t>
            </a:fld>
            <a:endParaRPr lang="en-US" dirty="0"/>
          </a:p>
        </p:txBody>
      </p:sp>
      <p:sp>
        <p:nvSpPr>
          <p:cNvPr id="5" name="Header Placeholder 4">
            <a:extLst>
              <a:ext uri="{FF2B5EF4-FFF2-40B4-BE49-F238E27FC236}">
                <a16:creationId xmlns:a16="http://schemas.microsoft.com/office/drawing/2014/main" id="{8FA261E9-9964-49EA-9339-172020A2B2F3}"/>
              </a:ext>
            </a:extLst>
          </p:cNvPr>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48280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0DC4CB-19E5-4E9A-9531-A44DFFC23040}" type="slidenum">
              <a:rPr lang="en-US" smtClean="0"/>
              <a:t>2</a:t>
            </a:fld>
            <a:endParaRPr lang="en-US" dirty="0"/>
          </a:p>
        </p:txBody>
      </p:sp>
      <p:sp>
        <p:nvSpPr>
          <p:cNvPr id="5" name="Header Placeholder 4">
            <a:extLst>
              <a:ext uri="{FF2B5EF4-FFF2-40B4-BE49-F238E27FC236}">
                <a16:creationId xmlns:a16="http://schemas.microsoft.com/office/drawing/2014/main" id="{532C55E7-0FE8-4AFC-A883-40E828A40F23}"/>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3747455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20</a:t>
            </a:fld>
            <a:endParaRPr lang="en-US" dirty="0"/>
          </a:p>
        </p:txBody>
      </p:sp>
      <p:sp>
        <p:nvSpPr>
          <p:cNvPr id="5" name="Header Placeholder 4">
            <a:extLst>
              <a:ext uri="{FF2B5EF4-FFF2-40B4-BE49-F238E27FC236}">
                <a16:creationId xmlns:a16="http://schemas.microsoft.com/office/drawing/2014/main" id="{90374457-031D-465E-811F-7B9A9B20DB4A}"/>
              </a:ext>
            </a:extLst>
          </p:cNvPr>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3115420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5ACD69D9-B6C9-4764-8DD5-15527BEEC5BC}"/>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608CED01-05AA-4F57-B39C-487D04DBEB77}"/>
              </a:ext>
            </a:extLst>
          </p:cNvPr>
          <p:cNvSpPr>
            <a:spLocks noGrp="1"/>
          </p:cNvSpPr>
          <p:nvPr>
            <p:ph type="sldNum" sz="quarter" idx="5"/>
          </p:nvPr>
        </p:nvSpPr>
        <p:spPr/>
        <p:txBody>
          <a:bodyPr/>
          <a:lstStyle/>
          <a:p>
            <a:fld id="{91A0A999-0D1F-480A-82A3-AEF1541E3BFD}" type="slidenum">
              <a:rPr lang="en-US" smtClean="0"/>
              <a:t>21</a:t>
            </a:fld>
            <a:endParaRPr lang="en-US" dirty="0"/>
          </a:p>
        </p:txBody>
      </p:sp>
    </p:spTree>
    <p:extLst>
      <p:ext uri="{BB962C8B-B14F-4D97-AF65-F5344CB8AC3E}">
        <p14:creationId xmlns:p14="http://schemas.microsoft.com/office/powerpoint/2010/main" val="744356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1649F164-D0B9-4A39-B660-4A33229A8B25}"/>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D88AE024-E6A9-4026-B3EF-EEE265526611}"/>
              </a:ext>
            </a:extLst>
          </p:cNvPr>
          <p:cNvSpPr>
            <a:spLocks noGrp="1"/>
          </p:cNvSpPr>
          <p:nvPr>
            <p:ph type="sldNum" sz="quarter" idx="5"/>
          </p:nvPr>
        </p:nvSpPr>
        <p:spPr/>
        <p:txBody>
          <a:bodyPr/>
          <a:lstStyle/>
          <a:p>
            <a:fld id="{91A0A999-0D1F-480A-82A3-AEF1541E3BFD}" type="slidenum">
              <a:rPr lang="en-US" smtClean="0"/>
              <a:t>22</a:t>
            </a:fld>
            <a:endParaRPr lang="en-US" dirty="0"/>
          </a:p>
        </p:txBody>
      </p:sp>
    </p:spTree>
    <p:extLst>
      <p:ext uri="{BB962C8B-B14F-4D97-AF65-F5344CB8AC3E}">
        <p14:creationId xmlns:p14="http://schemas.microsoft.com/office/powerpoint/2010/main" val="642905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890D0E7-1AC9-4921-B37C-72F47E19EB4E}"/>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42B0BBD6-0E40-4A99-9CF6-166FD35080E0}"/>
              </a:ext>
            </a:extLst>
          </p:cNvPr>
          <p:cNvSpPr>
            <a:spLocks noGrp="1"/>
          </p:cNvSpPr>
          <p:nvPr>
            <p:ph type="sldNum" sz="quarter" idx="5"/>
          </p:nvPr>
        </p:nvSpPr>
        <p:spPr/>
        <p:txBody>
          <a:bodyPr/>
          <a:lstStyle/>
          <a:p>
            <a:fld id="{91A0A999-0D1F-480A-82A3-AEF1541E3BFD}" type="slidenum">
              <a:rPr lang="en-US" smtClean="0"/>
              <a:t>23</a:t>
            </a:fld>
            <a:endParaRPr lang="en-US" dirty="0"/>
          </a:p>
        </p:txBody>
      </p:sp>
    </p:spTree>
    <p:extLst>
      <p:ext uri="{BB962C8B-B14F-4D97-AF65-F5344CB8AC3E}">
        <p14:creationId xmlns:p14="http://schemas.microsoft.com/office/powerpoint/2010/main" val="1419029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A06D184-D18A-4140-B9F7-D47AE4DCC3FC}"/>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CE9E77C9-5C50-47C9-9023-131EE549371C}"/>
              </a:ext>
            </a:extLst>
          </p:cNvPr>
          <p:cNvSpPr>
            <a:spLocks noGrp="1"/>
          </p:cNvSpPr>
          <p:nvPr>
            <p:ph type="sldNum" sz="quarter" idx="5"/>
          </p:nvPr>
        </p:nvSpPr>
        <p:spPr/>
        <p:txBody>
          <a:bodyPr/>
          <a:lstStyle/>
          <a:p>
            <a:fld id="{91A0A999-0D1F-480A-82A3-AEF1541E3BFD}" type="slidenum">
              <a:rPr lang="en-US" smtClean="0"/>
              <a:t>24</a:t>
            </a:fld>
            <a:endParaRPr lang="en-US" dirty="0"/>
          </a:p>
        </p:txBody>
      </p:sp>
    </p:spTree>
    <p:extLst>
      <p:ext uri="{BB962C8B-B14F-4D97-AF65-F5344CB8AC3E}">
        <p14:creationId xmlns:p14="http://schemas.microsoft.com/office/powerpoint/2010/main" val="3090510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25</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3756898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21158DEF-64A3-4D75-BC4D-61A09DCE989B}"/>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7EC211CA-5159-4165-8244-E9ECCCA275EE}"/>
              </a:ext>
            </a:extLst>
          </p:cNvPr>
          <p:cNvSpPr>
            <a:spLocks noGrp="1"/>
          </p:cNvSpPr>
          <p:nvPr>
            <p:ph type="sldNum" sz="quarter" idx="5"/>
          </p:nvPr>
        </p:nvSpPr>
        <p:spPr/>
        <p:txBody>
          <a:bodyPr/>
          <a:lstStyle/>
          <a:p>
            <a:fld id="{91A0A999-0D1F-480A-82A3-AEF1541E3BFD}" type="slidenum">
              <a:rPr lang="en-US" smtClean="0"/>
              <a:t>26</a:t>
            </a:fld>
            <a:endParaRPr lang="en-US" dirty="0"/>
          </a:p>
        </p:txBody>
      </p:sp>
    </p:spTree>
    <p:extLst>
      <p:ext uri="{BB962C8B-B14F-4D97-AF65-F5344CB8AC3E}">
        <p14:creationId xmlns:p14="http://schemas.microsoft.com/office/powerpoint/2010/main" val="241687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94BFB624-FC93-4F84-BAE2-37F6D9C7E2E9}"/>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3045D606-D84E-4174-BDF8-DB31FD910B91}"/>
              </a:ext>
            </a:extLst>
          </p:cNvPr>
          <p:cNvSpPr>
            <a:spLocks noGrp="1"/>
          </p:cNvSpPr>
          <p:nvPr>
            <p:ph type="sldNum" sz="quarter" idx="5"/>
          </p:nvPr>
        </p:nvSpPr>
        <p:spPr/>
        <p:txBody>
          <a:bodyPr/>
          <a:lstStyle/>
          <a:p>
            <a:fld id="{91A0A999-0D1F-480A-82A3-AEF1541E3BFD}" type="slidenum">
              <a:rPr lang="en-US" smtClean="0"/>
              <a:t>27</a:t>
            </a:fld>
            <a:endParaRPr lang="en-US" dirty="0"/>
          </a:p>
        </p:txBody>
      </p:sp>
    </p:spTree>
    <p:extLst>
      <p:ext uri="{BB962C8B-B14F-4D97-AF65-F5344CB8AC3E}">
        <p14:creationId xmlns:p14="http://schemas.microsoft.com/office/powerpoint/2010/main" val="3532522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0A999-0D1F-480A-82A3-AEF1541E3BFD}" type="slidenum">
              <a:rPr lang="en-US" smtClean="0"/>
              <a:t>28</a:t>
            </a:fld>
            <a:endParaRPr lang="en-US" dirty="0"/>
          </a:p>
        </p:txBody>
      </p:sp>
      <p:sp>
        <p:nvSpPr>
          <p:cNvPr id="5" name="Header Placeholder 4"/>
          <p:cNvSpPr>
            <a:spLocks noGrp="1"/>
          </p:cNvSpPr>
          <p:nvPr>
            <p:ph type="hdr" sz="quarter"/>
          </p:nvPr>
        </p:nvSpPr>
        <p:spPr/>
        <p:txBody>
          <a:bodyPr/>
          <a:lstStyle/>
          <a:p>
            <a:r>
              <a:rPr lang="en-US" dirty="0"/>
              <a:t>Rule Against Perpetuities</a:t>
            </a:r>
          </a:p>
        </p:txBody>
      </p:sp>
    </p:spTree>
    <p:extLst>
      <p:ext uri="{BB962C8B-B14F-4D97-AF65-F5344CB8AC3E}">
        <p14:creationId xmlns:p14="http://schemas.microsoft.com/office/powerpoint/2010/main" val="224038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FB85781E-7F15-4E1E-8807-3075F3F2EFCB}"/>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41C73F3A-F9AD-4C7D-8789-B729E9AE2943}"/>
              </a:ext>
            </a:extLst>
          </p:cNvPr>
          <p:cNvSpPr>
            <a:spLocks noGrp="1"/>
          </p:cNvSpPr>
          <p:nvPr>
            <p:ph type="sldNum" sz="quarter" idx="5"/>
          </p:nvPr>
        </p:nvSpPr>
        <p:spPr/>
        <p:txBody>
          <a:bodyPr/>
          <a:lstStyle/>
          <a:p>
            <a:fld id="{91A0A999-0D1F-480A-82A3-AEF1541E3BFD}" type="slidenum">
              <a:rPr lang="en-US" smtClean="0"/>
              <a:t>29</a:t>
            </a:fld>
            <a:endParaRPr lang="en-US" dirty="0"/>
          </a:p>
        </p:txBody>
      </p:sp>
    </p:spTree>
    <p:extLst>
      <p:ext uri="{BB962C8B-B14F-4D97-AF65-F5344CB8AC3E}">
        <p14:creationId xmlns:p14="http://schemas.microsoft.com/office/powerpoint/2010/main" val="342488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0DC4CB-19E5-4E9A-9531-A44DFFC23040}" type="slidenum">
              <a:rPr lang="en-US" smtClean="0"/>
              <a:t>3</a:t>
            </a:fld>
            <a:endParaRPr lang="en-US" dirty="0"/>
          </a:p>
        </p:txBody>
      </p:sp>
      <p:sp>
        <p:nvSpPr>
          <p:cNvPr id="5" name="Header Placeholder 4">
            <a:extLst>
              <a:ext uri="{FF2B5EF4-FFF2-40B4-BE49-F238E27FC236}">
                <a16:creationId xmlns:a16="http://schemas.microsoft.com/office/drawing/2014/main" id="{B9E8EDA8-3797-488C-9407-906D4270A306}"/>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2964316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5D2F0C4-1266-4EA6-9F72-A0CAE947F0EC}"/>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54E24D8E-AF01-42B5-8D57-C30E79557FDA}"/>
              </a:ext>
            </a:extLst>
          </p:cNvPr>
          <p:cNvSpPr>
            <a:spLocks noGrp="1"/>
          </p:cNvSpPr>
          <p:nvPr>
            <p:ph type="sldNum" sz="quarter" idx="5"/>
          </p:nvPr>
        </p:nvSpPr>
        <p:spPr/>
        <p:txBody>
          <a:bodyPr/>
          <a:lstStyle/>
          <a:p>
            <a:fld id="{91A0A999-0D1F-480A-82A3-AEF1541E3BFD}" type="slidenum">
              <a:rPr lang="en-US" smtClean="0"/>
              <a:t>30</a:t>
            </a:fld>
            <a:endParaRPr lang="en-US" dirty="0"/>
          </a:p>
        </p:txBody>
      </p:sp>
    </p:spTree>
    <p:extLst>
      <p:ext uri="{BB962C8B-B14F-4D97-AF65-F5344CB8AC3E}">
        <p14:creationId xmlns:p14="http://schemas.microsoft.com/office/powerpoint/2010/main" val="3812129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55F64BA-6DDB-48F3-94F2-C439E1D67BED}"/>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DF0653C4-852C-43CD-B6CD-F89F30ABD612}"/>
              </a:ext>
            </a:extLst>
          </p:cNvPr>
          <p:cNvSpPr>
            <a:spLocks noGrp="1"/>
          </p:cNvSpPr>
          <p:nvPr>
            <p:ph type="sldNum" sz="quarter" idx="5"/>
          </p:nvPr>
        </p:nvSpPr>
        <p:spPr/>
        <p:txBody>
          <a:bodyPr/>
          <a:lstStyle/>
          <a:p>
            <a:fld id="{91A0A999-0D1F-480A-82A3-AEF1541E3BFD}" type="slidenum">
              <a:rPr lang="en-US" smtClean="0"/>
              <a:t>31</a:t>
            </a:fld>
            <a:endParaRPr lang="en-US" dirty="0"/>
          </a:p>
        </p:txBody>
      </p:sp>
    </p:spTree>
    <p:extLst>
      <p:ext uri="{BB962C8B-B14F-4D97-AF65-F5344CB8AC3E}">
        <p14:creationId xmlns:p14="http://schemas.microsoft.com/office/powerpoint/2010/main" val="1305014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7D77C8F-05AB-44DF-B85E-9399F6520842}"/>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5EBB80AE-C03E-4EDF-A5F7-5C7ED7AB5002}"/>
              </a:ext>
            </a:extLst>
          </p:cNvPr>
          <p:cNvSpPr>
            <a:spLocks noGrp="1"/>
          </p:cNvSpPr>
          <p:nvPr>
            <p:ph type="sldNum" sz="quarter" idx="5"/>
          </p:nvPr>
        </p:nvSpPr>
        <p:spPr/>
        <p:txBody>
          <a:bodyPr/>
          <a:lstStyle/>
          <a:p>
            <a:fld id="{91A0A999-0D1F-480A-82A3-AEF1541E3BFD}" type="slidenum">
              <a:rPr lang="en-US" smtClean="0"/>
              <a:t>32</a:t>
            </a:fld>
            <a:endParaRPr lang="en-US" dirty="0"/>
          </a:p>
        </p:txBody>
      </p:sp>
    </p:spTree>
    <p:extLst>
      <p:ext uri="{BB962C8B-B14F-4D97-AF65-F5344CB8AC3E}">
        <p14:creationId xmlns:p14="http://schemas.microsoft.com/office/powerpoint/2010/main" val="3722803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33</a:t>
            </a:fld>
            <a:endParaRPr lang="en-US" dirty="0"/>
          </a:p>
        </p:txBody>
      </p:sp>
      <p:sp>
        <p:nvSpPr>
          <p:cNvPr id="5" name="Header Placeholder 4">
            <a:extLst>
              <a:ext uri="{FF2B5EF4-FFF2-40B4-BE49-F238E27FC236}">
                <a16:creationId xmlns:a16="http://schemas.microsoft.com/office/drawing/2014/main" id="{792EF221-8B5F-44FE-BC04-7A6139020E60}"/>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203033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0DC4CB-19E5-4E9A-9531-A44DFFC23040}" type="slidenum">
              <a:rPr lang="en-US" smtClean="0"/>
              <a:t>4</a:t>
            </a:fld>
            <a:endParaRPr lang="en-US" dirty="0"/>
          </a:p>
        </p:txBody>
      </p:sp>
      <p:sp>
        <p:nvSpPr>
          <p:cNvPr id="5" name="Header Placeholder 4">
            <a:extLst>
              <a:ext uri="{FF2B5EF4-FFF2-40B4-BE49-F238E27FC236}">
                <a16:creationId xmlns:a16="http://schemas.microsoft.com/office/drawing/2014/main" id="{18B91664-886E-4544-A2A2-9D538D7F2EEE}"/>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377399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0DC4CB-19E5-4E9A-9531-A44DFFC23040}" type="slidenum">
              <a:rPr lang="en-US" smtClean="0"/>
              <a:t>5</a:t>
            </a:fld>
            <a:endParaRPr lang="en-US" dirty="0"/>
          </a:p>
        </p:txBody>
      </p:sp>
      <p:sp>
        <p:nvSpPr>
          <p:cNvPr id="5" name="Header Placeholder 4">
            <a:extLst>
              <a:ext uri="{FF2B5EF4-FFF2-40B4-BE49-F238E27FC236}">
                <a16:creationId xmlns:a16="http://schemas.microsoft.com/office/drawing/2014/main" id="{A61C1E12-135C-483F-A59D-6768C5C024A9}"/>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7489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DC4CB-19E5-4E9A-9531-A44DFFC23040}" type="slidenum">
              <a:rPr lang="en-US" smtClean="0"/>
              <a:t>6</a:t>
            </a:fld>
            <a:endParaRPr lang="en-US" dirty="0"/>
          </a:p>
        </p:txBody>
      </p:sp>
      <p:sp>
        <p:nvSpPr>
          <p:cNvPr id="5" name="Header Placeholder 4">
            <a:extLst>
              <a:ext uri="{FF2B5EF4-FFF2-40B4-BE49-F238E27FC236}">
                <a16:creationId xmlns:a16="http://schemas.microsoft.com/office/drawing/2014/main" id="{EE0F810A-F250-4B43-8B10-747ADC240B5F}"/>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238832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DC4CB-19E5-4E9A-9531-A44DFFC23040}" type="slidenum">
              <a:rPr lang="en-US" smtClean="0"/>
              <a:t>7</a:t>
            </a:fld>
            <a:endParaRPr lang="en-US" dirty="0"/>
          </a:p>
        </p:txBody>
      </p:sp>
      <p:sp>
        <p:nvSpPr>
          <p:cNvPr id="5" name="Header Placeholder 4">
            <a:extLst>
              <a:ext uri="{FF2B5EF4-FFF2-40B4-BE49-F238E27FC236}">
                <a16:creationId xmlns:a16="http://schemas.microsoft.com/office/drawing/2014/main" id="{93C057E6-5064-4E1B-BD50-9B5A0E231C08}"/>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410377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C0C2A0-B675-4F9D-B77A-3E14BB71C29C}" type="slidenum">
              <a:rPr lang="en-US" smtClean="0"/>
              <a:t>8</a:t>
            </a:fld>
            <a:endParaRPr lang="en-US" dirty="0"/>
          </a:p>
        </p:txBody>
      </p:sp>
      <p:sp>
        <p:nvSpPr>
          <p:cNvPr id="5" name="Header Placeholder 4">
            <a:extLst>
              <a:ext uri="{FF2B5EF4-FFF2-40B4-BE49-F238E27FC236}">
                <a16:creationId xmlns:a16="http://schemas.microsoft.com/office/drawing/2014/main" id="{919ADEB2-4274-40C3-9304-9FBEDD4641AF}"/>
              </a:ext>
            </a:extLst>
          </p:cNvPr>
          <p:cNvSpPr>
            <a:spLocks noGrp="1"/>
          </p:cNvSpPr>
          <p:nvPr>
            <p:ph type="hdr" sz="quarter"/>
          </p:nvPr>
        </p:nvSpPr>
        <p:spPr/>
        <p:txBody>
          <a:bodyPr/>
          <a:lstStyle/>
          <a:p>
            <a:r>
              <a:rPr lang="en-US"/>
              <a:t>Rule Against Perpetuities</a:t>
            </a:r>
            <a:endParaRPr lang="en-US" dirty="0"/>
          </a:p>
        </p:txBody>
      </p:sp>
    </p:spTree>
    <p:extLst>
      <p:ext uri="{BB962C8B-B14F-4D97-AF65-F5344CB8AC3E}">
        <p14:creationId xmlns:p14="http://schemas.microsoft.com/office/powerpoint/2010/main" val="210301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02115ED-DFDE-4B9E-A52F-4A015D39D385}"/>
              </a:ext>
            </a:extLst>
          </p:cNvPr>
          <p:cNvSpPr>
            <a:spLocks noGrp="1"/>
          </p:cNvSpPr>
          <p:nvPr>
            <p:ph type="hdr" sz="quarter"/>
          </p:nvPr>
        </p:nvSpPr>
        <p:spPr/>
        <p:txBody>
          <a:bodyPr/>
          <a:lstStyle/>
          <a:p>
            <a:r>
              <a:rPr lang="en-US" dirty="0"/>
              <a:t>Rule Against Perpetuities</a:t>
            </a:r>
          </a:p>
        </p:txBody>
      </p:sp>
      <p:sp>
        <p:nvSpPr>
          <p:cNvPr id="5" name="Slide Number Placeholder 4">
            <a:extLst>
              <a:ext uri="{FF2B5EF4-FFF2-40B4-BE49-F238E27FC236}">
                <a16:creationId xmlns:a16="http://schemas.microsoft.com/office/drawing/2014/main" id="{38CA9FF0-8E1D-4507-882F-FAC46C59FDF6}"/>
              </a:ext>
            </a:extLst>
          </p:cNvPr>
          <p:cNvSpPr>
            <a:spLocks noGrp="1"/>
          </p:cNvSpPr>
          <p:nvPr>
            <p:ph type="sldNum" sz="quarter" idx="5"/>
          </p:nvPr>
        </p:nvSpPr>
        <p:spPr/>
        <p:txBody>
          <a:bodyPr/>
          <a:lstStyle/>
          <a:p>
            <a:fld id="{91A0A999-0D1F-480A-82A3-AEF1541E3BFD}" type="slidenum">
              <a:rPr lang="en-US" smtClean="0"/>
              <a:t>9</a:t>
            </a:fld>
            <a:endParaRPr lang="en-US" dirty="0"/>
          </a:p>
        </p:txBody>
      </p:sp>
    </p:spTree>
    <p:extLst>
      <p:ext uri="{BB962C8B-B14F-4D97-AF65-F5344CB8AC3E}">
        <p14:creationId xmlns:p14="http://schemas.microsoft.com/office/powerpoint/2010/main" val="355031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12589F8-A150-4B71-B2A6-2EF5E035921B}"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F872AA2-DF1E-462B-A3CC-CCF5826F1C8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1F8DA23-BAE8-4E9F-8120-C754B63164D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AB0C12D-EF5C-4A52-ACA8-F0DD9D30AE5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3556ABC-14A8-40A0-B9A6-2727C951732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617E783-78FA-4E2A-9A22-6F6125598D2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908DDA1-1EF1-4D5A-927B-2A61C325507B}"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C8C18E-CEC4-46F4-AC8E-7E6A57586CE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44643E9-5D33-4B73-8B27-85804B68AD9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A919FEF-254E-41C2-B237-52799F22D2DB}"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E87076B8-BF24-44A0-B585-746F7ED7314E}"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756084E5-9BA0-4F2B-AA5E-B6D169BCE84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2237558"/>
            <a:ext cx="5581650" cy="3700877"/>
          </a:xfrm>
          <a:prstGeom prst="rect">
            <a:avLst/>
          </a:prstGeom>
        </p:spPr>
      </p:pic>
      <p:sp>
        <p:nvSpPr>
          <p:cNvPr id="4" name="Title 3"/>
          <p:cNvSpPr>
            <a:spLocks noGrp="1"/>
          </p:cNvSpPr>
          <p:nvPr>
            <p:ph type="title"/>
          </p:nvPr>
        </p:nvSpPr>
        <p:spPr/>
        <p:txBody>
          <a:bodyPr/>
          <a:lstStyle/>
          <a:p>
            <a:r>
              <a:rPr lang="en-US" dirty="0"/>
              <a:t>What did you do?</a:t>
            </a:r>
          </a:p>
        </p:txBody>
      </p:sp>
      <p:sp>
        <p:nvSpPr>
          <p:cNvPr id="5" name="Content Placeholder 4"/>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9648F39E-9C37-485F-AC97-16BB4BDF9F49}" type="slidenum">
              <a:rPr kumimoji="0" lang="en-US" smtClean="0"/>
              <a:t>1</a:t>
            </a:fld>
            <a:endParaRPr kumimoji="0" lang="en-US" dirty="0"/>
          </a:p>
        </p:txBody>
      </p:sp>
    </p:spTree>
    <p:extLst>
      <p:ext uri="{BB962C8B-B14F-4D97-AF65-F5344CB8AC3E}">
        <p14:creationId xmlns:p14="http://schemas.microsoft.com/office/powerpoint/2010/main" val="47099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8F851-3EFC-42FE-A16F-6BE77E716370}"/>
              </a:ext>
            </a:extLst>
          </p:cNvPr>
          <p:cNvSpPr>
            <a:spLocks noGrp="1"/>
          </p:cNvSpPr>
          <p:nvPr>
            <p:ph type="title"/>
          </p:nvPr>
        </p:nvSpPr>
        <p:spPr/>
        <p:txBody>
          <a:bodyPr/>
          <a:lstStyle/>
          <a:p>
            <a:r>
              <a:rPr lang="en-US" dirty="0"/>
              <a:t>Who can explain it to you?</a:t>
            </a:r>
          </a:p>
        </p:txBody>
      </p:sp>
      <p:sp>
        <p:nvSpPr>
          <p:cNvPr id="3" name="Content Placeholder 2">
            <a:extLst>
              <a:ext uri="{FF2B5EF4-FFF2-40B4-BE49-F238E27FC236}">
                <a16:creationId xmlns:a16="http://schemas.microsoft.com/office/drawing/2014/main" id="{6CD103B5-85D7-411B-B015-B2275702E5B2}"/>
              </a:ext>
            </a:extLst>
          </p:cNvPr>
          <p:cNvSpPr>
            <a:spLocks noGrp="1"/>
          </p:cNvSpPr>
          <p:nvPr>
            <p:ph idx="1"/>
          </p:nvPr>
        </p:nvSpPr>
        <p:spPr>
          <a:xfrm>
            <a:off x="365677" y="1705918"/>
            <a:ext cx="8229600" cy="4625609"/>
          </a:xfrm>
        </p:spPr>
        <p:txBody>
          <a:bodyPr/>
          <a:lstStyle/>
          <a:p>
            <a:r>
              <a:rPr lang="en-US" b="1" dirty="0"/>
              <a:t>In 2017, the President of the State Bar of Texas Frank E. Stevenson, explained that he knew only two people who could explain RAP.</a:t>
            </a:r>
          </a:p>
        </p:txBody>
      </p:sp>
      <p:sp>
        <p:nvSpPr>
          <p:cNvPr id="4" name="Slide Number Placeholder 3">
            <a:extLst>
              <a:ext uri="{FF2B5EF4-FFF2-40B4-BE49-F238E27FC236}">
                <a16:creationId xmlns:a16="http://schemas.microsoft.com/office/drawing/2014/main" id="{1B96D0E6-2D88-4CE2-8E03-744921D8EAF4}"/>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10</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4D03C7F1-341F-4E1F-AF76-2FDD0275AD87}"/>
              </a:ext>
            </a:extLst>
          </p:cNvPr>
          <p:cNvPicPr>
            <a:picLocks noChangeAspect="1"/>
          </p:cNvPicPr>
          <p:nvPr/>
        </p:nvPicPr>
        <p:blipFill>
          <a:blip r:embed="rId3"/>
          <a:stretch>
            <a:fillRect/>
          </a:stretch>
        </p:blipFill>
        <p:spPr>
          <a:xfrm>
            <a:off x="1295400" y="3962400"/>
            <a:ext cx="3048000" cy="2369127"/>
          </a:xfrm>
          <a:prstGeom prst="rect">
            <a:avLst/>
          </a:prstGeom>
        </p:spPr>
      </p:pic>
      <p:pic>
        <p:nvPicPr>
          <p:cNvPr id="6" name="Picture 5">
            <a:extLst>
              <a:ext uri="{FF2B5EF4-FFF2-40B4-BE49-F238E27FC236}">
                <a16:creationId xmlns:a16="http://schemas.microsoft.com/office/drawing/2014/main" id="{546EAA7D-D3AE-4ABE-A419-262CF3A91217}"/>
              </a:ext>
            </a:extLst>
          </p:cNvPr>
          <p:cNvPicPr>
            <a:picLocks noChangeAspect="1"/>
          </p:cNvPicPr>
          <p:nvPr/>
        </p:nvPicPr>
        <p:blipFill>
          <a:blip r:embed="rId4"/>
          <a:stretch>
            <a:fillRect/>
          </a:stretch>
        </p:blipFill>
        <p:spPr>
          <a:xfrm>
            <a:off x="5351417" y="3910149"/>
            <a:ext cx="2514600" cy="2514600"/>
          </a:xfrm>
          <a:prstGeom prst="rect">
            <a:avLst/>
          </a:prstGeom>
        </p:spPr>
      </p:pic>
    </p:spTree>
    <p:extLst>
      <p:ext uri="{BB962C8B-B14F-4D97-AF65-F5344CB8AC3E}">
        <p14:creationId xmlns:p14="http://schemas.microsoft.com/office/powerpoint/2010/main" val="393455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a:t>Classic Statement of RAP</a:t>
            </a:r>
          </a:p>
        </p:txBody>
      </p:sp>
      <p:sp>
        <p:nvSpPr>
          <p:cNvPr id="4099" name="Rectangle 3"/>
          <p:cNvSpPr>
            <a:spLocks noGrp="1" noChangeArrowheads="1"/>
          </p:cNvSpPr>
          <p:nvPr>
            <p:ph idx="1"/>
          </p:nvPr>
        </p:nvSpPr>
        <p:spPr>
          <a:xfrm>
            <a:off x="304800" y="1682930"/>
            <a:ext cx="8534400" cy="4800600"/>
          </a:xfrm>
        </p:spPr>
        <p:txBody>
          <a:bodyPr>
            <a:normAutofit fontScale="77500" lnSpcReduction="20000"/>
          </a:bodyPr>
          <a:lstStyle/>
          <a:p>
            <a:pPr>
              <a:lnSpc>
                <a:spcPct val="120000"/>
              </a:lnSpc>
            </a:pPr>
            <a:r>
              <a:rPr lang="en-US" sz="3600" b="1" dirty="0"/>
              <a:t>An interest is not good* unless it must vest**, if at all, not later than 21 years after some life in being*** at the time of the creation of the interest, plus a period of gestation.</a:t>
            </a:r>
          </a:p>
          <a:p>
            <a:pPr marL="118872" indent="0">
              <a:lnSpc>
                <a:spcPct val="120000"/>
              </a:lnSpc>
              <a:buNone/>
            </a:pPr>
            <a:endParaRPr lang="en-US" sz="3600" b="1" dirty="0"/>
          </a:p>
          <a:p>
            <a:pPr lvl="1">
              <a:lnSpc>
                <a:spcPct val="120000"/>
              </a:lnSpc>
            </a:pPr>
            <a:r>
              <a:rPr lang="en-US" b="1" dirty="0"/>
              <a:t>* good = valid</a:t>
            </a:r>
          </a:p>
          <a:p>
            <a:pPr lvl="1">
              <a:lnSpc>
                <a:spcPct val="120000"/>
              </a:lnSpc>
            </a:pPr>
            <a:r>
              <a:rPr lang="en-US" b="1" dirty="0"/>
              <a:t>** vest = “touch” the owner:</a:t>
            </a:r>
          </a:p>
          <a:p>
            <a:pPr lvl="2">
              <a:lnSpc>
                <a:spcPct val="120000"/>
              </a:lnSpc>
            </a:pPr>
            <a:r>
              <a:rPr lang="en-US" b="1" dirty="0"/>
              <a:t>Born,</a:t>
            </a:r>
          </a:p>
          <a:p>
            <a:pPr lvl="2">
              <a:lnSpc>
                <a:spcPct val="120000"/>
              </a:lnSpc>
            </a:pPr>
            <a:r>
              <a:rPr lang="en-US" b="1" dirty="0"/>
              <a:t>Ascertained, and</a:t>
            </a:r>
          </a:p>
          <a:p>
            <a:pPr lvl="2">
              <a:lnSpc>
                <a:spcPct val="120000"/>
              </a:lnSpc>
            </a:pPr>
            <a:r>
              <a:rPr lang="en-US" b="1" dirty="0"/>
              <a:t>No conditions precedent</a:t>
            </a:r>
          </a:p>
          <a:p>
            <a:pPr lvl="1">
              <a:lnSpc>
                <a:spcPct val="120000"/>
              </a:lnSpc>
            </a:pPr>
            <a:r>
              <a:rPr lang="en-US" b="1" dirty="0"/>
              <a:t>*** life in being = alive; born but not yet dead</a:t>
            </a:r>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 Goals --  Policies </a:t>
            </a:r>
          </a:p>
        </p:txBody>
      </p:sp>
      <p:sp>
        <p:nvSpPr>
          <p:cNvPr id="3" name="Content Placeholder 2"/>
          <p:cNvSpPr>
            <a:spLocks noGrp="1"/>
          </p:cNvSpPr>
          <p:nvPr>
            <p:ph idx="1"/>
          </p:nvPr>
        </p:nvSpPr>
        <p:spPr/>
        <p:txBody>
          <a:bodyPr/>
          <a:lstStyle/>
          <a:p>
            <a:r>
              <a:rPr lang="en-US" b="1" dirty="0"/>
              <a:t>Prevent remote vesting of contingent interests:</a:t>
            </a:r>
          </a:p>
          <a:p>
            <a:pPr lvl="1"/>
            <a:r>
              <a:rPr lang="en-US" b="1" dirty="0"/>
              <a:t>Prevent long-term uncertainty regarding who owns the property without restrictions.</a:t>
            </a:r>
          </a:p>
          <a:p>
            <a:pPr lvl="1"/>
            <a:r>
              <a:rPr lang="en-US" b="1" dirty="0"/>
              <a:t>Prevent undue restraints on land transfer which hurts economy.</a:t>
            </a:r>
          </a:p>
          <a:p>
            <a:pPr lvl="1"/>
            <a:r>
              <a:rPr lang="en-US" b="1" dirty="0"/>
              <a:t>Limited dead-hand control.</a:t>
            </a:r>
          </a:p>
          <a:p>
            <a:pPr lvl="1"/>
            <a:r>
              <a:rPr lang="en-US" b="1" dirty="0"/>
              <a:t>Keep property marketable.</a:t>
            </a:r>
          </a:p>
          <a:p>
            <a:pPr lvl="1"/>
            <a:r>
              <a:rPr lang="en-US" b="1" dirty="0"/>
              <a:t>Curb power of wealthy families.</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12</a:t>
            </a:fld>
            <a:endParaRPr lang="en-US" dirty="0"/>
          </a:p>
        </p:txBody>
      </p:sp>
    </p:spTree>
    <p:extLst>
      <p:ext uri="{BB962C8B-B14F-4D97-AF65-F5344CB8AC3E}">
        <p14:creationId xmlns:p14="http://schemas.microsoft.com/office/powerpoint/2010/main" val="428232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b="1" dirty="0"/>
              <a:t>Interests Affected by RAP:  The Test</a:t>
            </a:r>
          </a:p>
        </p:txBody>
      </p:sp>
      <p:sp>
        <p:nvSpPr>
          <p:cNvPr id="5123" name="Rectangle 3"/>
          <p:cNvSpPr>
            <a:spLocks noGrp="1" noChangeArrowheads="1"/>
          </p:cNvSpPr>
          <p:nvPr>
            <p:ph idx="1"/>
          </p:nvPr>
        </p:nvSpPr>
        <p:spPr>
          <a:xfrm>
            <a:off x="457200" y="1752600"/>
            <a:ext cx="8229600" cy="4953000"/>
          </a:xfrm>
        </p:spPr>
        <p:txBody>
          <a:bodyPr>
            <a:normAutofit/>
          </a:bodyPr>
          <a:lstStyle/>
          <a:p>
            <a:pPr marL="609600" indent="-609600" eaLnBrk="1" hangingPunct="1">
              <a:buFont typeface="Wingdings" pitchFamily="2" charset="2"/>
              <a:buNone/>
            </a:pPr>
            <a:r>
              <a:rPr lang="en-US" b="1" u="sng" dirty="0"/>
              <a:t>All</a:t>
            </a:r>
            <a:r>
              <a:rPr lang="en-US" b="1" dirty="0"/>
              <a:t> of the following must be true for RAP to apply:</a:t>
            </a:r>
          </a:p>
          <a:p>
            <a:pPr marL="902208" lvl="1" indent="-609600">
              <a:buFont typeface="+mj-lt"/>
              <a:buAutoNum type="arabicPeriod"/>
            </a:pPr>
            <a:r>
              <a:rPr lang="en-US" b="1" dirty="0"/>
              <a:t>Future interest</a:t>
            </a:r>
          </a:p>
          <a:p>
            <a:pPr marL="1167384" lvl="2" indent="-609600"/>
            <a:r>
              <a:rPr lang="en-US" b="1" dirty="0"/>
              <a:t>Not a present interest</a:t>
            </a:r>
          </a:p>
          <a:p>
            <a:pPr marL="902208" lvl="1" indent="-609600">
              <a:buFont typeface="+mj-lt"/>
              <a:buAutoNum type="arabicPeriod"/>
            </a:pPr>
            <a:r>
              <a:rPr lang="en-US" b="1" dirty="0"/>
              <a:t>Partially or totally contingent, and</a:t>
            </a:r>
          </a:p>
          <a:p>
            <a:pPr marL="1167384" lvl="2" indent="-609600"/>
            <a:r>
              <a:rPr lang="en-US" b="1" dirty="0"/>
              <a:t>Not totally vested</a:t>
            </a:r>
          </a:p>
          <a:p>
            <a:pPr marL="902208" lvl="1" indent="-609600">
              <a:buFont typeface="+mj-lt"/>
              <a:buAutoNum type="arabicPeriod"/>
            </a:pPr>
            <a:r>
              <a:rPr lang="en-US" b="1" dirty="0"/>
              <a:t>Held by a non-charitable transferee</a:t>
            </a:r>
          </a:p>
          <a:p>
            <a:pPr marL="1167384" lvl="2" indent="-609600"/>
            <a:r>
              <a:rPr lang="en-US" b="1" dirty="0"/>
              <a:t>Not an interest retained by grantor</a:t>
            </a:r>
          </a:p>
          <a:p>
            <a:pPr marL="1167384" lvl="2" indent="-609600"/>
            <a:r>
              <a:rPr lang="en-US" b="1" dirty="0"/>
              <a:t>Not a charitable transferee</a:t>
            </a:r>
          </a:p>
          <a:p>
            <a:pPr marL="609600" indent="-609600" eaLnBrk="1" hangingPunct="1">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b="1" dirty="0"/>
              <a:t>Interests Affected by RAP:  The Interests</a:t>
            </a:r>
          </a:p>
        </p:txBody>
      </p:sp>
      <p:sp>
        <p:nvSpPr>
          <p:cNvPr id="6147" name="Rectangle 3"/>
          <p:cNvSpPr>
            <a:spLocks noGrp="1" noChangeArrowheads="1"/>
          </p:cNvSpPr>
          <p:nvPr>
            <p:ph idx="1"/>
          </p:nvPr>
        </p:nvSpPr>
        <p:spPr>
          <a:xfrm>
            <a:off x="762000" y="1676400"/>
            <a:ext cx="7772400" cy="4800600"/>
          </a:xfrm>
        </p:spPr>
        <p:txBody>
          <a:bodyPr>
            <a:normAutofit/>
          </a:bodyPr>
          <a:lstStyle/>
          <a:p>
            <a:pPr marL="609600" indent="-609600" eaLnBrk="1" hangingPunct="1">
              <a:buFont typeface="Wingdings" pitchFamily="2" charset="2"/>
              <a:buNone/>
            </a:pPr>
            <a:r>
              <a:rPr lang="en-US" b="1" dirty="0"/>
              <a:t>Thus, if you classify an interest as one of the following, you </a:t>
            </a:r>
            <a:r>
              <a:rPr lang="en-US" b="1" u="sng" dirty="0"/>
              <a:t>must  always </a:t>
            </a:r>
            <a:r>
              <a:rPr lang="en-US" b="1" dirty="0"/>
              <a:t>check for a RAP violation:</a:t>
            </a:r>
          </a:p>
          <a:p>
            <a:pPr marL="902208" lvl="1" indent="-609600"/>
            <a:r>
              <a:rPr lang="en-US" b="1" dirty="0"/>
              <a:t>Contingent remainder,</a:t>
            </a:r>
          </a:p>
          <a:p>
            <a:pPr marL="902208" lvl="1" indent="-609600"/>
            <a:r>
              <a:rPr lang="en-US" b="1" dirty="0"/>
              <a:t>Vested remainder subject to open, and</a:t>
            </a:r>
          </a:p>
          <a:p>
            <a:pPr marL="902208" lvl="1" indent="-609600"/>
            <a:r>
              <a:rPr lang="en-US" b="1" dirty="0"/>
              <a:t>Executory interest (</a:t>
            </a:r>
            <a:r>
              <a:rPr lang="en-US" b="1" dirty="0">
                <a:highlight>
                  <a:srgbClr val="FFFF00"/>
                </a:highlight>
              </a:rPr>
              <a:t>including a trust</a:t>
            </a:r>
            <a:r>
              <a:rPr lang="en-US" b="1" dirty="0"/>
              <a:t>).</a:t>
            </a:r>
          </a:p>
          <a:p>
            <a:pPr marL="902208" lvl="1" indent="-609600"/>
            <a:endParaRPr lang="en-US" b="1" dirty="0"/>
          </a:p>
          <a:p>
            <a:pPr marL="292608" lvl="1" indent="0">
              <a:buNone/>
            </a:pPr>
            <a:r>
              <a:rPr lang="en-US" b="1" dirty="0"/>
              <a:t>No other interests require a RAP analysis!!</a:t>
            </a:r>
          </a:p>
          <a:p>
            <a:pPr marL="609600" indent="-609600" eaLnBrk="1" hangingPunct="1">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pPr>
              <a:defRPr/>
            </a:pPr>
            <a:fld id="{BA89F876-C6F5-4A99-BA92-768514B815BF}"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 of Violation – Common Law</a:t>
            </a:r>
          </a:p>
        </p:txBody>
      </p:sp>
      <p:sp>
        <p:nvSpPr>
          <p:cNvPr id="3" name="Content Placeholder 2"/>
          <p:cNvSpPr>
            <a:spLocks noGrp="1"/>
          </p:cNvSpPr>
          <p:nvPr>
            <p:ph idx="1"/>
          </p:nvPr>
        </p:nvSpPr>
        <p:spPr/>
        <p:txBody>
          <a:bodyPr/>
          <a:lstStyle/>
          <a:p>
            <a:r>
              <a:rPr lang="en-US" b="1" dirty="0"/>
              <a:t>The violating interest is void from moment of creation.</a:t>
            </a:r>
          </a:p>
          <a:p>
            <a:endParaRPr lang="en-US" b="1" dirty="0"/>
          </a:p>
          <a:p>
            <a:r>
              <a:rPr lang="en-US" b="1" dirty="0"/>
              <a:t>Read grant as if the violating interest is not there.</a:t>
            </a:r>
          </a:p>
          <a:p>
            <a:endParaRPr lang="en-US" b="1" dirty="0"/>
          </a:p>
          <a:p>
            <a:r>
              <a:rPr lang="en-US" b="1" dirty="0"/>
              <a:t>Thus, a grantee or beneficiary loses ownership of the interest.</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15</a:t>
            </a:fld>
            <a:endParaRPr lang="en-US" dirty="0"/>
          </a:p>
        </p:txBody>
      </p:sp>
    </p:spTree>
    <p:extLst>
      <p:ext uri="{BB962C8B-B14F-4D97-AF65-F5344CB8AC3E}">
        <p14:creationId xmlns:p14="http://schemas.microsoft.com/office/powerpoint/2010/main" val="3671192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violation – Date</a:t>
            </a:r>
          </a:p>
        </p:txBody>
      </p:sp>
      <p:sp>
        <p:nvSpPr>
          <p:cNvPr id="3" name="Content Placeholder 2"/>
          <p:cNvSpPr>
            <a:spLocks noGrp="1"/>
          </p:cNvSpPr>
          <p:nvPr>
            <p:ph idx="1"/>
          </p:nvPr>
        </p:nvSpPr>
        <p:spPr/>
        <p:txBody>
          <a:bodyPr/>
          <a:lstStyle/>
          <a:p>
            <a:r>
              <a:rPr lang="en-US" b="1" dirty="0"/>
              <a:t>Analyze grant from date of creation (not now):</a:t>
            </a:r>
          </a:p>
          <a:p>
            <a:endParaRPr lang="en-US" b="1" dirty="0"/>
          </a:p>
          <a:p>
            <a:pPr lvl="1"/>
            <a:r>
              <a:rPr lang="en-US" b="1" dirty="0"/>
              <a:t>Deed = when the grantor executed the deed</a:t>
            </a:r>
          </a:p>
          <a:p>
            <a:pPr lvl="1"/>
            <a:endParaRPr lang="en-US" b="1" dirty="0"/>
          </a:p>
          <a:p>
            <a:pPr lvl="1"/>
            <a:r>
              <a:rPr lang="en-US" b="1" dirty="0"/>
              <a:t>Will = when the testator died</a:t>
            </a:r>
          </a:p>
          <a:p>
            <a:pPr lvl="1"/>
            <a:endParaRPr lang="en-US" b="1" dirty="0"/>
          </a:p>
          <a:p>
            <a:pPr lvl="1"/>
            <a:r>
              <a:rPr lang="en-US" b="1" dirty="0"/>
              <a:t>Trust = when trust becomes irrevocable</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16</a:t>
            </a:fld>
            <a:endParaRPr lang="en-US" dirty="0"/>
          </a:p>
        </p:txBody>
      </p:sp>
    </p:spTree>
    <p:extLst>
      <p:ext uri="{BB962C8B-B14F-4D97-AF65-F5344CB8AC3E}">
        <p14:creationId xmlns:p14="http://schemas.microsoft.com/office/powerpoint/2010/main" val="331355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violation – Test</a:t>
            </a:r>
          </a:p>
        </p:txBody>
      </p:sp>
      <p:sp>
        <p:nvSpPr>
          <p:cNvPr id="3" name="Content Placeholder 2"/>
          <p:cNvSpPr>
            <a:spLocks noGrp="1"/>
          </p:cNvSpPr>
          <p:nvPr>
            <p:ph idx="1"/>
          </p:nvPr>
        </p:nvSpPr>
        <p:spPr/>
        <p:txBody>
          <a:bodyPr/>
          <a:lstStyle/>
          <a:p>
            <a:r>
              <a:rPr lang="en-US" b="1" dirty="0"/>
              <a:t>If </a:t>
            </a:r>
            <a:r>
              <a:rPr lang="en-US" b="1" u="sng" dirty="0"/>
              <a:t>any</a:t>
            </a:r>
            <a:r>
              <a:rPr lang="en-US" b="1" dirty="0"/>
              <a:t> hypothetical fact pattern at date of determination could violate RAP, then RAP is violated, regardless of how unlikely it is to happen.</a:t>
            </a:r>
          </a:p>
          <a:p>
            <a:endParaRPr lang="en-US" b="1" dirty="0"/>
          </a:p>
          <a:p>
            <a:pPr lvl="1"/>
            <a:r>
              <a:rPr lang="en-US" b="1" dirty="0"/>
              <a:t>No one is ever too young or too old to have children.</a:t>
            </a:r>
          </a:p>
          <a:p>
            <a:pPr lvl="1"/>
            <a:r>
              <a:rPr lang="en-US" b="1" dirty="0"/>
              <a:t>No one’s death is imminent regardless of how old or ill.</a:t>
            </a:r>
          </a:p>
        </p:txBody>
      </p:sp>
      <p:sp>
        <p:nvSpPr>
          <p:cNvPr id="4" name="Slide Number Placeholder 3"/>
          <p:cNvSpPr>
            <a:spLocks noGrp="1"/>
          </p:cNvSpPr>
          <p:nvPr>
            <p:ph type="sldNum" sz="quarter" idx="12"/>
          </p:nvPr>
        </p:nvSpPr>
        <p:spPr/>
        <p:txBody>
          <a:bodyPr/>
          <a:lstStyle/>
          <a:p>
            <a:pPr>
              <a:defRPr/>
            </a:pPr>
            <a:fld id="{BA89F876-C6F5-4A99-BA92-768514B815BF}" type="slidenum">
              <a:rPr lang="en-US" smtClean="0"/>
              <a:pPr>
                <a:defRPr/>
              </a:pPr>
              <a:t>17</a:t>
            </a:fld>
            <a:endParaRPr lang="en-US" dirty="0"/>
          </a:p>
        </p:txBody>
      </p:sp>
    </p:spTree>
    <p:extLst>
      <p:ext uri="{BB962C8B-B14F-4D97-AF65-F5344CB8AC3E}">
        <p14:creationId xmlns:p14="http://schemas.microsoft.com/office/powerpoint/2010/main" val="262123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Basic Example</a:t>
            </a:r>
          </a:p>
        </p:txBody>
      </p:sp>
      <p:sp>
        <p:nvSpPr>
          <p:cNvPr id="27651" name="Rectangle 3"/>
          <p:cNvSpPr>
            <a:spLocks noGrp="1" noChangeArrowheads="1"/>
          </p:cNvSpPr>
          <p:nvPr>
            <p:ph idx="1"/>
          </p:nvPr>
        </p:nvSpPr>
        <p:spPr>
          <a:xfrm>
            <a:off x="457200" y="1775191"/>
            <a:ext cx="8229600" cy="4854209"/>
          </a:xfrm>
        </p:spPr>
        <p:txBody>
          <a:bodyPr>
            <a:normAutofit/>
          </a:bodyPr>
          <a:lstStyle/>
          <a:p>
            <a:r>
              <a:rPr lang="en-US" b="1" dirty="0"/>
              <a:t>A trust provides:</a:t>
            </a:r>
          </a:p>
          <a:p>
            <a:endParaRPr lang="en-US" b="1" dirty="0"/>
          </a:p>
          <a:p>
            <a:pPr lvl="1"/>
            <a:r>
              <a:rPr lang="en-US" b="1" dirty="0"/>
              <a:t>“The property is to be held in trust for Clark (my son) for life, then after Clark’s death, to Clark’s children (my grandchildren) equally when the youngest reaches age 25.” </a:t>
            </a:r>
          </a:p>
          <a:p>
            <a:pPr lvl="1"/>
            <a:endParaRPr lang="en-US" b="1" dirty="0"/>
          </a:p>
          <a:p>
            <a:pPr lvl="1"/>
            <a:r>
              <a:rPr lang="en-US" b="1" dirty="0"/>
              <a:t>The interest to Clark’s children is void! </a:t>
            </a:r>
            <a:br>
              <a:rPr lang="en-US" b="1" dirty="0"/>
            </a:br>
            <a:r>
              <a:rPr lang="en-US" b="1" dirty="0"/>
              <a:t> </a:t>
            </a:r>
          </a:p>
        </p:txBody>
      </p:sp>
      <p:sp>
        <p:nvSpPr>
          <p:cNvPr id="2" name="Slide Number Placeholder 1"/>
          <p:cNvSpPr>
            <a:spLocks noGrp="1"/>
          </p:cNvSpPr>
          <p:nvPr>
            <p:ph type="sldNum" sz="quarter" idx="12"/>
          </p:nvPr>
        </p:nvSpPr>
        <p:spPr/>
        <p:txBody>
          <a:bodyPr/>
          <a:lstStyle/>
          <a:p>
            <a:fld id="{5E68487A-66E4-466C-AD25-1C8062960B18}" type="slidenum">
              <a:rPr lang="en-US" smtClean="0"/>
              <a:pPr/>
              <a:t>18</a:t>
            </a:fld>
            <a:endParaRPr lang="en-US" dirty="0"/>
          </a:p>
        </p:txBody>
      </p:sp>
    </p:spTree>
    <p:extLst>
      <p:ext uri="{BB962C8B-B14F-4D97-AF65-F5344CB8AC3E}">
        <p14:creationId xmlns:p14="http://schemas.microsoft.com/office/powerpoint/2010/main" val="115453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69198" y="2438400"/>
            <a:ext cx="2362200" cy="2362200"/>
          </a:xfrm>
          <a:prstGeom prst="rect">
            <a:avLst/>
          </a:prstGeom>
        </p:spPr>
      </p:pic>
      <p:sp>
        <p:nvSpPr>
          <p:cNvPr id="2" name="Title 1"/>
          <p:cNvSpPr>
            <a:spLocks noGrp="1"/>
          </p:cNvSpPr>
          <p:nvPr>
            <p:ph type="title"/>
          </p:nvPr>
        </p:nvSpPr>
        <p:spPr/>
        <p:txBody>
          <a:bodyPr>
            <a:normAutofit fontScale="90000"/>
          </a:bodyPr>
          <a:lstStyle/>
          <a:p>
            <a:r>
              <a:rPr lang="en-US" dirty="0"/>
              <a:t>What happens if RAP violated in Texas?</a:t>
            </a:r>
          </a:p>
        </p:txBody>
      </p:sp>
      <p:sp>
        <p:nvSpPr>
          <p:cNvPr id="3" name="Content Placeholder 2"/>
          <p:cNvSpPr>
            <a:spLocks noGrp="1"/>
          </p:cNvSpPr>
          <p:nvPr>
            <p:ph idx="1"/>
          </p:nvPr>
        </p:nvSpPr>
        <p:spPr>
          <a:xfrm>
            <a:off x="152400" y="1828800"/>
            <a:ext cx="7467600" cy="4039900"/>
          </a:xfrm>
        </p:spPr>
        <p:txBody>
          <a:bodyPr>
            <a:normAutofit/>
          </a:bodyPr>
          <a:lstStyle/>
          <a:p>
            <a:r>
              <a:rPr lang="en-US" b="1" dirty="0"/>
              <a:t> Reformation – Property Code  § 5.043</a:t>
            </a:r>
          </a:p>
          <a:p>
            <a:pPr lvl="1"/>
            <a:r>
              <a:rPr lang="en-US" b="1" dirty="0"/>
              <a:t>Court </a:t>
            </a:r>
            <a:r>
              <a:rPr lang="en-US" b="1" i="1" dirty="0"/>
              <a:t>must</a:t>
            </a:r>
            <a:r>
              <a:rPr lang="en-US" b="1" dirty="0"/>
              <a:t> reform or construe interests that violate RAP.</a:t>
            </a:r>
          </a:p>
          <a:p>
            <a:pPr lvl="1"/>
            <a:r>
              <a:rPr lang="en-US" b="1" dirty="0"/>
              <a:t>Follow settlor’s ascertainable general intent.</a:t>
            </a:r>
          </a:p>
          <a:p>
            <a:pPr lvl="1"/>
            <a:r>
              <a:rPr lang="en-US" b="1" dirty="0"/>
              <a:t>Court must liberally construe statute.</a:t>
            </a:r>
          </a:p>
          <a:p>
            <a:pPr lvl="1"/>
            <a:r>
              <a:rPr lang="en-US" b="1" dirty="0"/>
              <a:t>Court may use cy pres when it reforms or construes.</a:t>
            </a:r>
          </a:p>
        </p:txBody>
      </p:sp>
      <p:sp>
        <p:nvSpPr>
          <p:cNvPr id="4" name="Slide Number Placeholder 3"/>
          <p:cNvSpPr>
            <a:spLocks noGrp="1"/>
          </p:cNvSpPr>
          <p:nvPr>
            <p:ph type="sldNum" sz="quarter" idx="12"/>
          </p:nvPr>
        </p:nvSpPr>
        <p:spPr/>
        <p:txBody>
          <a:bodyPr/>
          <a:lstStyle/>
          <a:p>
            <a:pPr>
              <a:defRPr/>
            </a:pPr>
            <a:fld id="{9AB0C12D-EF5C-4A52-ACA8-F0DD9D30AE58}" type="slidenum">
              <a:rPr lang="en-US" smtClean="0"/>
              <a:pPr>
                <a:defRPr/>
              </a:pPr>
              <a:t>19</a:t>
            </a:fld>
            <a:endParaRPr lang="en-US" dirty="0"/>
          </a:p>
        </p:txBody>
      </p:sp>
    </p:spTree>
    <p:extLst>
      <p:ext uri="{BB962C8B-B14F-4D97-AF65-F5344CB8AC3E}">
        <p14:creationId xmlns:p14="http://schemas.microsoft.com/office/powerpoint/2010/main" val="1622071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you arrested?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600200"/>
            <a:ext cx="3390900" cy="5067921"/>
          </a:xfrm>
        </p:spPr>
      </p:pic>
      <p:sp>
        <p:nvSpPr>
          <p:cNvPr id="3" name="Slide Number Placeholder 2"/>
          <p:cNvSpPr>
            <a:spLocks noGrp="1"/>
          </p:cNvSpPr>
          <p:nvPr>
            <p:ph type="sldNum" sz="quarter" idx="12"/>
          </p:nvPr>
        </p:nvSpPr>
        <p:spPr/>
        <p:txBody>
          <a:bodyPr/>
          <a:lstStyle/>
          <a:p>
            <a:fld id="{9648F39E-9C37-485F-AC97-16BB4BDF9F49}" type="slidenum">
              <a:rPr kumimoji="0" lang="en-US" smtClean="0"/>
              <a:t>2</a:t>
            </a:fld>
            <a:endParaRPr kumimoji="0" lang="en-US" dirty="0"/>
          </a:p>
        </p:txBody>
      </p:sp>
    </p:spTree>
    <p:extLst>
      <p:ext uri="{BB962C8B-B14F-4D97-AF65-F5344CB8AC3E}">
        <p14:creationId xmlns:p14="http://schemas.microsoft.com/office/powerpoint/2010/main" val="3841800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155448"/>
            <a:ext cx="8610600" cy="1252728"/>
          </a:xfrm>
        </p:spPr>
        <p:txBody>
          <a:bodyPr>
            <a:normAutofit fontScale="90000"/>
          </a:bodyPr>
          <a:lstStyle/>
          <a:p>
            <a:pPr eaLnBrk="1" hangingPunct="1"/>
            <a:r>
              <a:rPr lang="en-US" b="1" i="1" dirty="0"/>
              <a:t>Kettler </a:t>
            </a:r>
            <a:r>
              <a:rPr lang="en-US" sz="2400" b="1" dirty="0"/>
              <a:t> </a:t>
            </a:r>
            <a:r>
              <a:rPr lang="en-US" b="1" i="1" dirty="0"/>
              <a:t>– </a:t>
            </a:r>
            <a:r>
              <a:rPr lang="en-US" i="1" dirty="0"/>
              <a:t> </a:t>
            </a:r>
            <a:r>
              <a:rPr lang="en-US" dirty="0"/>
              <a:t>Tex. Sup. Ct. 1964 – p. 527</a:t>
            </a:r>
            <a:endParaRPr lang="en-US" b="1" i="1" dirty="0"/>
          </a:p>
        </p:txBody>
      </p:sp>
      <p:sp>
        <p:nvSpPr>
          <p:cNvPr id="8195" name="Rectangle 3"/>
          <p:cNvSpPr>
            <a:spLocks noGrp="1" noChangeArrowheads="1"/>
          </p:cNvSpPr>
          <p:nvPr>
            <p:ph idx="1"/>
          </p:nvPr>
        </p:nvSpPr>
        <p:spPr>
          <a:xfrm>
            <a:off x="457200" y="1629783"/>
            <a:ext cx="8229600" cy="4625609"/>
          </a:xfrm>
        </p:spPr>
        <p:txBody>
          <a:bodyPr/>
          <a:lstStyle/>
          <a:p>
            <a:pPr eaLnBrk="1" hangingPunct="1">
              <a:buFont typeface="Wingdings" pitchFamily="2" charset="2"/>
              <a:buNone/>
            </a:pPr>
            <a:endParaRPr lang="en-US" dirty="0"/>
          </a:p>
          <a:p>
            <a:pPr eaLnBrk="1" hangingPunct="1">
              <a:buFont typeface="Wingdings" pitchFamily="2" charset="2"/>
              <a:buNone/>
            </a:pPr>
            <a:r>
              <a:rPr lang="en-US" b="1" dirty="0"/>
              <a:t>“I want my ranch * * * to be set up in a perpetual trust.  I specify that it must never be sold.  The income to be divided equally between my direct blood heirs as long as there is a blood heir of mine living * * *.”</a:t>
            </a:r>
          </a:p>
        </p:txBody>
      </p:sp>
      <p:sp>
        <p:nvSpPr>
          <p:cNvPr id="2" name="Slide Number Placeholder 1"/>
          <p:cNvSpPr>
            <a:spLocks noGrp="1"/>
          </p:cNvSpPr>
          <p:nvPr>
            <p:ph type="sldNum" sz="quarter" idx="12"/>
          </p:nvPr>
        </p:nvSpPr>
        <p:spPr/>
        <p:txBody>
          <a:bodyPr/>
          <a:lstStyle/>
          <a:p>
            <a:pPr>
              <a:defRPr/>
            </a:pPr>
            <a:fld id="{9AB0C12D-EF5C-4A52-ACA8-F0DD9D30AE58}"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656-716C-408C-953A-D727B369A77A}"/>
              </a:ext>
            </a:extLst>
          </p:cNvPr>
          <p:cNvSpPr>
            <a:spLocks noGrp="1"/>
          </p:cNvSpPr>
          <p:nvPr>
            <p:ph type="title"/>
          </p:nvPr>
        </p:nvSpPr>
        <p:spPr/>
        <p:txBody>
          <a:bodyPr>
            <a:normAutofit/>
          </a:bodyPr>
          <a:lstStyle/>
          <a:p>
            <a:r>
              <a:rPr lang="en-US" dirty="0"/>
              <a:t>Move Offshore -- examples</a:t>
            </a:r>
          </a:p>
        </p:txBody>
      </p:sp>
      <p:sp>
        <p:nvSpPr>
          <p:cNvPr id="3" name="Content Placeholder 2">
            <a:extLst>
              <a:ext uri="{FF2B5EF4-FFF2-40B4-BE49-F238E27FC236}">
                <a16:creationId xmlns:a16="http://schemas.microsoft.com/office/drawing/2014/main" id="{02191665-109A-4C28-B2DB-7470892F0748}"/>
              </a:ext>
            </a:extLst>
          </p:cNvPr>
          <p:cNvSpPr>
            <a:spLocks noGrp="1"/>
          </p:cNvSpPr>
          <p:nvPr>
            <p:ph idx="1"/>
          </p:nvPr>
        </p:nvSpPr>
        <p:spPr/>
        <p:txBody>
          <a:bodyPr/>
          <a:lstStyle/>
          <a:p>
            <a:pPr lvl="1"/>
            <a:r>
              <a:rPr lang="en-US" b="1" dirty="0"/>
              <a:t>Cook Islands</a:t>
            </a:r>
          </a:p>
          <a:p>
            <a:pPr lvl="1"/>
            <a:r>
              <a:rPr lang="en-US" b="1" dirty="0"/>
              <a:t>Belize</a:t>
            </a:r>
          </a:p>
          <a:p>
            <a:pPr lvl="1"/>
            <a:r>
              <a:rPr lang="en-US" b="1" dirty="0"/>
              <a:t>Nevis </a:t>
            </a:r>
          </a:p>
        </p:txBody>
      </p:sp>
      <p:sp>
        <p:nvSpPr>
          <p:cNvPr id="4" name="Slide Number Placeholder 3">
            <a:extLst>
              <a:ext uri="{FF2B5EF4-FFF2-40B4-BE49-F238E27FC236}">
                <a16:creationId xmlns:a16="http://schemas.microsoft.com/office/drawing/2014/main" id="{47392AC8-B72E-42FD-968A-265D1BB59A27}"/>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21</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E1121D05-7CA4-417A-AD20-D7BB39914BE3}"/>
              </a:ext>
            </a:extLst>
          </p:cNvPr>
          <p:cNvPicPr>
            <a:picLocks noChangeAspect="1"/>
          </p:cNvPicPr>
          <p:nvPr/>
        </p:nvPicPr>
        <p:blipFill>
          <a:blip r:embed="rId3"/>
          <a:stretch>
            <a:fillRect/>
          </a:stretch>
        </p:blipFill>
        <p:spPr>
          <a:xfrm>
            <a:off x="753930" y="3810000"/>
            <a:ext cx="2294070" cy="2507472"/>
          </a:xfrm>
          <a:prstGeom prst="rect">
            <a:avLst/>
          </a:prstGeom>
        </p:spPr>
      </p:pic>
      <p:pic>
        <p:nvPicPr>
          <p:cNvPr id="6" name="Picture 5">
            <a:extLst>
              <a:ext uri="{FF2B5EF4-FFF2-40B4-BE49-F238E27FC236}">
                <a16:creationId xmlns:a16="http://schemas.microsoft.com/office/drawing/2014/main" id="{DA03A31E-1A99-44B2-9824-DA9730639A5B}"/>
              </a:ext>
            </a:extLst>
          </p:cNvPr>
          <p:cNvPicPr>
            <a:picLocks noChangeAspect="1"/>
          </p:cNvPicPr>
          <p:nvPr/>
        </p:nvPicPr>
        <p:blipFill>
          <a:blip r:embed="rId4"/>
          <a:stretch>
            <a:fillRect/>
          </a:stretch>
        </p:blipFill>
        <p:spPr>
          <a:xfrm>
            <a:off x="5081589" y="1775191"/>
            <a:ext cx="2028825" cy="2247900"/>
          </a:xfrm>
          <a:prstGeom prst="rect">
            <a:avLst/>
          </a:prstGeom>
        </p:spPr>
      </p:pic>
      <p:pic>
        <p:nvPicPr>
          <p:cNvPr id="7" name="Picture 6">
            <a:extLst>
              <a:ext uri="{FF2B5EF4-FFF2-40B4-BE49-F238E27FC236}">
                <a16:creationId xmlns:a16="http://schemas.microsoft.com/office/drawing/2014/main" id="{27B82123-7956-4DA7-AC07-24C2EA761C4A}"/>
              </a:ext>
            </a:extLst>
          </p:cNvPr>
          <p:cNvPicPr>
            <a:picLocks noChangeAspect="1"/>
          </p:cNvPicPr>
          <p:nvPr/>
        </p:nvPicPr>
        <p:blipFill>
          <a:blip r:embed="rId5"/>
          <a:stretch>
            <a:fillRect/>
          </a:stretch>
        </p:blipFill>
        <p:spPr>
          <a:xfrm>
            <a:off x="4354194" y="4366260"/>
            <a:ext cx="4014105" cy="2247899"/>
          </a:xfrm>
          <a:prstGeom prst="rect">
            <a:avLst/>
          </a:prstGeom>
        </p:spPr>
      </p:pic>
    </p:spTree>
    <p:extLst>
      <p:ext uri="{BB962C8B-B14F-4D97-AF65-F5344CB8AC3E}">
        <p14:creationId xmlns:p14="http://schemas.microsoft.com/office/powerpoint/2010/main" val="897075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49DD-FD19-43B6-BEFF-EA66E75B50DE}"/>
              </a:ext>
            </a:extLst>
          </p:cNvPr>
          <p:cNvSpPr>
            <a:spLocks noGrp="1"/>
          </p:cNvSpPr>
          <p:nvPr>
            <p:ph type="title"/>
          </p:nvPr>
        </p:nvSpPr>
        <p:spPr/>
        <p:txBody>
          <a:bodyPr/>
          <a:lstStyle/>
          <a:p>
            <a:r>
              <a:rPr lang="en-US" dirty="0"/>
              <a:t>Move to Dynasty friendly states</a:t>
            </a:r>
          </a:p>
        </p:txBody>
      </p:sp>
      <p:sp>
        <p:nvSpPr>
          <p:cNvPr id="3" name="Content Placeholder 2">
            <a:extLst>
              <a:ext uri="{FF2B5EF4-FFF2-40B4-BE49-F238E27FC236}">
                <a16:creationId xmlns:a16="http://schemas.microsoft.com/office/drawing/2014/main" id="{2C131BDC-821D-478B-8CFF-FC934BEA5B4F}"/>
              </a:ext>
            </a:extLst>
          </p:cNvPr>
          <p:cNvSpPr>
            <a:spLocks noGrp="1"/>
          </p:cNvSpPr>
          <p:nvPr>
            <p:ph idx="1"/>
          </p:nvPr>
        </p:nvSpPr>
        <p:spPr/>
        <p:txBody>
          <a:bodyPr/>
          <a:lstStyle/>
          <a:p>
            <a:r>
              <a:rPr lang="en-US" b="1" dirty="0"/>
              <a:t>South Dakota</a:t>
            </a:r>
          </a:p>
          <a:p>
            <a:endParaRPr lang="en-US" b="1" dirty="0"/>
          </a:p>
          <a:p>
            <a:r>
              <a:rPr lang="en-US" b="1" dirty="0"/>
              <a:t>Nevada</a:t>
            </a:r>
          </a:p>
        </p:txBody>
      </p:sp>
      <p:sp>
        <p:nvSpPr>
          <p:cNvPr id="4" name="Slide Number Placeholder 3">
            <a:extLst>
              <a:ext uri="{FF2B5EF4-FFF2-40B4-BE49-F238E27FC236}">
                <a16:creationId xmlns:a16="http://schemas.microsoft.com/office/drawing/2014/main" id="{6FF7C455-4593-47C2-A45A-99B227173183}"/>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22</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1A8FB4BF-FC80-48AF-8195-352E319AEEB3}"/>
              </a:ext>
            </a:extLst>
          </p:cNvPr>
          <p:cNvPicPr>
            <a:picLocks noChangeAspect="1"/>
          </p:cNvPicPr>
          <p:nvPr/>
        </p:nvPicPr>
        <p:blipFill>
          <a:blip r:embed="rId3"/>
          <a:stretch>
            <a:fillRect/>
          </a:stretch>
        </p:blipFill>
        <p:spPr>
          <a:xfrm>
            <a:off x="4468586" y="1775191"/>
            <a:ext cx="4218214" cy="2362200"/>
          </a:xfrm>
          <a:prstGeom prst="rect">
            <a:avLst/>
          </a:prstGeom>
        </p:spPr>
      </p:pic>
      <p:pic>
        <p:nvPicPr>
          <p:cNvPr id="6" name="Picture 5">
            <a:extLst>
              <a:ext uri="{FF2B5EF4-FFF2-40B4-BE49-F238E27FC236}">
                <a16:creationId xmlns:a16="http://schemas.microsoft.com/office/drawing/2014/main" id="{19A421A8-C9F1-4DBA-99ED-5324B9723E2D}"/>
              </a:ext>
            </a:extLst>
          </p:cNvPr>
          <p:cNvPicPr>
            <a:picLocks noChangeAspect="1"/>
          </p:cNvPicPr>
          <p:nvPr/>
        </p:nvPicPr>
        <p:blipFill>
          <a:blip r:embed="rId4"/>
          <a:stretch>
            <a:fillRect/>
          </a:stretch>
        </p:blipFill>
        <p:spPr>
          <a:xfrm>
            <a:off x="685800" y="4161340"/>
            <a:ext cx="3429000" cy="2137088"/>
          </a:xfrm>
          <a:prstGeom prst="rect">
            <a:avLst/>
          </a:prstGeom>
        </p:spPr>
      </p:pic>
    </p:spTree>
    <p:extLst>
      <p:ext uri="{BB962C8B-B14F-4D97-AF65-F5344CB8AC3E}">
        <p14:creationId xmlns:p14="http://schemas.microsoft.com/office/powerpoint/2010/main" val="1430030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84FD-4BE4-4EAD-8795-9EC92FB21C32}"/>
              </a:ext>
            </a:extLst>
          </p:cNvPr>
          <p:cNvSpPr>
            <a:spLocks noGrp="1"/>
          </p:cNvSpPr>
          <p:nvPr>
            <p:ph type="title"/>
          </p:nvPr>
        </p:nvSpPr>
        <p:spPr/>
        <p:txBody>
          <a:bodyPr/>
          <a:lstStyle/>
          <a:p>
            <a:r>
              <a:rPr lang="en-US" dirty="0"/>
              <a:t>Texas was left out</a:t>
            </a:r>
          </a:p>
        </p:txBody>
      </p:sp>
      <p:pic>
        <p:nvPicPr>
          <p:cNvPr id="5" name="Content Placeholder 4">
            <a:extLst>
              <a:ext uri="{FF2B5EF4-FFF2-40B4-BE49-F238E27FC236}">
                <a16:creationId xmlns:a16="http://schemas.microsoft.com/office/drawing/2014/main" id="{97D45589-5ADC-4866-8277-1C217AB02DD5}"/>
              </a:ext>
            </a:extLst>
          </p:cNvPr>
          <p:cNvPicPr>
            <a:picLocks noGrp="1" noChangeAspect="1"/>
          </p:cNvPicPr>
          <p:nvPr>
            <p:ph idx="1"/>
          </p:nvPr>
        </p:nvPicPr>
        <p:blipFill>
          <a:blip r:embed="rId3"/>
          <a:stretch>
            <a:fillRect/>
          </a:stretch>
        </p:blipFill>
        <p:spPr>
          <a:xfrm>
            <a:off x="990600" y="2209800"/>
            <a:ext cx="6915150" cy="3872484"/>
          </a:xfrm>
          <a:prstGeom prst="rect">
            <a:avLst/>
          </a:prstGeom>
        </p:spPr>
      </p:pic>
      <p:sp>
        <p:nvSpPr>
          <p:cNvPr id="4" name="Slide Number Placeholder 3">
            <a:extLst>
              <a:ext uri="{FF2B5EF4-FFF2-40B4-BE49-F238E27FC236}">
                <a16:creationId xmlns:a16="http://schemas.microsoft.com/office/drawing/2014/main" id="{9B325176-6B53-4616-9CBA-509AB42AEF5F}"/>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23</a:t>
            </a:fld>
            <a:endParaRPr lang="en-US" dirty="0">
              <a:solidFill>
                <a:prstClr val="black">
                  <a:tint val="95000"/>
                </a:prstClr>
              </a:solidFill>
            </a:endParaRPr>
          </a:p>
        </p:txBody>
      </p:sp>
    </p:spTree>
    <p:extLst>
      <p:ext uri="{BB962C8B-B14F-4D97-AF65-F5344CB8AC3E}">
        <p14:creationId xmlns:p14="http://schemas.microsoft.com/office/powerpoint/2010/main" val="423309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F127-F6AA-4082-8500-F43D531E2979}"/>
              </a:ext>
            </a:extLst>
          </p:cNvPr>
          <p:cNvSpPr>
            <a:spLocks noGrp="1"/>
          </p:cNvSpPr>
          <p:nvPr>
            <p:ph type="title"/>
          </p:nvPr>
        </p:nvSpPr>
        <p:spPr/>
        <p:txBody>
          <a:bodyPr/>
          <a:lstStyle/>
          <a:p>
            <a:r>
              <a:rPr lang="en-US" dirty="0"/>
              <a:t>Texas joins!</a:t>
            </a:r>
          </a:p>
        </p:txBody>
      </p:sp>
      <p:sp>
        <p:nvSpPr>
          <p:cNvPr id="3" name="Content Placeholder 2">
            <a:extLst>
              <a:ext uri="{FF2B5EF4-FFF2-40B4-BE49-F238E27FC236}">
                <a16:creationId xmlns:a16="http://schemas.microsoft.com/office/drawing/2014/main" id="{781E57A9-AA09-477F-BD19-95C1A76A65F6}"/>
              </a:ext>
            </a:extLst>
          </p:cNvPr>
          <p:cNvSpPr>
            <a:spLocks noGrp="1"/>
          </p:cNvSpPr>
          <p:nvPr>
            <p:ph idx="1"/>
          </p:nvPr>
        </p:nvSpPr>
        <p:spPr>
          <a:xfrm>
            <a:off x="457200" y="1775191"/>
            <a:ext cx="4572000" cy="4625609"/>
          </a:xfrm>
        </p:spPr>
        <p:txBody>
          <a:bodyPr/>
          <a:lstStyle/>
          <a:p>
            <a:r>
              <a:rPr lang="en-US" b="1" dirty="0"/>
              <a:t>Attempts were made for almost 20 years.</a:t>
            </a:r>
          </a:p>
          <a:p>
            <a:endParaRPr lang="en-US" b="1" dirty="0"/>
          </a:p>
          <a:p>
            <a:r>
              <a:rPr lang="en-US" b="1" dirty="0"/>
              <a:t>Finally succeeded in 2021.</a:t>
            </a:r>
          </a:p>
          <a:p>
            <a:endParaRPr lang="en-US" b="1" dirty="0"/>
          </a:p>
          <a:p>
            <a:r>
              <a:rPr lang="en-US" b="1" dirty="0"/>
              <a:t>Property Code</a:t>
            </a:r>
            <a:br>
              <a:rPr lang="en-US" b="1" dirty="0"/>
            </a:br>
            <a:r>
              <a:rPr lang="en-US" b="1" dirty="0"/>
              <a:t>§ 112.036.</a:t>
            </a:r>
          </a:p>
        </p:txBody>
      </p:sp>
      <p:sp>
        <p:nvSpPr>
          <p:cNvPr id="4" name="Slide Number Placeholder 3">
            <a:extLst>
              <a:ext uri="{FF2B5EF4-FFF2-40B4-BE49-F238E27FC236}">
                <a16:creationId xmlns:a16="http://schemas.microsoft.com/office/drawing/2014/main" id="{8B7E1C4D-CC36-4F56-A552-00DCC815E7D2}"/>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24</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7A18F9DD-05C7-47A7-8616-47FC268BE23B}"/>
              </a:ext>
            </a:extLst>
          </p:cNvPr>
          <p:cNvPicPr>
            <a:picLocks noChangeAspect="1"/>
          </p:cNvPicPr>
          <p:nvPr/>
        </p:nvPicPr>
        <p:blipFill>
          <a:blip r:embed="rId3"/>
          <a:stretch>
            <a:fillRect/>
          </a:stretch>
        </p:blipFill>
        <p:spPr>
          <a:xfrm>
            <a:off x="5232596" y="2057400"/>
            <a:ext cx="2971800" cy="2906341"/>
          </a:xfrm>
          <a:prstGeom prst="rect">
            <a:avLst/>
          </a:prstGeom>
        </p:spPr>
      </p:pic>
    </p:spTree>
    <p:extLst>
      <p:ext uri="{BB962C8B-B14F-4D97-AF65-F5344CB8AC3E}">
        <p14:creationId xmlns:p14="http://schemas.microsoft.com/office/powerpoint/2010/main" val="312651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CB8B-1B12-4F9C-8A7E-B18F7BC60DFC}"/>
              </a:ext>
            </a:extLst>
          </p:cNvPr>
          <p:cNvSpPr>
            <a:spLocks noGrp="1"/>
          </p:cNvSpPr>
          <p:nvPr>
            <p:ph type="title"/>
          </p:nvPr>
        </p:nvSpPr>
        <p:spPr/>
        <p:txBody>
          <a:bodyPr/>
          <a:lstStyle/>
          <a:p>
            <a:r>
              <a:rPr lang="en-US" dirty="0"/>
              <a:t>Limitation</a:t>
            </a:r>
          </a:p>
        </p:txBody>
      </p:sp>
      <p:sp>
        <p:nvSpPr>
          <p:cNvPr id="3" name="Content Placeholder 2">
            <a:extLst>
              <a:ext uri="{FF2B5EF4-FFF2-40B4-BE49-F238E27FC236}">
                <a16:creationId xmlns:a16="http://schemas.microsoft.com/office/drawing/2014/main" id="{2A2B020F-F9E7-4097-AEC1-B7B233DCAC1A}"/>
              </a:ext>
            </a:extLst>
          </p:cNvPr>
          <p:cNvSpPr>
            <a:spLocks noGrp="1"/>
          </p:cNvSpPr>
          <p:nvPr>
            <p:ph idx="1"/>
          </p:nvPr>
        </p:nvSpPr>
        <p:spPr/>
        <p:txBody>
          <a:bodyPr/>
          <a:lstStyle/>
          <a:p>
            <a:r>
              <a:rPr lang="en-US" b="1" dirty="0"/>
              <a:t>Applicable </a:t>
            </a:r>
            <a:r>
              <a:rPr lang="en-US" b="1" i="1" dirty="0"/>
              <a:t>only</a:t>
            </a:r>
            <a:r>
              <a:rPr lang="en-US" b="1" dirty="0"/>
              <a:t> to property held in trust.</a:t>
            </a:r>
          </a:p>
          <a:p>
            <a:pPr marL="118872" indent="0">
              <a:buNone/>
            </a:pPr>
            <a:endParaRPr lang="en-US" b="1" dirty="0"/>
          </a:p>
        </p:txBody>
      </p:sp>
      <p:sp>
        <p:nvSpPr>
          <p:cNvPr id="4" name="Slide Number Placeholder 3">
            <a:extLst>
              <a:ext uri="{FF2B5EF4-FFF2-40B4-BE49-F238E27FC236}">
                <a16:creationId xmlns:a16="http://schemas.microsoft.com/office/drawing/2014/main" id="{C5414493-43CC-4372-8DE6-0BF3AB3F201D}"/>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25</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9B416449-BCB0-4AE7-A73D-B51EA21655A7}"/>
              </a:ext>
            </a:extLst>
          </p:cNvPr>
          <p:cNvPicPr>
            <a:picLocks noChangeAspect="1"/>
          </p:cNvPicPr>
          <p:nvPr/>
        </p:nvPicPr>
        <p:blipFill>
          <a:blip r:embed="rId3"/>
          <a:stretch>
            <a:fillRect/>
          </a:stretch>
        </p:blipFill>
        <p:spPr>
          <a:xfrm>
            <a:off x="1752600" y="2692400"/>
            <a:ext cx="5562600" cy="3708400"/>
          </a:xfrm>
          <a:prstGeom prst="rect">
            <a:avLst/>
          </a:prstGeom>
        </p:spPr>
      </p:pic>
    </p:spTree>
    <p:extLst>
      <p:ext uri="{BB962C8B-B14F-4D97-AF65-F5344CB8AC3E}">
        <p14:creationId xmlns:p14="http://schemas.microsoft.com/office/powerpoint/2010/main" val="358862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8C26-C8F0-4FC9-8B71-BF4937D5C5BE}"/>
              </a:ext>
            </a:extLst>
          </p:cNvPr>
          <p:cNvSpPr>
            <a:spLocks noGrp="1"/>
          </p:cNvSpPr>
          <p:nvPr>
            <p:ph type="title"/>
          </p:nvPr>
        </p:nvSpPr>
        <p:spPr/>
        <p:txBody>
          <a:bodyPr/>
          <a:lstStyle/>
          <a:p>
            <a:r>
              <a:rPr lang="en-US" dirty="0"/>
              <a:t>Key Fact – Date of Irrevocability</a:t>
            </a:r>
          </a:p>
        </p:txBody>
      </p:sp>
      <p:sp>
        <p:nvSpPr>
          <p:cNvPr id="3" name="Content Placeholder 2">
            <a:extLst>
              <a:ext uri="{FF2B5EF4-FFF2-40B4-BE49-F238E27FC236}">
                <a16:creationId xmlns:a16="http://schemas.microsoft.com/office/drawing/2014/main" id="{CC42C5B3-4070-4BEC-A725-7A8C5CE7D44B}"/>
              </a:ext>
            </a:extLst>
          </p:cNvPr>
          <p:cNvSpPr>
            <a:spLocks noGrp="1"/>
          </p:cNvSpPr>
          <p:nvPr>
            <p:ph idx="1"/>
          </p:nvPr>
        </p:nvSpPr>
        <p:spPr/>
        <p:txBody>
          <a:bodyPr/>
          <a:lstStyle/>
          <a:p>
            <a:r>
              <a:rPr lang="en-US" b="1" dirty="0"/>
              <a:t>Inter Vivos Trust</a:t>
            </a:r>
          </a:p>
          <a:p>
            <a:pPr lvl="1"/>
            <a:r>
              <a:rPr lang="en-US" b="1" dirty="0"/>
              <a:t>Date of creation if irrevocable.</a:t>
            </a:r>
          </a:p>
          <a:p>
            <a:pPr lvl="1"/>
            <a:r>
              <a:rPr lang="en-US" b="1" dirty="0"/>
              <a:t>Date trust becomes irrevocable by the terms of the trust:</a:t>
            </a:r>
          </a:p>
          <a:p>
            <a:pPr lvl="2"/>
            <a:r>
              <a:rPr lang="en-US" b="1" dirty="0"/>
              <a:t>Amendment making revocable trust irrevocable.</a:t>
            </a:r>
          </a:p>
          <a:p>
            <a:pPr lvl="2"/>
            <a:r>
              <a:rPr lang="en-US" b="1" dirty="0"/>
              <a:t>Death of all people who could revoke.</a:t>
            </a:r>
          </a:p>
          <a:p>
            <a:pPr lvl="2"/>
            <a:endParaRPr lang="en-US" b="1" dirty="0"/>
          </a:p>
          <a:p>
            <a:r>
              <a:rPr lang="en-US" b="1" dirty="0"/>
              <a:t>Testamentary Trust</a:t>
            </a:r>
          </a:p>
          <a:p>
            <a:pPr lvl="1"/>
            <a:r>
              <a:rPr lang="en-US" b="1" dirty="0"/>
              <a:t>Date of the testator’s death.</a:t>
            </a:r>
          </a:p>
        </p:txBody>
      </p:sp>
      <p:sp>
        <p:nvSpPr>
          <p:cNvPr id="4" name="Slide Number Placeholder 3">
            <a:extLst>
              <a:ext uri="{FF2B5EF4-FFF2-40B4-BE49-F238E27FC236}">
                <a16:creationId xmlns:a16="http://schemas.microsoft.com/office/drawing/2014/main" id="{F4352E91-F3B6-471C-ADB3-438C357843B4}"/>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26</a:t>
            </a:fld>
            <a:endParaRPr lang="en-US" dirty="0">
              <a:solidFill>
                <a:prstClr val="black">
                  <a:tint val="95000"/>
                </a:prstClr>
              </a:solidFill>
            </a:endParaRPr>
          </a:p>
        </p:txBody>
      </p:sp>
    </p:spTree>
    <p:extLst>
      <p:ext uri="{BB962C8B-B14F-4D97-AF65-F5344CB8AC3E}">
        <p14:creationId xmlns:p14="http://schemas.microsoft.com/office/powerpoint/2010/main" val="1208643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1190-4BC2-4263-AC42-88A470243279}"/>
              </a:ext>
            </a:extLst>
          </p:cNvPr>
          <p:cNvSpPr>
            <a:spLocks noGrp="1"/>
          </p:cNvSpPr>
          <p:nvPr>
            <p:ph type="title"/>
          </p:nvPr>
        </p:nvSpPr>
        <p:spPr/>
        <p:txBody>
          <a:bodyPr/>
          <a:lstStyle/>
          <a:p>
            <a:r>
              <a:rPr lang="en-US" dirty="0"/>
              <a:t>If irrevocable on or after 9/1/21</a:t>
            </a:r>
          </a:p>
        </p:txBody>
      </p:sp>
      <p:sp>
        <p:nvSpPr>
          <p:cNvPr id="3" name="Content Placeholder 2">
            <a:extLst>
              <a:ext uri="{FF2B5EF4-FFF2-40B4-BE49-F238E27FC236}">
                <a16:creationId xmlns:a16="http://schemas.microsoft.com/office/drawing/2014/main" id="{BC20E1A4-BEE3-48EB-A809-48A78C4A0CA9}"/>
              </a:ext>
            </a:extLst>
          </p:cNvPr>
          <p:cNvSpPr>
            <a:spLocks noGrp="1"/>
          </p:cNvSpPr>
          <p:nvPr>
            <p:ph idx="1"/>
          </p:nvPr>
        </p:nvSpPr>
        <p:spPr>
          <a:xfrm>
            <a:off x="457200" y="1752600"/>
            <a:ext cx="8229600" cy="4625609"/>
          </a:xfrm>
        </p:spPr>
        <p:txBody>
          <a:bodyPr/>
          <a:lstStyle/>
          <a:p>
            <a:r>
              <a:rPr lang="en-US" b="1" dirty="0"/>
              <a:t>The trust interest may last for 300 years.</a:t>
            </a:r>
          </a:p>
        </p:txBody>
      </p:sp>
      <p:sp>
        <p:nvSpPr>
          <p:cNvPr id="4" name="Slide Number Placeholder 3">
            <a:extLst>
              <a:ext uri="{FF2B5EF4-FFF2-40B4-BE49-F238E27FC236}">
                <a16:creationId xmlns:a16="http://schemas.microsoft.com/office/drawing/2014/main" id="{8E1A008E-C10A-417F-B2F3-F1E8C5FD6EC3}"/>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27</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C7E83BA0-7C8E-4AA4-8CBF-4F78134CFA9D}"/>
              </a:ext>
            </a:extLst>
          </p:cNvPr>
          <p:cNvPicPr>
            <a:picLocks noChangeAspect="1"/>
          </p:cNvPicPr>
          <p:nvPr/>
        </p:nvPicPr>
        <p:blipFill rotWithShape="1">
          <a:blip r:embed="rId3">
            <a:duotone>
              <a:prstClr val="black"/>
              <a:schemeClr val="accent4">
                <a:tint val="45000"/>
                <a:satMod val="400000"/>
              </a:schemeClr>
            </a:duotone>
          </a:blip>
          <a:srcRect b="11760"/>
          <a:stretch/>
        </p:blipFill>
        <p:spPr>
          <a:xfrm>
            <a:off x="1846421" y="2682509"/>
            <a:ext cx="5451158" cy="3261091"/>
          </a:xfrm>
          <a:prstGeom prst="rect">
            <a:avLst/>
          </a:prstGeom>
        </p:spPr>
      </p:pic>
    </p:spTree>
    <p:extLst>
      <p:ext uri="{BB962C8B-B14F-4D97-AF65-F5344CB8AC3E}">
        <p14:creationId xmlns:p14="http://schemas.microsoft.com/office/powerpoint/2010/main" val="3370995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336E1-850D-4140-A25A-D3B52C65A498}"/>
              </a:ext>
            </a:extLst>
          </p:cNvPr>
          <p:cNvSpPr>
            <a:spLocks noGrp="1"/>
          </p:cNvSpPr>
          <p:nvPr>
            <p:ph type="title"/>
          </p:nvPr>
        </p:nvSpPr>
        <p:spPr/>
        <p:txBody>
          <a:bodyPr/>
          <a:lstStyle/>
          <a:p>
            <a:r>
              <a:rPr lang="en-US" dirty="0"/>
              <a:t>If irrevocable before 9/1/21</a:t>
            </a:r>
          </a:p>
        </p:txBody>
      </p:sp>
      <p:sp>
        <p:nvSpPr>
          <p:cNvPr id="3" name="Content Placeholder 2">
            <a:extLst>
              <a:ext uri="{FF2B5EF4-FFF2-40B4-BE49-F238E27FC236}">
                <a16:creationId xmlns:a16="http://schemas.microsoft.com/office/drawing/2014/main" id="{0FDF190E-C952-451A-9B19-0CE9E4576CF6}"/>
              </a:ext>
            </a:extLst>
          </p:cNvPr>
          <p:cNvSpPr>
            <a:spLocks noGrp="1"/>
          </p:cNvSpPr>
          <p:nvPr>
            <p:ph idx="1"/>
          </p:nvPr>
        </p:nvSpPr>
        <p:spPr/>
        <p:txBody>
          <a:bodyPr/>
          <a:lstStyle/>
          <a:p>
            <a:r>
              <a:rPr lang="en-US" b="1" dirty="0"/>
              <a:t>“Old” Rule Against Perpetuities applies unless trust instrument provides vesting under Property Code § 112.036.</a:t>
            </a:r>
          </a:p>
        </p:txBody>
      </p:sp>
      <p:sp>
        <p:nvSpPr>
          <p:cNvPr id="4" name="Slide Number Placeholder 3">
            <a:extLst>
              <a:ext uri="{FF2B5EF4-FFF2-40B4-BE49-F238E27FC236}">
                <a16:creationId xmlns:a16="http://schemas.microsoft.com/office/drawing/2014/main" id="{C6E0BB91-8035-4C8F-AB83-2C9AD8CF3041}"/>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28</a:t>
            </a:fld>
            <a:endParaRPr lang="en-US" dirty="0">
              <a:solidFill>
                <a:prstClr val="black">
                  <a:tint val="95000"/>
                </a:prstClr>
              </a:solidFill>
            </a:endParaRPr>
          </a:p>
        </p:txBody>
      </p:sp>
    </p:spTree>
    <p:extLst>
      <p:ext uri="{BB962C8B-B14F-4D97-AF65-F5344CB8AC3E}">
        <p14:creationId xmlns:p14="http://schemas.microsoft.com/office/powerpoint/2010/main" val="3100860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50B3-DD1D-4BAF-B19A-17860722E56D}"/>
              </a:ext>
            </a:extLst>
          </p:cNvPr>
          <p:cNvSpPr>
            <a:spLocks noGrp="1"/>
          </p:cNvSpPr>
          <p:nvPr>
            <p:ph type="title"/>
          </p:nvPr>
        </p:nvSpPr>
        <p:spPr/>
        <p:txBody>
          <a:bodyPr/>
          <a:lstStyle/>
          <a:p>
            <a:r>
              <a:rPr lang="en-US" dirty="0"/>
              <a:t>Limitation</a:t>
            </a:r>
          </a:p>
        </p:txBody>
      </p:sp>
      <p:sp>
        <p:nvSpPr>
          <p:cNvPr id="3" name="Content Placeholder 2">
            <a:extLst>
              <a:ext uri="{FF2B5EF4-FFF2-40B4-BE49-F238E27FC236}">
                <a16:creationId xmlns:a16="http://schemas.microsoft.com/office/drawing/2014/main" id="{EA953D0C-B723-4240-9734-29572BDE0569}"/>
              </a:ext>
            </a:extLst>
          </p:cNvPr>
          <p:cNvSpPr>
            <a:spLocks noGrp="1"/>
          </p:cNvSpPr>
          <p:nvPr>
            <p:ph idx="1"/>
          </p:nvPr>
        </p:nvSpPr>
        <p:spPr/>
        <p:txBody>
          <a:bodyPr/>
          <a:lstStyle/>
          <a:p>
            <a:r>
              <a:rPr lang="en-US" b="1" dirty="0"/>
              <a:t>The settlor cannot direct that real property be retained or not sold for more than 100 years.</a:t>
            </a:r>
          </a:p>
        </p:txBody>
      </p:sp>
      <p:sp>
        <p:nvSpPr>
          <p:cNvPr id="4" name="Slide Number Placeholder 3">
            <a:extLst>
              <a:ext uri="{FF2B5EF4-FFF2-40B4-BE49-F238E27FC236}">
                <a16:creationId xmlns:a16="http://schemas.microsoft.com/office/drawing/2014/main" id="{FC4244F0-38A3-4ABB-A7C1-5B5AC754AFEF}"/>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29</a:t>
            </a:fld>
            <a:endParaRPr lang="en-US" dirty="0">
              <a:solidFill>
                <a:prstClr val="black">
                  <a:tint val="95000"/>
                </a:prstClr>
              </a:solidFill>
            </a:endParaRPr>
          </a:p>
        </p:txBody>
      </p:sp>
      <p:pic>
        <p:nvPicPr>
          <p:cNvPr id="5" name="Picture 4">
            <a:extLst>
              <a:ext uri="{FF2B5EF4-FFF2-40B4-BE49-F238E27FC236}">
                <a16:creationId xmlns:a16="http://schemas.microsoft.com/office/drawing/2014/main" id="{85E9BABD-42A0-479D-864B-960E1E20CE90}"/>
              </a:ext>
            </a:extLst>
          </p:cNvPr>
          <p:cNvPicPr>
            <a:picLocks noChangeAspect="1"/>
          </p:cNvPicPr>
          <p:nvPr/>
        </p:nvPicPr>
        <p:blipFill>
          <a:blip r:embed="rId3">
            <a:duotone>
              <a:prstClr val="black"/>
              <a:schemeClr val="accent4">
                <a:tint val="45000"/>
                <a:satMod val="400000"/>
              </a:schemeClr>
            </a:duotone>
          </a:blip>
          <a:stretch>
            <a:fillRect/>
          </a:stretch>
        </p:blipFill>
        <p:spPr>
          <a:xfrm>
            <a:off x="2049733" y="3505200"/>
            <a:ext cx="5044533" cy="2686050"/>
          </a:xfrm>
          <a:prstGeom prst="rect">
            <a:avLst/>
          </a:prstGeom>
        </p:spPr>
      </p:pic>
    </p:spTree>
    <p:extLst>
      <p:ext uri="{BB962C8B-B14F-4D97-AF65-F5344CB8AC3E}">
        <p14:creationId xmlns:p14="http://schemas.microsoft.com/office/powerpoint/2010/main" val="230340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16152"/>
          </a:xfrm>
        </p:spPr>
        <p:txBody>
          <a:bodyPr>
            <a:normAutofit/>
          </a:bodyPr>
          <a:lstStyle/>
          <a:p>
            <a:r>
              <a:rPr lang="en-US" sz="3000" dirty="0"/>
              <a:t>Is there evidence you did something your mom and future employers should not see?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8295" y="1804736"/>
            <a:ext cx="3230880" cy="2144754"/>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540" y="1612268"/>
            <a:ext cx="2461260" cy="2461260"/>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4315393"/>
            <a:ext cx="2985135" cy="223597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9648F39E-9C37-485F-AC97-16BB4BDF9F49}" type="slidenum">
              <a:rPr kumimoji="0" lang="en-US" smtClean="0"/>
              <a:t>3</a:t>
            </a:fld>
            <a:endParaRPr kumimoji="0" lang="en-US" dirty="0"/>
          </a:p>
        </p:txBody>
      </p:sp>
      <p:pic>
        <p:nvPicPr>
          <p:cNvPr id="8" name="Picture 7"/>
          <p:cNvPicPr>
            <a:picLocks noChangeAspect="1"/>
          </p:cNvPicPr>
          <p:nvPr/>
        </p:nvPicPr>
        <p:blipFill>
          <a:blip r:embed="rId6"/>
          <a:stretch>
            <a:fillRect/>
          </a:stretch>
        </p:blipFill>
        <p:spPr>
          <a:xfrm>
            <a:off x="4861130" y="4279636"/>
            <a:ext cx="3057312" cy="2307483"/>
          </a:xfrm>
          <a:prstGeom prst="rect">
            <a:avLst/>
          </a:prstGeom>
          <a:ln>
            <a:noFill/>
          </a:ln>
          <a:effectLst>
            <a:softEdge rad="112500"/>
          </a:effectLst>
        </p:spPr>
      </p:pic>
    </p:spTree>
    <p:extLst>
      <p:ext uri="{BB962C8B-B14F-4D97-AF65-F5344CB8AC3E}">
        <p14:creationId xmlns:p14="http://schemas.microsoft.com/office/powerpoint/2010/main" val="251178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F237-A4B3-40ED-B858-1FB3DC702007}"/>
              </a:ext>
            </a:extLst>
          </p:cNvPr>
          <p:cNvSpPr>
            <a:spLocks noGrp="1"/>
          </p:cNvSpPr>
          <p:nvPr>
            <p:ph type="title"/>
          </p:nvPr>
        </p:nvSpPr>
        <p:spPr/>
        <p:txBody>
          <a:bodyPr/>
          <a:lstStyle/>
          <a:p>
            <a:r>
              <a:rPr lang="en-US" dirty="0"/>
              <a:t>Are changes unconstitutional?</a:t>
            </a:r>
          </a:p>
        </p:txBody>
      </p:sp>
      <p:sp>
        <p:nvSpPr>
          <p:cNvPr id="4" name="Slide Number Placeholder 3">
            <a:extLst>
              <a:ext uri="{FF2B5EF4-FFF2-40B4-BE49-F238E27FC236}">
                <a16:creationId xmlns:a16="http://schemas.microsoft.com/office/drawing/2014/main" id="{F45F24A1-94C0-494A-A235-BFEC84AF9853}"/>
              </a:ext>
            </a:extLst>
          </p:cNvPr>
          <p:cNvSpPr>
            <a:spLocks noGrp="1"/>
          </p:cNvSpPr>
          <p:nvPr>
            <p:ph type="sldNum" sz="quarter" idx="12"/>
          </p:nvPr>
        </p:nvSpPr>
        <p:spPr/>
        <p:txBody>
          <a:bodyPr/>
          <a:lstStyle/>
          <a:p>
            <a:fld id="{7D989C6C-3C0B-4B21-98BA-68C5A765C3D7}" type="slidenum">
              <a:rPr lang="en-US" smtClean="0"/>
              <a:pPr/>
              <a:t>30</a:t>
            </a:fld>
            <a:endParaRPr lang="en-US" dirty="0"/>
          </a:p>
        </p:txBody>
      </p:sp>
      <p:sp>
        <p:nvSpPr>
          <p:cNvPr id="10" name="Content Placeholder 9">
            <a:extLst>
              <a:ext uri="{FF2B5EF4-FFF2-40B4-BE49-F238E27FC236}">
                <a16:creationId xmlns:a16="http://schemas.microsoft.com/office/drawing/2014/main" id="{C1D2B280-B913-435A-99F7-F76418580B9E}"/>
              </a:ext>
            </a:extLst>
          </p:cNvPr>
          <p:cNvSpPr>
            <a:spLocks noGrp="1"/>
          </p:cNvSpPr>
          <p:nvPr>
            <p:ph idx="1"/>
          </p:nvPr>
        </p:nvSpPr>
        <p:spPr>
          <a:xfrm>
            <a:off x="457200" y="1676400"/>
            <a:ext cx="8229600" cy="4625609"/>
          </a:xfrm>
        </p:spPr>
        <p:txBody>
          <a:bodyPr/>
          <a:lstStyle/>
          <a:p>
            <a:r>
              <a:rPr lang="en-US" b="1" dirty="0"/>
              <a:t>“Perpetuities * * * are contrary to the genius of a free government, and shall never be allowed * * *.” Art. 1, § 26.</a:t>
            </a:r>
          </a:p>
          <a:p>
            <a:endParaRPr lang="en-US" dirty="0"/>
          </a:p>
        </p:txBody>
      </p:sp>
      <p:pic>
        <p:nvPicPr>
          <p:cNvPr id="11" name="Picture 10">
            <a:extLst>
              <a:ext uri="{FF2B5EF4-FFF2-40B4-BE49-F238E27FC236}">
                <a16:creationId xmlns:a16="http://schemas.microsoft.com/office/drawing/2014/main" id="{088E1D13-8305-4014-8745-E9DAE7B0FF95}"/>
              </a:ext>
            </a:extLst>
          </p:cNvPr>
          <p:cNvPicPr>
            <a:picLocks noChangeAspect="1"/>
          </p:cNvPicPr>
          <p:nvPr/>
        </p:nvPicPr>
        <p:blipFill>
          <a:blip r:embed="rId3"/>
          <a:stretch>
            <a:fillRect/>
          </a:stretch>
        </p:blipFill>
        <p:spPr>
          <a:xfrm>
            <a:off x="2199533" y="3456621"/>
            <a:ext cx="4744934" cy="3157538"/>
          </a:xfrm>
          <a:prstGeom prst="rect">
            <a:avLst/>
          </a:prstGeom>
        </p:spPr>
      </p:pic>
    </p:spTree>
    <p:extLst>
      <p:ext uri="{BB962C8B-B14F-4D97-AF65-F5344CB8AC3E}">
        <p14:creationId xmlns:p14="http://schemas.microsoft.com/office/powerpoint/2010/main" val="1673132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9CA0-9F17-40A0-AAD6-2F82267448B7}"/>
              </a:ext>
            </a:extLst>
          </p:cNvPr>
          <p:cNvSpPr>
            <a:spLocks noGrp="1"/>
          </p:cNvSpPr>
          <p:nvPr>
            <p:ph type="title"/>
          </p:nvPr>
        </p:nvSpPr>
        <p:spPr>
          <a:xfrm>
            <a:off x="304800" y="155448"/>
            <a:ext cx="8633460" cy="1252728"/>
          </a:xfrm>
        </p:spPr>
        <p:txBody>
          <a:bodyPr>
            <a:normAutofit/>
          </a:bodyPr>
          <a:lstStyle/>
          <a:p>
            <a:r>
              <a:rPr lang="en-US" dirty="0"/>
              <a:t>Take risk?    “Do you feel lucky?”</a:t>
            </a:r>
          </a:p>
        </p:txBody>
      </p:sp>
      <p:sp>
        <p:nvSpPr>
          <p:cNvPr id="4" name="Slide Number Placeholder 3">
            <a:extLst>
              <a:ext uri="{FF2B5EF4-FFF2-40B4-BE49-F238E27FC236}">
                <a16:creationId xmlns:a16="http://schemas.microsoft.com/office/drawing/2014/main" id="{FEE36983-5547-4CEC-98E2-306ADCDF5799}"/>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31</a:t>
            </a:fld>
            <a:endParaRPr lang="en-US" dirty="0">
              <a:solidFill>
                <a:prstClr val="black">
                  <a:tint val="95000"/>
                </a:prstClr>
              </a:solidFill>
            </a:endParaRPr>
          </a:p>
        </p:txBody>
      </p:sp>
      <p:sp>
        <p:nvSpPr>
          <p:cNvPr id="7" name="Content Placeholder 6">
            <a:extLst>
              <a:ext uri="{FF2B5EF4-FFF2-40B4-BE49-F238E27FC236}">
                <a16:creationId xmlns:a16="http://schemas.microsoft.com/office/drawing/2014/main" id="{6CFB46B1-1B5C-452A-BEA2-2492E689ECB1}"/>
              </a:ext>
            </a:extLst>
          </p:cNvPr>
          <p:cNvSpPr>
            <a:spLocks noGrp="1"/>
          </p:cNvSpPr>
          <p:nvPr>
            <p:ph idx="1"/>
          </p:nvPr>
        </p:nvSpPr>
        <p:spPr>
          <a:xfrm>
            <a:off x="457200" y="1752600"/>
            <a:ext cx="8229600" cy="4625609"/>
          </a:xfrm>
        </p:spPr>
        <p:txBody>
          <a:bodyPr/>
          <a:lstStyle/>
          <a:p>
            <a:r>
              <a:rPr lang="en-US" b="1" dirty="0"/>
              <a:t>Wait for Texas Supreme Court decision, or</a:t>
            </a:r>
          </a:p>
          <a:p>
            <a:endParaRPr lang="en-US" b="1" dirty="0"/>
          </a:p>
          <a:p>
            <a:r>
              <a:rPr lang="en-US" b="1" dirty="0"/>
              <a:t>Continue to go out-of-state or offshore?</a:t>
            </a:r>
          </a:p>
        </p:txBody>
      </p:sp>
      <p:pic>
        <p:nvPicPr>
          <p:cNvPr id="8" name="Picture 7">
            <a:extLst>
              <a:ext uri="{FF2B5EF4-FFF2-40B4-BE49-F238E27FC236}">
                <a16:creationId xmlns:a16="http://schemas.microsoft.com/office/drawing/2014/main" id="{A62EA017-850A-4C22-B880-284323959D5C}"/>
              </a:ext>
            </a:extLst>
          </p:cNvPr>
          <p:cNvPicPr>
            <a:picLocks noChangeAspect="1"/>
          </p:cNvPicPr>
          <p:nvPr/>
        </p:nvPicPr>
        <p:blipFill>
          <a:blip r:embed="rId3"/>
          <a:stretch>
            <a:fillRect/>
          </a:stretch>
        </p:blipFill>
        <p:spPr>
          <a:xfrm>
            <a:off x="2554605" y="3714359"/>
            <a:ext cx="4133850" cy="2899800"/>
          </a:xfrm>
          <a:prstGeom prst="rect">
            <a:avLst/>
          </a:prstGeom>
        </p:spPr>
      </p:pic>
    </p:spTree>
    <p:extLst>
      <p:ext uri="{BB962C8B-B14F-4D97-AF65-F5344CB8AC3E}">
        <p14:creationId xmlns:p14="http://schemas.microsoft.com/office/powerpoint/2010/main" val="25432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6688-9868-49EA-BDB2-EE42AF822E1B}"/>
              </a:ext>
            </a:extLst>
          </p:cNvPr>
          <p:cNvSpPr>
            <a:spLocks noGrp="1"/>
          </p:cNvSpPr>
          <p:nvPr>
            <p:ph type="title"/>
          </p:nvPr>
        </p:nvSpPr>
        <p:spPr/>
        <p:txBody>
          <a:bodyPr/>
          <a:lstStyle/>
          <a:p>
            <a:r>
              <a:rPr lang="en-US" dirty="0"/>
              <a:t>Possible approach</a:t>
            </a:r>
          </a:p>
        </p:txBody>
      </p:sp>
      <p:sp>
        <p:nvSpPr>
          <p:cNvPr id="3" name="Content Placeholder 2">
            <a:extLst>
              <a:ext uri="{FF2B5EF4-FFF2-40B4-BE49-F238E27FC236}">
                <a16:creationId xmlns:a16="http://schemas.microsoft.com/office/drawing/2014/main" id="{C9D5127A-59FA-46F4-ABE2-4971FFD90893}"/>
              </a:ext>
            </a:extLst>
          </p:cNvPr>
          <p:cNvSpPr>
            <a:spLocks noGrp="1"/>
          </p:cNvSpPr>
          <p:nvPr>
            <p:ph idx="1"/>
          </p:nvPr>
        </p:nvSpPr>
        <p:spPr>
          <a:xfrm>
            <a:off x="457200" y="1775191"/>
            <a:ext cx="8229600" cy="4778009"/>
          </a:xfrm>
        </p:spPr>
        <p:txBody>
          <a:bodyPr>
            <a:normAutofit/>
          </a:bodyPr>
          <a:lstStyle/>
          <a:p>
            <a:r>
              <a:rPr lang="en-US" b="1" dirty="0"/>
              <a:t>Draft trust to end both ways.</a:t>
            </a:r>
          </a:p>
          <a:p>
            <a:pPr lvl="1">
              <a:lnSpc>
                <a:spcPct val="110000"/>
              </a:lnSpc>
              <a:spcAft>
                <a:spcPts val="600"/>
              </a:spcAft>
            </a:pPr>
            <a:r>
              <a:rPr lang="en-US" b="1" dirty="0"/>
              <a:t>If the amendments are deemed constitutional, then the trust ends 300 years after my death.</a:t>
            </a:r>
          </a:p>
          <a:p>
            <a:pPr lvl="1">
              <a:lnSpc>
                <a:spcPct val="110000"/>
              </a:lnSpc>
              <a:spcAft>
                <a:spcPts val="600"/>
              </a:spcAft>
            </a:pPr>
            <a:r>
              <a:rPr lang="en-US" b="1" dirty="0"/>
              <a:t>But if the amendments are deemed unconstitutional, then the trust ends 21 years after the death of the survivor of my spouse, my descendants, and the descendants of Queen Elizabeth II of England who are alive at the time of my death.</a:t>
            </a:r>
          </a:p>
        </p:txBody>
      </p:sp>
      <p:sp>
        <p:nvSpPr>
          <p:cNvPr id="4" name="Slide Number Placeholder 3">
            <a:extLst>
              <a:ext uri="{FF2B5EF4-FFF2-40B4-BE49-F238E27FC236}">
                <a16:creationId xmlns:a16="http://schemas.microsoft.com/office/drawing/2014/main" id="{EE5F4E4B-FCEE-443D-8F4F-B63DE28D0EEE}"/>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32</a:t>
            </a:fld>
            <a:endParaRPr lang="en-US" dirty="0">
              <a:solidFill>
                <a:prstClr val="black">
                  <a:tint val="95000"/>
                </a:prstClr>
              </a:solidFill>
            </a:endParaRPr>
          </a:p>
        </p:txBody>
      </p:sp>
    </p:spTree>
    <p:extLst>
      <p:ext uri="{BB962C8B-B14F-4D97-AF65-F5344CB8AC3E}">
        <p14:creationId xmlns:p14="http://schemas.microsoft.com/office/powerpoint/2010/main" val="2970300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Clause</a:t>
            </a:r>
          </a:p>
        </p:txBody>
      </p:sp>
      <p:sp>
        <p:nvSpPr>
          <p:cNvPr id="3" name="Content Placeholder 2"/>
          <p:cNvSpPr>
            <a:spLocks noGrp="1"/>
          </p:cNvSpPr>
          <p:nvPr>
            <p:ph idx="1"/>
          </p:nvPr>
        </p:nvSpPr>
        <p:spPr/>
        <p:txBody>
          <a:bodyPr/>
          <a:lstStyle/>
          <a:p>
            <a:pPr marL="118872" indent="0">
              <a:buNone/>
            </a:pPr>
            <a:r>
              <a:rPr lang="en-US" b="1" dirty="0"/>
              <a:t>“ If a court of proper jurisdiction finds that this trust violates the Rule Against Perpetuities, the remaining trust property shall be distributed to [Beneficiary].”</a:t>
            </a:r>
          </a:p>
        </p:txBody>
      </p:sp>
      <p:sp>
        <p:nvSpPr>
          <p:cNvPr id="4" name="Slide Number Placeholder 3"/>
          <p:cNvSpPr>
            <a:spLocks noGrp="1"/>
          </p:cNvSpPr>
          <p:nvPr>
            <p:ph type="sldNum" sz="quarter" idx="12"/>
          </p:nvPr>
        </p:nvSpPr>
        <p:spPr/>
        <p:txBody>
          <a:bodyPr/>
          <a:lstStyle/>
          <a:p>
            <a:pPr>
              <a:defRPr/>
            </a:pPr>
            <a:fld id="{9AB0C12D-EF5C-4A52-ACA8-F0DD9D30AE58}" type="slidenum">
              <a:rPr lang="en-US" smtClean="0"/>
              <a:pPr>
                <a:defRPr/>
              </a:pPr>
              <a:t>33</a:t>
            </a:fld>
            <a:endParaRPr lang="en-US" dirty="0"/>
          </a:p>
        </p:txBody>
      </p:sp>
    </p:spTree>
    <p:extLst>
      <p:ext uri="{BB962C8B-B14F-4D97-AF65-F5344CB8AC3E}">
        <p14:creationId xmlns:p14="http://schemas.microsoft.com/office/powerpoint/2010/main" val="201043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get engaged or married?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828800"/>
            <a:ext cx="6705600" cy="4462272"/>
          </a:xfrm>
        </p:spPr>
      </p:pic>
      <p:sp>
        <p:nvSpPr>
          <p:cNvPr id="3" name="Slide Number Placeholder 2"/>
          <p:cNvSpPr>
            <a:spLocks noGrp="1"/>
          </p:cNvSpPr>
          <p:nvPr>
            <p:ph type="sldNum" sz="quarter" idx="12"/>
          </p:nvPr>
        </p:nvSpPr>
        <p:spPr/>
        <p:txBody>
          <a:bodyPr/>
          <a:lstStyle/>
          <a:p>
            <a:fld id="{9648F39E-9C37-485F-AC97-16BB4BDF9F49}" type="slidenum">
              <a:rPr kumimoji="0" lang="en-US" smtClean="0"/>
              <a:t>4</a:t>
            </a:fld>
            <a:endParaRPr kumimoji="0" lang="en-US" dirty="0"/>
          </a:p>
        </p:txBody>
      </p:sp>
    </p:spTree>
    <p:extLst>
      <p:ext uri="{BB962C8B-B14F-4D97-AF65-F5344CB8AC3E}">
        <p14:creationId xmlns:p14="http://schemas.microsoft.com/office/powerpoint/2010/main" val="314488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9DFC30-8718-47E7-82B0-09B0A7409480}"/>
              </a:ext>
            </a:extLst>
          </p:cNvPr>
          <p:cNvSpPr>
            <a:spLocks noGrp="1"/>
          </p:cNvSpPr>
          <p:nvPr>
            <p:ph type="sldNum" sz="quarter" idx="12"/>
          </p:nvPr>
        </p:nvSpPr>
        <p:spPr/>
        <p:txBody>
          <a:bodyPr/>
          <a:lstStyle/>
          <a:p>
            <a:pPr>
              <a:defRPr/>
            </a:pPr>
            <a:fld id="{2449D9C1-BA18-450A-8F77-6421DB7C3458}" type="slidenum">
              <a:rPr lang="en-US" smtClean="0"/>
              <a:pPr>
                <a:defRPr/>
              </a:pPr>
              <a:t>5</a:t>
            </a:fld>
            <a:endParaRPr lang="en-US"/>
          </a:p>
        </p:txBody>
      </p:sp>
      <p:pic>
        <p:nvPicPr>
          <p:cNvPr id="6" name="Picture 5">
            <a:extLst>
              <a:ext uri="{FF2B5EF4-FFF2-40B4-BE49-F238E27FC236}">
                <a16:creationId xmlns:a16="http://schemas.microsoft.com/office/drawing/2014/main" id="{49DF4002-22F0-4A37-B2CD-E6A10D6C1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519" y="838200"/>
            <a:ext cx="5414962" cy="5414962"/>
          </a:xfrm>
          <a:prstGeom prst="rect">
            <a:avLst/>
          </a:prstGeom>
        </p:spPr>
      </p:pic>
    </p:spTree>
    <p:extLst>
      <p:ext uri="{BB962C8B-B14F-4D97-AF65-F5344CB8AC3E}">
        <p14:creationId xmlns:p14="http://schemas.microsoft.com/office/powerpoint/2010/main" val="266859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1D508-E159-40F5-9929-2339288358C0}"/>
              </a:ext>
            </a:extLst>
          </p:cNvPr>
          <p:cNvSpPr>
            <a:spLocks noGrp="1"/>
          </p:cNvSpPr>
          <p:nvPr>
            <p:ph type="title"/>
          </p:nvPr>
        </p:nvSpPr>
        <p:spPr/>
        <p:txBody>
          <a:bodyPr/>
          <a:lstStyle/>
          <a:p>
            <a:r>
              <a:rPr lang="en-US" dirty="0"/>
              <a:t>Review of Trust Elements</a:t>
            </a:r>
          </a:p>
        </p:txBody>
      </p:sp>
      <p:sp>
        <p:nvSpPr>
          <p:cNvPr id="4" name="Content Placeholder 3">
            <a:extLst>
              <a:ext uri="{FF2B5EF4-FFF2-40B4-BE49-F238E27FC236}">
                <a16:creationId xmlns:a16="http://schemas.microsoft.com/office/drawing/2014/main" id="{BA4EB90A-2BAD-4E3A-9EC3-7DA8C2067E44}"/>
              </a:ext>
            </a:extLst>
          </p:cNvPr>
          <p:cNvSpPr>
            <a:spLocks noGrp="1"/>
          </p:cNvSpPr>
          <p:nvPr>
            <p:ph idx="1"/>
          </p:nvPr>
        </p:nvSpPr>
        <p:spPr/>
        <p:txBody>
          <a:bodyPr/>
          <a:lstStyle/>
          <a:p>
            <a:r>
              <a:rPr lang="en-US" b="1" dirty="0"/>
              <a:t>Trust Intent</a:t>
            </a:r>
          </a:p>
          <a:p>
            <a:pPr lvl="1"/>
            <a:r>
              <a:rPr lang="en-US" b="1" dirty="0"/>
              <a:t>Split of legal and equitable title, and</a:t>
            </a:r>
          </a:p>
          <a:p>
            <a:pPr lvl="1">
              <a:spcAft>
                <a:spcPts val="1200"/>
              </a:spcAft>
            </a:pPr>
            <a:r>
              <a:rPr lang="en-US" b="1" dirty="0"/>
              <a:t>Imposition of enforceable duties on legal title holder</a:t>
            </a:r>
          </a:p>
          <a:p>
            <a:pPr>
              <a:spcAft>
                <a:spcPts val="1200"/>
              </a:spcAft>
            </a:pPr>
            <a:r>
              <a:rPr lang="en-US" b="1" dirty="0"/>
              <a:t>Consideration not needed</a:t>
            </a:r>
          </a:p>
          <a:p>
            <a:r>
              <a:rPr lang="en-US" b="1" dirty="0"/>
              <a:t>Comply with Statute of Frauds</a:t>
            </a:r>
          </a:p>
        </p:txBody>
      </p:sp>
      <p:sp>
        <p:nvSpPr>
          <p:cNvPr id="2" name="Slide Number Placeholder 1">
            <a:extLst>
              <a:ext uri="{FF2B5EF4-FFF2-40B4-BE49-F238E27FC236}">
                <a16:creationId xmlns:a16="http://schemas.microsoft.com/office/drawing/2014/main" id="{CDFF10F5-1B54-42F1-8824-A1F900CF1FD2}"/>
              </a:ext>
            </a:extLst>
          </p:cNvPr>
          <p:cNvSpPr>
            <a:spLocks noGrp="1"/>
          </p:cNvSpPr>
          <p:nvPr>
            <p:ph type="sldNum" sz="quarter" idx="12"/>
          </p:nvPr>
        </p:nvSpPr>
        <p:spPr/>
        <p:txBody>
          <a:bodyPr/>
          <a:lstStyle/>
          <a:p>
            <a:pPr>
              <a:defRPr/>
            </a:pPr>
            <a:fld id="{344643E9-5D33-4B73-8B27-85804B68AD99}" type="slidenum">
              <a:rPr lang="en-US" smtClean="0"/>
              <a:pPr>
                <a:defRPr/>
              </a:pPr>
              <a:t>6</a:t>
            </a:fld>
            <a:endParaRPr lang="en-US" dirty="0"/>
          </a:p>
        </p:txBody>
      </p:sp>
    </p:spTree>
    <p:extLst>
      <p:ext uri="{BB962C8B-B14F-4D97-AF65-F5344CB8AC3E}">
        <p14:creationId xmlns:p14="http://schemas.microsoft.com/office/powerpoint/2010/main" val="133686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399" y="838200"/>
            <a:ext cx="8077200" cy="2667000"/>
          </a:xfrm>
        </p:spPr>
        <p:txBody>
          <a:bodyPr>
            <a:normAutofit/>
          </a:bodyPr>
          <a:lstStyle/>
          <a:p>
            <a:pPr algn="ctr" eaLnBrk="1" hangingPunct="1"/>
            <a:r>
              <a:rPr lang="en-US" b="1" dirty="0"/>
              <a:t>Rule Against Perpetuities</a:t>
            </a:r>
            <a:br>
              <a:rPr lang="en-US" b="1" dirty="0"/>
            </a:br>
            <a:r>
              <a:rPr lang="en-US" b="1" dirty="0"/>
              <a:t>Compliance</a:t>
            </a:r>
          </a:p>
        </p:txBody>
      </p:sp>
      <p:pic>
        <p:nvPicPr>
          <p:cNvPr id="2" name="Picture 1"/>
          <p:cNvPicPr>
            <a:picLocks noChangeAspect="1"/>
          </p:cNvPicPr>
          <p:nvPr/>
        </p:nvPicPr>
        <p:blipFill rotWithShape="1">
          <a:blip r:embed="rId3"/>
          <a:srcRect t="12682" b="19683"/>
          <a:stretch/>
        </p:blipFill>
        <p:spPr>
          <a:xfrm>
            <a:off x="1982800" y="3352800"/>
            <a:ext cx="5178397" cy="2438401"/>
          </a:xfrm>
          <a:prstGeom prst="rect">
            <a:avLst/>
          </a:prstGeom>
        </p:spPr>
      </p:pic>
      <p:sp>
        <p:nvSpPr>
          <p:cNvPr id="3" name="TextBox 2"/>
          <p:cNvSpPr txBox="1"/>
          <p:nvPr/>
        </p:nvSpPr>
        <p:spPr>
          <a:xfrm>
            <a:off x="4038600" y="3849232"/>
            <a:ext cx="1226618" cy="2246769"/>
          </a:xfrm>
          <a:prstGeom prst="rect">
            <a:avLst/>
          </a:prstGeom>
          <a:noFill/>
        </p:spPr>
        <p:txBody>
          <a:bodyPr wrap="none" rtlCol="0">
            <a:spAutoFit/>
          </a:bodyPr>
          <a:lstStyle/>
          <a:p>
            <a:r>
              <a:rPr lang="en-US" sz="14000" dirty="0">
                <a:solidFill>
                  <a:schemeClr val="bg1"/>
                </a:solidFill>
              </a:rPr>
              <a:t>X</a:t>
            </a:r>
          </a:p>
        </p:txBody>
      </p:sp>
      <p:sp>
        <p:nvSpPr>
          <p:cNvPr id="4" name="Slide Number Placeholder 3"/>
          <p:cNvSpPr>
            <a:spLocks noGrp="1"/>
          </p:cNvSpPr>
          <p:nvPr>
            <p:ph type="sldNum" sz="quarter" idx="12"/>
          </p:nvPr>
        </p:nvSpPr>
        <p:spPr/>
        <p:txBody>
          <a:bodyPr/>
          <a:lstStyle/>
          <a:p>
            <a:pPr>
              <a:defRPr/>
            </a:pPr>
            <a:fld id="{C12589F8-A150-4B71-B2A6-2EF5E035921B}"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FE77-66C5-4B2D-9529-D0CE31457EBB}"/>
              </a:ext>
            </a:extLst>
          </p:cNvPr>
          <p:cNvSpPr>
            <a:spLocks noGrp="1"/>
          </p:cNvSpPr>
          <p:nvPr>
            <p:ph type="title"/>
          </p:nvPr>
        </p:nvSpPr>
        <p:spPr/>
        <p:txBody>
          <a:bodyPr/>
          <a:lstStyle/>
          <a:p>
            <a:r>
              <a:rPr lang="en-US" dirty="0"/>
              <a:t>UBE Alert!</a:t>
            </a:r>
          </a:p>
        </p:txBody>
      </p:sp>
      <p:sp>
        <p:nvSpPr>
          <p:cNvPr id="4" name="Slide Number Placeholder 3">
            <a:extLst>
              <a:ext uri="{FF2B5EF4-FFF2-40B4-BE49-F238E27FC236}">
                <a16:creationId xmlns:a16="http://schemas.microsoft.com/office/drawing/2014/main" id="{154418FD-C66C-454D-83A4-0D7CDDAFFADF}"/>
              </a:ext>
            </a:extLst>
          </p:cNvPr>
          <p:cNvSpPr>
            <a:spLocks noGrp="1"/>
          </p:cNvSpPr>
          <p:nvPr>
            <p:ph type="sldNum" sz="quarter" idx="12"/>
          </p:nvPr>
        </p:nvSpPr>
        <p:spPr/>
        <p:txBody>
          <a:bodyPr/>
          <a:lstStyle/>
          <a:p>
            <a:fld id="{B39E9222-0443-4D5F-AB8C-A3DE118B26C0}" type="slidenum">
              <a:rPr lang="en-US" smtClean="0"/>
              <a:pPr/>
              <a:t>8</a:t>
            </a:fld>
            <a:endParaRPr lang="en-US" dirty="0"/>
          </a:p>
        </p:txBody>
      </p:sp>
      <p:sp>
        <p:nvSpPr>
          <p:cNvPr id="7" name="Content Placeholder 6">
            <a:extLst>
              <a:ext uri="{FF2B5EF4-FFF2-40B4-BE49-F238E27FC236}">
                <a16:creationId xmlns:a16="http://schemas.microsoft.com/office/drawing/2014/main" id="{1D439E34-A3E6-4BF4-8C9E-6039D6F6DDE4}"/>
              </a:ext>
            </a:extLst>
          </p:cNvPr>
          <p:cNvSpPr>
            <a:spLocks noGrp="1"/>
          </p:cNvSpPr>
          <p:nvPr>
            <p:ph idx="1"/>
          </p:nvPr>
        </p:nvSpPr>
        <p:spPr>
          <a:xfrm>
            <a:off x="460228" y="1408176"/>
            <a:ext cx="8229600" cy="4625609"/>
          </a:xfrm>
        </p:spPr>
        <p:txBody>
          <a:bodyPr/>
          <a:lstStyle/>
          <a:p>
            <a:endParaRPr lang="en-US" dirty="0"/>
          </a:p>
          <a:p>
            <a:endParaRPr lang="en-US" dirty="0"/>
          </a:p>
          <a:p>
            <a:endParaRPr lang="en-US" dirty="0"/>
          </a:p>
          <a:p>
            <a:endParaRPr lang="en-US" dirty="0"/>
          </a:p>
          <a:p>
            <a:endParaRPr lang="en-US" dirty="0"/>
          </a:p>
          <a:p>
            <a:r>
              <a:rPr lang="en-US" b="1" dirty="0"/>
              <a:t>RAP is a Top 10 tested topic on the UBE.</a:t>
            </a:r>
          </a:p>
        </p:txBody>
      </p:sp>
      <p:pic>
        <p:nvPicPr>
          <p:cNvPr id="8" name="Picture 7">
            <a:extLst>
              <a:ext uri="{FF2B5EF4-FFF2-40B4-BE49-F238E27FC236}">
                <a16:creationId xmlns:a16="http://schemas.microsoft.com/office/drawing/2014/main" id="{AAFE49F4-51DF-417E-83F9-8F70462AD70E}"/>
              </a:ext>
            </a:extLst>
          </p:cNvPr>
          <p:cNvPicPr>
            <a:picLocks noChangeAspect="1"/>
          </p:cNvPicPr>
          <p:nvPr/>
        </p:nvPicPr>
        <p:blipFill>
          <a:blip r:embed="rId3"/>
          <a:stretch>
            <a:fillRect/>
          </a:stretch>
        </p:blipFill>
        <p:spPr>
          <a:xfrm>
            <a:off x="0" y="1553489"/>
            <a:ext cx="9144000" cy="1875511"/>
          </a:xfrm>
          <a:prstGeom prst="rect">
            <a:avLst/>
          </a:prstGeom>
        </p:spPr>
      </p:pic>
    </p:spTree>
    <p:extLst>
      <p:ext uri="{BB962C8B-B14F-4D97-AF65-F5344CB8AC3E}">
        <p14:creationId xmlns:p14="http://schemas.microsoft.com/office/powerpoint/2010/main" val="61289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2498-911B-4A53-984C-1AD57117670A}"/>
              </a:ext>
            </a:extLst>
          </p:cNvPr>
          <p:cNvSpPr>
            <a:spLocks noGrp="1"/>
          </p:cNvSpPr>
          <p:nvPr>
            <p:ph type="title"/>
          </p:nvPr>
        </p:nvSpPr>
        <p:spPr/>
        <p:txBody>
          <a:bodyPr>
            <a:normAutofit fontScale="90000"/>
          </a:bodyPr>
          <a:lstStyle/>
          <a:p>
            <a:r>
              <a:rPr lang="en-US" dirty="0"/>
              <a:t>“Law student’s worst nightmare”</a:t>
            </a:r>
          </a:p>
        </p:txBody>
      </p:sp>
      <p:pic>
        <p:nvPicPr>
          <p:cNvPr id="5" name="Content Placeholder 4">
            <a:extLst>
              <a:ext uri="{FF2B5EF4-FFF2-40B4-BE49-F238E27FC236}">
                <a16:creationId xmlns:a16="http://schemas.microsoft.com/office/drawing/2014/main" id="{D657A519-D883-47C2-BC3A-47E3DF40288F}"/>
              </a:ext>
            </a:extLst>
          </p:cNvPr>
          <p:cNvPicPr>
            <a:picLocks noGrp="1" noChangeAspect="1"/>
          </p:cNvPicPr>
          <p:nvPr>
            <p:ph idx="1"/>
          </p:nvPr>
        </p:nvPicPr>
        <p:blipFill>
          <a:blip r:embed="rId3"/>
          <a:stretch>
            <a:fillRect/>
          </a:stretch>
        </p:blipFill>
        <p:spPr>
          <a:xfrm>
            <a:off x="914400" y="2030412"/>
            <a:ext cx="7315200" cy="4114800"/>
          </a:xfrm>
          <a:prstGeom prst="rect">
            <a:avLst/>
          </a:prstGeom>
        </p:spPr>
      </p:pic>
      <p:sp>
        <p:nvSpPr>
          <p:cNvPr id="4" name="Slide Number Placeholder 3">
            <a:extLst>
              <a:ext uri="{FF2B5EF4-FFF2-40B4-BE49-F238E27FC236}">
                <a16:creationId xmlns:a16="http://schemas.microsoft.com/office/drawing/2014/main" id="{B4233734-2499-442B-8997-AF21115D80E9}"/>
              </a:ext>
            </a:extLst>
          </p:cNvPr>
          <p:cNvSpPr>
            <a:spLocks noGrp="1"/>
          </p:cNvSpPr>
          <p:nvPr>
            <p:ph type="sldNum" sz="quarter" idx="12"/>
          </p:nvPr>
        </p:nvSpPr>
        <p:spPr/>
        <p:txBody>
          <a:bodyPr/>
          <a:lstStyle/>
          <a:p>
            <a:fld id="{7D989C6C-3C0B-4B21-98BA-68C5A765C3D7}" type="slidenum">
              <a:rPr lang="en-US" smtClean="0">
                <a:solidFill>
                  <a:prstClr val="black">
                    <a:tint val="95000"/>
                  </a:prstClr>
                </a:solidFill>
              </a:rPr>
              <a:pPr/>
              <a:t>9</a:t>
            </a:fld>
            <a:endParaRPr lang="en-US" dirty="0">
              <a:solidFill>
                <a:prstClr val="black">
                  <a:tint val="95000"/>
                </a:prstClr>
              </a:solidFill>
            </a:endParaRPr>
          </a:p>
        </p:txBody>
      </p:sp>
    </p:spTree>
    <p:extLst>
      <p:ext uri="{BB962C8B-B14F-4D97-AF65-F5344CB8AC3E}">
        <p14:creationId xmlns:p14="http://schemas.microsoft.com/office/powerpoint/2010/main" val="220134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0</TotalTime>
  <Words>1125</Words>
  <Application>Microsoft Office PowerPoint</Application>
  <PresentationFormat>On-screen Show (4:3)</PresentationFormat>
  <Paragraphs>231</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Corbel</vt:lpstr>
      <vt:lpstr>Tahoma</vt:lpstr>
      <vt:lpstr>Wingdings</vt:lpstr>
      <vt:lpstr>Wingdings 2</vt:lpstr>
      <vt:lpstr>Wingdings 3</vt:lpstr>
      <vt:lpstr>Module</vt:lpstr>
      <vt:lpstr>What did you do?</vt:lpstr>
      <vt:lpstr>Were you arrested?</vt:lpstr>
      <vt:lpstr>Is there evidence you did something your mom and future employers should not see?</vt:lpstr>
      <vt:lpstr>Did you get engaged or married?</vt:lpstr>
      <vt:lpstr>PowerPoint Presentation</vt:lpstr>
      <vt:lpstr>Review of Trust Elements</vt:lpstr>
      <vt:lpstr>Rule Against Perpetuities Compliance</vt:lpstr>
      <vt:lpstr>UBE Alert!</vt:lpstr>
      <vt:lpstr>“Law student’s worst nightmare”</vt:lpstr>
      <vt:lpstr>Who can explain it to you?</vt:lpstr>
      <vt:lpstr>Classic Statement of RAP</vt:lpstr>
      <vt:lpstr>RAP Goals --  Policies </vt:lpstr>
      <vt:lpstr>Interests Affected by RAP:  The Test</vt:lpstr>
      <vt:lpstr>Interests Affected by RAP:  The Interests</vt:lpstr>
      <vt:lpstr>Effect of Violation – Common Law</vt:lpstr>
      <vt:lpstr>Determining violation – Date</vt:lpstr>
      <vt:lpstr>Determining violation – Test</vt:lpstr>
      <vt:lpstr>Basic Example</vt:lpstr>
      <vt:lpstr>What happens if RAP violated in Texas?</vt:lpstr>
      <vt:lpstr>Kettler  –  Tex. Sup. Ct. 1964 – p. 527</vt:lpstr>
      <vt:lpstr>Move Offshore -- examples</vt:lpstr>
      <vt:lpstr>Move to Dynasty friendly states</vt:lpstr>
      <vt:lpstr>Texas was left out</vt:lpstr>
      <vt:lpstr>Texas joins!</vt:lpstr>
      <vt:lpstr>Limitation</vt:lpstr>
      <vt:lpstr>Key Fact – Date of Irrevocability</vt:lpstr>
      <vt:lpstr>If irrevocable on or after 9/1/21</vt:lpstr>
      <vt:lpstr>If irrevocable before 9/1/21</vt:lpstr>
      <vt:lpstr>Limitation</vt:lpstr>
      <vt:lpstr>Are changes unconstitutional?</vt:lpstr>
      <vt:lpstr>Take risk?    “Do you feel lucky?”</vt:lpstr>
      <vt:lpstr>Possible approach</vt:lpstr>
      <vt:lpstr>Savings Clause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2022-03-21T15:16:02Z</dcterms:created>
  <dcterms:modified xsi:type="dcterms:W3CDTF">2022-03-21T15:16:45Z</dcterms:modified>
</cp:coreProperties>
</file>