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2" autoAdjust="0"/>
    <p:restoredTop sz="94660"/>
  </p:normalViewPr>
  <p:slideViewPr>
    <p:cSldViewPr>
      <p:cViewPr varScale="1">
        <p:scale>
          <a:sx n="64" d="100"/>
          <a:sy n="64" d="100"/>
        </p:scale>
        <p:origin x="1351" y="3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E5E8A2-D7F3-4F93-9C1F-506052077B5E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0C2A0-B675-4F9D-B77A-3E14BB71C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488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2" y="0"/>
            <a:ext cx="9143999" cy="5135431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929C6-DFDE-4EDA-90A1-904CA3ED3E5F}" type="datetime1">
              <a:rPr lang="en-US" smtClean="0"/>
              <a:t>3/19/2019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B19CF-B347-4DD4-80E6-C40716554030}" type="datetime1">
              <a:rPr lang="en-US" smtClean="0"/>
              <a:t>3/19/2019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9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E429C-D20D-4CA8-95EB-D98AD2ADB8C0}" type="datetime1">
              <a:rPr lang="en-US" smtClean="0"/>
              <a:t>3/19/2019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60"/>
            <a:ext cx="3836404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BCA31-9754-4394-A5DA-4638473FAD9A}" type="datetime1">
              <a:rPr lang="en-US" smtClean="0"/>
              <a:t>3/19/2019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3403A-B355-4942-A919-7BFB8D946439}" type="datetime1">
              <a:rPr lang="en-US" smtClean="0"/>
              <a:t>3/19/2019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798C8-0F9C-457B-A87A-F3CDE7C4E3E8}" type="datetime1">
              <a:rPr lang="en-US" smtClean="0"/>
              <a:t>3/19/2019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8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698988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E30C4-4AEB-444A-8CDA-ED83565E0615}" type="datetime1">
              <a:rPr lang="en-US" smtClean="0"/>
              <a:t>3/19/2019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7CA58-F786-46C0-B43B-5C3D7BF6DAF2}" type="datetime1">
              <a:rPr lang="en-US" smtClean="0"/>
              <a:t>3/19/2019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7C56-E5A0-4111-A3AF-C520BB152160}" type="datetime1">
              <a:rPr lang="en-US" smtClean="0"/>
              <a:t>3/19/2019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9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57E60-F6AB-45F6-B70F-851F90D9814A}" type="datetime1">
              <a:rPr lang="en-US" smtClean="0"/>
              <a:t>3/19/2019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953ABDEC-5AE9-4A33-AC32-E5BD9891E53B}" type="datetime1">
              <a:rPr lang="en-US" smtClean="0"/>
              <a:t>3/19/2019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2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1"/>
            <a:ext cx="8229600" cy="1251063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3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676BF36-4053-4A52-A317-DA019369FF50}" type="datetime1">
              <a:rPr lang="en-US" smtClean="0"/>
              <a:t>3/19/2019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7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057400"/>
            <a:ext cx="8077200" cy="12954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STATUTE OF FRAUDS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62D7CA1-B9DF-4927-9D30-49F26DDB3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455309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Idea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Under certain circumstances, a trust must be evidenced by a writing.</a:t>
            </a:r>
          </a:p>
          <a:p>
            <a:endParaRPr lang="en-US" b="1" dirty="0"/>
          </a:p>
          <a:p>
            <a:r>
              <a:rPr lang="en-US" b="1" dirty="0"/>
              <a:t>Why?  Whom does the writing requirement protect?</a:t>
            </a:r>
          </a:p>
          <a:p>
            <a:pPr marL="1236726" lvl="2" indent="-514350">
              <a:buFont typeface="+mj-lt"/>
              <a:buAutoNum type="alphaUcPeriod"/>
            </a:pPr>
            <a:r>
              <a:rPr lang="en-US" b="1" dirty="0"/>
              <a:t>Alleged settlor.</a:t>
            </a:r>
          </a:p>
          <a:p>
            <a:pPr marL="1236726" lvl="2" indent="-514350">
              <a:buFont typeface="+mj-lt"/>
              <a:buAutoNum type="alphaUcPeriod"/>
            </a:pPr>
            <a:r>
              <a:rPr lang="en-US" b="1" dirty="0"/>
              <a:t>Alleged beneficiary.</a:t>
            </a:r>
          </a:p>
          <a:p>
            <a:pPr marL="1236726" lvl="2" indent="-514350">
              <a:buFont typeface="+mj-lt"/>
              <a:buAutoNum type="alphaUcPeriod"/>
            </a:pPr>
            <a:r>
              <a:rPr lang="en-US" b="1" dirty="0"/>
              <a:t>Alleged trustee.</a:t>
            </a:r>
          </a:p>
          <a:p>
            <a:pPr marL="1236726" lvl="2" indent="-514350">
              <a:buFont typeface="+mj-lt"/>
              <a:buAutoNum type="alphaUcPeriod"/>
            </a:pPr>
            <a:r>
              <a:rPr lang="en-US" b="1" dirty="0"/>
              <a:t>What really goes on in Area 51.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180027-230B-4A27-814F-EFB168B5B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2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234765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Requirement -- § 112.004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Written evidence of the trust’s terms which is</a:t>
            </a:r>
          </a:p>
          <a:p>
            <a:endParaRPr lang="en-US" b="1" dirty="0"/>
          </a:p>
          <a:p>
            <a:r>
              <a:rPr lang="en-US" b="1" dirty="0"/>
              <a:t>2.  Signed by the settlor (or settlor’s agent).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F874FD-C706-4A2E-A5D9-C8518BA2B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3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028191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1.  Oral trust if </a:t>
            </a:r>
            <a:r>
              <a:rPr lang="en-US" b="1" i="1" dirty="0"/>
              <a:t>all</a:t>
            </a:r>
            <a:r>
              <a:rPr lang="en-US" b="1" dirty="0"/>
              <a:t> below are true: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Personal property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Trustee is not the settlor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Trustee is not the beneficiary</a:t>
            </a:r>
          </a:p>
          <a:p>
            <a:pPr lvl="1"/>
            <a:endParaRPr lang="en-US" b="1" dirty="0"/>
          </a:p>
          <a:p>
            <a:pPr lvl="1">
              <a:lnSpc>
                <a:spcPct val="110000"/>
              </a:lnSpc>
            </a:pPr>
            <a:r>
              <a:rPr lang="en-US" b="1" dirty="0"/>
              <a:t>Settlor expresses trust intent prior to or simultaneously with transfer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23167B-BB02-492A-A37C-77F5CA985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4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824711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2.  Self-declaration if </a:t>
            </a:r>
            <a:r>
              <a:rPr lang="en-US" b="1" i="1" dirty="0"/>
              <a:t>all</a:t>
            </a:r>
            <a:r>
              <a:rPr lang="en-US" b="1" dirty="0"/>
              <a:t> below are true:</a:t>
            </a:r>
          </a:p>
          <a:p>
            <a:endParaRPr lang="en-US" b="1" dirty="0"/>
          </a:p>
          <a:p>
            <a:pPr lvl="1"/>
            <a:r>
              <a:rPr lang="en-US" b="1" dirty="0"/>
              <a:t>Personal property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Settlor states in writing that settlor holds property in trust, even though the writing does not comply with normal requirements.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EE0855-F924-48EF-A2BE-9DECF31EF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5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840397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3.  Part performance</a:t>
            </a:r>
          </a:p>
          <a:p>
            <a:endParaRPr lang="en-US" b="1" dirty="0"/>
          </a:p>
          <a:p>
            <a:pPr lvl="1"/>
            <a:r>
              <a:rPr lang="en-US" b="1" dirty="0"/>
              <a:t>If alleged trustee acts like a trustee, alleged trustee estopped from denying existence of trust.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81EFAA-8AD5-4AB3-A1E0-7692D578B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6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621695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 rule if trust in writing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All changes and any revocation must also be in writing, even if trust could have been oral originally.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069A77-25AD-4401-8393-49BA26AC2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7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262507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Standing to raise Statute of Frauds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Alleged trustee</a:t>
            </a:r>
          </a:p>
          <a:p>
            <a:endParaRPr lang="en-US" b="1" dirty="0"/>
          </a:p>
          <a:p>
            <a:pPr lvl="1"/>
            <a:r>
              <a:rPr lang="en-US" b="1" dirty="0"/>
              <a:t>Thus, trustee can carry out a trust even if Statute of Frauds defense exists (e.g., oral trust of land).</a:t>
            </a:r>
          </a:p>
          <a:p>
            <a:pPr lvl="1"/>
            <a:endParaRPr lang="en-US" dirty="0"/>
          </a:p>
          <a:p>
            <a:r>
              <a:rPr lang="en-US" b="1" dirty="0"/>
              <a:t>2.  Trustee in bankruptcy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FF6072-A9EF-429B-B5C2-5E9FF87AE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8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6829115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Notarization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Not required.</a:t>
            </a:r>
          </a:p>
          <a:p>
            <a:endParaRPr lang="en-US" b="1" dirty="0"/>
          </a:p>
          <a:p>
            <a:r>
              <a:rPr lang="en-US" b="1" dirty="0"/>
              <a:t>But, it is prudent practice because:</a:t>
            </a:r>
          </a:p>
          <a:p>
            <a:pPr marL="1191006" lvl="2" indent="-514350">
              <a:buFont typeface="+mj-lt"/>
              <a:buAutoNum type="alphaUcPeriod"/>
            </a:pPr>
            <a:r>
              <a:rPr lang="en-US" b="1" dirty="0"/>
              <a:t>Trust may then be recorded in deed records.</a:t>
            </a:r>
          </a:p>
          <a:p>
            <a:pPr marL="1191006" lvl="2" indent="-514350">
              <a:buFont typeface="+mj-lt"/>
              <a:buAutoNum type="alphaUcPeriod"/>
            </a:pPr>
            <a:r>
              <a:rPr lang="en-US" b="1" dirty="0"/>
              <a:t>Takes more time and thus increases attorney fees.</a:t>
            </a:r>
          </a:p>
          <a:p>
            <a:pPr marL="1191006" lvl="2" indent="-514350">
              <a:buFont typeface="+mj-lt"/>
              <a:buAutoNum type="alphaUcPeriod"/>
            </a:pPr>
            <a:r>
              <a:rPr lang="en-US" b="1" dirty="0"/>
              <a:t>Provides notaries with enhanced employment.</a:t>
            </a:r>
          </a:p>
          <a:p>
            <a:pPr marL="1191006" lvl="2" indent="-514350">
              <a:buFont typeface="+mj-lt"/>
              <a:buAutoNum type="alphaUcPeriod"/>
            </a:pPr>
            <a:r>
              <a:rPr lang="en-US" b="1" dirty="0"/>
              <a:t>It really isn’t – this is a trick question.</a:t>
            </a:r>
          </a:p>
          <a:p>
            <a:pPr marL="1191006" lvl="2" indent="-514350">
              <a:buFont typeface="+mj-lt"/>
              <a:buAutoNum type="alphaUcPeriod"/>
            </a:pPr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1FA9E5-3C85-41E3-9CED-260000DE4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9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8196720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1175</TotalTime>
  <Words>280</Words>
  <Application>Microsoft Office PowerPoint</Application>
  <PresentationFormat>On-screen Show (4:3)</PresentationFormat>
  <Paragraphs>58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STATUTE OF FRAUDS</vt:lpstr>
      <vt:lpstr>Basic Idea</vt:lpstr>
      <vt:lpstr>Basic Requirement -- § 112.004</vt:lpstr>
      <vt:lpstr>Exceptions</vt:lpstr>
      <vt:lpstr>Exceptions</vt:lpstr>
      <vt:lpstr>Exceptions</vt:lpstr>
      <vt:lpstr>Special rule if trust in writing</vt:lpstr>
      <vt:lpstr>Standing to raise Statute of Frauds</vt:lpstr>
      <vt:lpstr>Notarization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Revocation by Operation of Law</dc:title>
  <dc:creator>Gerry W. Beyer</dc:creator>
  <cp:lastModifiedBy>Gerry Beyer</cp:lastModifiedBy>
  <cp:revision>63</cp:revision>
  <dcterms:created xsi:type="dcterms:W3CDTF">2010-09-21T20:43:18Z</dcterms:created>
  <dcterms:modified xsi:type="dcterms:W3CDTF">2019-03-19T15:37:09Z</dcterms:modified>
</cp:coreProperties>
</file>