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3" r:id="rId22"/>
    <p:sldId id="277" r:id="rId23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64" d="100"/>
          <a:sy n="64" d="100"/>
        </p:scale>
        <p:origin x="1351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7DC443AF-C282-4F5F-92C6-18E501C847C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091025A9-C172-46C2-9DF4-16C7B806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F8EBB4CE-2207-433E-8FD6-1381AA23113F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C5B90FE-BF76-4E4D-AD03-1B3EB4F9A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D62-1A3E-4DDC-AE56-A36A26FE903F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8C41-AD47-43CF-ADC7-D953C746896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5B1D-72E6-4C54-880E-34278DD5C3D0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E054-E5E0-4317-A576-C8BDD190C35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CA43-CBB5-4A14-ACE9-0DE601D5A880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764-4BC7-4F8D-9F3B-F573900FFCB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CCB0-75DA-4547-95DA-518D3C70CCA4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DDFE-10F2-4043-B3E5-1295CE27E0E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E7FE-69B8-4B6A-8834-E6583F03958D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B67E-57B3-4D60-A4D2-8F3EA07406DE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08189C-19E0-43EA-A62C-C55990C12302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2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D61816-799C-4AB9-B4C6-A91630C033EC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772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TRUST CREATION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530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Duties must be legally enforceable; not moral or ethical.</a:t>
            </a:r>
          </a:p>
          <a:p>
            <a:endParaRPr lang="en-US" b="1" dirty="0"/>
          </a:p>
          <a:p>
            <a:pPr lvl="1"/>
            <a:r>
              <a:rPr lang="en-US" b="1" dirty="0"/>
              <a:t>Precatory language insufficient.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7899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Present intent needed.</a:t>
            </a:r>
          </a:p>
          <a:p>
            <a:endParaRPr lang="en-US" b="1" dirty="0"/>
          </a:p>
          <a:p>
            <a:pPr lvl="1"/>
            <a:r>
              <a:rPr lang="en-US" b="1" dirty="0"/>
              <a:t>Intent to create a trust in the future is insufficient.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942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/>
              <a:t>Page 509</a:t>
            </a:r>
            <a:endParaRPr lang="en-US" b="1" dirty="0"/>
          </a:p>
          <a:p>
            <a:endParaRPr lang="en-US" b="1" dirty="0"/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Trust created.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endParaRPr lang="en-US" b="1" dirty="0"/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No trust created.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endParaRPr lang="en-US" b="1" dirty="0"/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I really thought about it but unfortunately could not figure out how to decide. 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endParaRPr lang="en-US" b="1" dirty="0"/>
          </a:p>
          <a:p>
            <a:pPr marL="92583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I did not think about it.  I’m a slacker and did not read the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36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 of trust intent requirements.</a:t>
            </a:r>
          </a:p>
          <a:p>
            <a:endParaRPr lang="en-US" b="1" dirty="0"/>
          </a:p>
          <a:p>
            <a:r>
              <a:rPr lang="en-US" b="1" dirty="0"/>
              <a:t>History of Uses:</a:t>
            </a:r>
          </a:p>
          <a:p>
            <a:pPr lvl="1"/>
            <a:r>
              <a:rPr lang="en-US" b="1" dirty="0"/>
              <a:t>Before 15</a:t>
            </a:r>
            <a:r>
              <a:rPr lang="en-US" b="1" baseline="30000" dirty="0"/>
              <a:t>th</a:t>
            </a:r>
            <a:r>
              <a:rPr lang="en-US" b="1" dirty="0"/>
              <a:t> Century – honorary only; not enforceable.</a:t>
            </a:r>
          </a:p>
          <a:p>
            <a:pPr lvl="1"/>
            <a:r>
              <a:rPr lang="en-US" b="1" dirty="0"/>
              <a:t>During 15</a:t>
            </a:r>
            <a:r>
              <a:rPr lang="en-US" b="1" baseline="30000" dirty="0"/>
              <a:t>th</a:t>
            </a:r>
            <a:r>
              <a:rPr lang="en-US" b="1" dirty="0"/>
              <a:t> Century – enforced in equity, even though not at law.</a:t>
            </a:r>
          </a:p>
          <a:p>
            <a:pPr lvl="1"/>
            <a:r>
              <a:rPr lang="en-US" b="1" dirty="0"/>
              <a:t>Uses used to avoid duties of property ownership under feudal land ownership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0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English Statute of Uses enacted in 1535.</a:t>
            </a:r>
          </a:p>
          <a:p>
            <a:endParaRPr lang="en-US" b="1" dirty="0"/>
          </a:p>
          <a:p>
            <a:pPr lvl="1"/>
            <a:r>
              <a:rPr lang="en-US" b="1" dirty="0"/>
              <a:t>Converted beneficiary’s equitable interest into legal interest thereby eliminating legal interest formerly held by the trustee.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Called “executing the use.”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374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Exception developed at common law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The “active” use where the trustee had actual duties to perform (not just a mere title holder).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8368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Texas -- § 112.032</a:t>
            </a:r>
          </a:p>
          <a:p>
            <a:endParaRPr lang="en-US" b="1" dirty="0"/>
          </a:p>
          <a:p>
            <a:pPr lvl="1"/>
            <a:r>
              <a:rPr lang="en-US" b="1" dirty="0"/>
              <a:t>Applies to real property (but same result with personal property likely).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Trust continues if trustee has a power or duty relating to trust administration.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If trustee does not, legal title will vest in beneficiary.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982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Permissible combination of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 time of trust creation</a:t>
            </a:r>
          </a:p>
          <a:p>
            <a:endParaRPr lang="en-US" b="1" dirty="0"/>
          </a:p>
          <a:p>
            <a:r>
              <a:rPr lang="en-US" b="1" dirty="0"/>
              <a:t>During existence of trust.</a:t>
            </a:r>
          </a:p>
          <a:p>
            <a:endParaRPr lang="en-US" b="1" dirty="0"/>
          </a:p>
          <a:p>
            <a:pPr marL="457200" lvl="1" indent="0" algn="ctr">
              <a:buNone/>
            </a:pPr>
            <a:r>
              <a:rPr lang="en-US" b="1" dirty="0"/>
              <a:t>[live demonstration]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/>
              <a:t>Attempt to ascertain one rule to resolve all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859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Permissible combination of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Basic principles</a:t>
            </a:r>
          </a:p>
          <a:p>
            <a:endParaRPr lang="en-US" b="1" dirty="0"/>
          </a:p>
          <a:p>
            <a:pPr lvl="1"/>
            <a:r>
              <a:rPr lang="en-US" b="1" dirty="0"/>
              <a:t>Any combination of parties is permissible as long as sole trustee is not sole beneficiary.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If all legal and equitable title in one person, merger occurs and no trust exists. 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Trust Code § 112.034.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8892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772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Distinguishing Trusts From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Other Legal Relationships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24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Valid Trust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 intent</a:t>
            </a:r>
          </a:p>
          <a:p>
            <a:r>
              <a:rPr lang="en-US" b="1" dirty="0"/>
              <a:t>Settlor with capacity</a:t>
            </a:r>
          </a:p>
          <a:p>
            <a:r>
              <a:rPr lang="en-US" b="1" dirty="0"/>
              <a:t>Compliance with Statute of Frauds</a:t>
            </a:r>
          </a:p>
          <a:p>
            <a:r>
              <a:rPr lang="en-US" b="1" dirty="0"/>
              <a:t>Legal purpose</a:t>
            </a:r>
          </a:p>
          <a:p>
            <a:r>
              <a:rPr lang="en-US" b="1" dirty="0"/>
              <a:t>Transfer of property</a:t>
            </a:r>
          </a:p>
          <a:p>
            <a:r>
              <a:rPr lang="en-US" b="1" dirty="0"/>
              <a:t>Trustee holding legal title</a:t>
            </a:r>
          </a:p>
          <a:p>
            <a:r>
              <a:rPr lang="en-US" b="1" dirty="0"/>
              <a:t>Beneficiary holding equitable title</a:t>
            </a:r>
          </a:p>
          <a:p>
            <a:r>
              <a:rPr lang="en-US" b="1" dirty="0"/>
              <a:t>Compliance with Rule Against Perpetuities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7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Distinguishing trusts from other legal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Litigants often want a relationship to be a trust to enhance recovery chances.</a:t>
            </a:r>
          </a:p>
          <a:p>
            <a:endParaRPr lang="en-US" b="1" dirty="0"/>
          </a:p>
          <a:p>
            <a:r>
              <a:rPr lang="en-US" b="1" dirty="0"/>
              <a:t>Key to distinguishing is to remember that only a trust has </a:t>
            </a:r>
            <a:r>
              <a:rPr lang="en-US" b="1" i="1" dirty="0"/>
              <a:t>both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Split of legal and equitable title, </a:t>
            </a:r>
            <a:r>
              <a:rPr lang="en-US" b="1" u="sng" dirty="0"/>
              <a:t>and</a:t>
            </a:r>
          </a:p>
          <a:p>
            <a:pPr lvl="1"/>
            <a:r>
              <a:rPr lang="en-US" b="1" dirty="0"/>
              <a:t>Imposition of enforceable duties on holder of legal title.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303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Distinguishing trusts from other legal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3"/>
            <a:ext cx="8229600" cy="4930407"/>
          </a:xfrm>
        </p:spPr>
        <p:txBody>
          <a:bodyPr>
            <a:normAutofit/>
          </a:bodyPr>
          <a:lstStyle/>
          <a:p>
            <a:r>
              <a:rPr lang="en-US" b="1" i="1" dirty="0"/>
              <a:t>Sarah</a:t>
            </a:r>
            <a:r>
              <a:rPr lang="en-US" b="1" dirty="0"/>
              <a:t> – p. 512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i="1" dirty="0"/>
          </a:p>
        </p:txBody>
      </p:sp>
      <p:pic>
        <p:nvPicPr>
          <p:cNvPr id="1026" name="Picture 2" descr="9ec83032-6972-488f-a6bc-1c9e0438e09f@defaul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 t="18538" r="18141"/>
          <a:stretch/>
        </p:blipFill>
        <p:spPr bwMode="auto">
          <a:xfrm>
            <a:off x="4804012" y="1828800"/>
            <a:ext cx="3795215" cy="42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5000" y="2362200"/>
            <a:ext cx="50292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610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Distinguishing trusts from other legal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3"/>
            <a:ext cx="8229600" cy="4930407"/>
          </a:xfrm>
        </p:spPr>
        <p:txBody>
          <a:bodyPr>
            <a:normAutofit/>
          </a:bodyPr>
          <a:lstStyle/>
          <a:p>
            <a:r>
              <a:rPr lang="en-US" b="1" dirty="0"/>
              <a:t>Problems – p. </a:t>
            </a:r>
            <a:r>
              <a:rPr lang="en-US" b="1"/>
              <a:t>518</a:t>
            </a:r>
            <a:endParaRPr lang="en-US" b="1" dirty="0"/>
          </a:p>
          <a:p>
            <a:endParaRPr lang="en-US" b="1" dirty="0"/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Trust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No trust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I tried but I can’t figure it out.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I didn’t even try – I am still in that “Spring Break state of mind.”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219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772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TRUST INTENT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573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“A trust is created only if the settlor manifests an intention to create a trust.”</a:t>
            </a:r>
          </a:p>
          <a:p>
            <a:endParaRPr lang="en-US" b="1" dirty="0"/>
          </a:p>
          <a:p>
            <a:r>
              <a:rPr lang="en-US" b="1" dirty="0"/>
              <a:t>Trust Code § 112.002.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4717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Split of legal and equitable title.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                              and</a:t>
            </a:r>
            <a:br>
              <a:rPr lang="en-US" b="1" dirty="0"/>
            </a:b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Imposition of enforceable (fiduciary) duties on the holder of legal title.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27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Exact use of trust language not needed.</a:t>
            </a:r>
          </a:p>
          <a:p>
            <a:endParaRPr lang="en-US" b="1" dirty="0"/>
          </a:p>
          <a:p>
            <a:pPr lvl="1"/>
            <a:r>
              <a:rPr lang="en-US" b="1" i="1" dirty="0"/>
              <a:t>Perfect Union</a:t>
            </a:r>
            <a:r>
              <a:rPr lang="en-US" b="1" dirty="0"/>
              <a:t> – p. 502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445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“Weak” language showing intent may be sufficient.</a:t>
            </a:r>
          </a:p>
          <a:p>
            <a:endParaRPr lang="en-US" b="1" dirty="0"/>
          </a:p>
          <a:p>
            <a:pPr lvl="1"/>
            <a:r>
              <a:rPr lang="en-US" b="1" i="1" dirty="0"/>
              <a:t>Tomlinson v. Tomlinson</a:t>
            </a:r>
            <a:r>
              <a:rPr lang="en-US" b="1" dirty="0"/>
              <a:t> – p. 507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532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Settlor need not know or understand technical trust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81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Use of trust language is not conclusive.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82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1320</TotalTime>
  <Words>575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TRUST CREATION</vt:lpstr>
      <vt:lpstr>Elements of a Valid Trust</vt:lpstr>
      <vt:lpstr>TRUST INTENT</vt:lpstr>
      <vt:lpstr>Threshold Requirement</vt:lpstr>
      <vt:lpstr>Basic Elements</vt:lpstr>
      <vt:lpstr>Basic Principals</vt:lpstr>
      <vt:lpstr>Basic Principals</vt:lpstr>
      <vt:lpstr>Basic Principals</vt:lpstr>
      <vt:lpstr>Basic Principals</vt:lpstr>
      <vt:lpstr>Basic Principals</vt:lpstr>
      <vt:lpstr>Basic Principals</vt:lpstr>
      <vt:lpstr>Problems</vt:lpstr>
      <vt:lpstr>Statute of Uses</vt:lpstr>
      <vt:lpstr>Statute of Uses</vt:lpstr>
      <vt:lpstr>Statute of Uses</vt:lpstr>
      <vt:lpstr>Statute of Uses</vt:lpstr>
      <vt:lpstr>Permissible combination of parties</vt:lpstr>
      <vt:lpstr>Permissible combination of parties</vt:lpstr>
      <vt:lpstr>Distinguishing Trusts From  Other Legal Relationships</vt:lpstr>
      <vt:lpstr>Distinguishing trusts from other legal relationships</vt:lpstr>
      <vt:lpstr>Distinguishing trusts from other legal relationships</vt:lpstr>
      <vt:lpstr>Distinguishing trusts from other legal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Revocation by Operation of Law</dc:title>
  <dc:creator>Gerry W. Beyer</dc:creator>
  <cp:lastModifiedBy>Gerry Beyer</cp:lastModifiedBy>
  <cp:revision>69</cp:revision>
  <cp:lastPrinted>2017-03-19T20:23:28Z</cp:lastPrinted>
  <dcterms:created xsi:type="dcterms:W3CDTF">2010-09-21T20:43:18Z</dcterms:created>
  <dcterms:modified xsi:type="dcterms:W3CDTF">2019-03-07T09:06:48Z</dcterms:modified>
</cp:coreProperties>
</file>