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52535-ABB4-4430-967D-4EB1DDAFF979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7153E-25D4-4789-9912-81354F184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73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8279-A773-441D-9BBC-ADBA5B20715B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BDB4-584D-4BDD-B4C7-9938A8D39361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3B41D-57A6-4341-B010-67E6A93C7AF9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C4A20-9F48-4921-9AFB-94039BAA4102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7CC8-99A6-4C95-B121-9E9DA3F2E783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7C101-65E2-49AE-9BF6-330CF24FB6F4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3873-0D48-4D36-AED2-B3AB3A94D50C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5248-19C8-4689-A1AE-89B27A35F3D6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7C5-67FF-41A8-A992-86372D4381A0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B7A7-C437-483C-A87B-C5450396C143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39C42D7-133C-42D6-A9B2-7D9A4BAE50AE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59D43A-D143-43C8-9F22-6566EC99D2CF}" type="datetime1">
              <a:rPr lang="en-US" smtClean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8077200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TRUSTS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Introduction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Tax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6741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Trusts, although very helpful, are not always worth the cost, expense, and hassle.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11030A-F66C-4D74-AD7E-DD515D4D7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429000"/>
            <a:ext cx="52578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1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Trust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Before 1943</a:t>
            </a:r>
          </a:p>
          <a:p>
            <a:endParaRPr lang="en-US" b="1" dirty="0"/>
          </a:p>
          <a:p>
            <a:pPr lvl="1"/>
            <a:r>
              <a:rPr lang="en-US" b="1" dirty="0"/>
              <a:t>Case law</a:t>
            </a:r>
          </a:p>
          <a:p>
            <a:pPr lvl="1"/>
            <a:r>
              <a:rPr lang="en-US" b="1" dirty="0"/>
              <a:t>Sparse statutes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24252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Trust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April 19, 1943 to December 31, 1983</a:t>
            </a:r>
          </a:p>
          <a:p>
            <a:endParaRPr lang="en-US" b="1" dirty="0"/>
          </a:p>
          <a:p>
            <a:pPr lvl="1"/>
            <a:r>
              <a:rPr lang="en-US" b="1" dirty="0"/>
              <a:t>Texas Trust 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507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Trust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January 1, 1984 to present</a:t>
            </a:r>
          </a:p>
          <a:p>
            <a:endParaRPr lang="en-US" b="1" dirty="0"/>
          </a:p>
          <a:p>
            <a:pPr lvl="1"/>
            <a:r>
              <a:rPr lang="en-US" b="1" dirty="0"/>
              <a:t>Texas Trust Code</a:t>
            </a:r>
          </a:p>
          <a:p>
            <a:pPr lvl="1"/>
            <a:r>
              <a:rPr lang="en-US" b="1" dirty="0"/>
              <a:t>Part of Property Code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 legislation is also found in many other places.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1232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/>
              <a:t>			</a:t>
            </a:r>
            <a:r>
              <a:rPr lang="en-US" b="1" dirty="0"/>
              <a:t>Settlor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              </a:t>
            </a:r>
            <a:r>
              <a:rPr lang="en-US" sz="2400" b="1" dirty="0"/>
              <a:t>Legal                                                   Equitable</a:t>
            </a:r>
          </a:p>
          <a:p>
            <a:pPr marL="118872" indent="0">
              <a:buNone/>
            </a:pPr>
            <a:r>
              <a:rPr lang="en-US" sz="2400" b="1" dirty="0"/>
              <a:t>           Interest		                                  Interest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  Trustee					Beneficiary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752600" y="2438400"/>
            <a:ext cx="2133600" cy="1828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86200" y="2438400"/>
            <a:ext cx="29718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66051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Functioning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Settlor transfers legal title to trustee (honest and reliable) and equitable title to beneficiary (deserving of a windfall).</a:t>
            </a:r>
          </a:p>
          <a:p>
            <a:pPr marL="118872" indent="0">
              <a:lnSpc>
                <a:spcPct val="120000"/>
              </a:lnSpc>
              <a:buNone/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Trustee manages property according to: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legal duties and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the settlor’s instructions.</a:t>
            </a:r>
          </a:p>
          <a:p>
            <a:pPr marL="118872" indent="0">
              <a:lnSpc>
                <a:spcPct val="120000"/>
              </a:lnSpc>
              <a:buNone/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Trustee distributes to beneficiaries according to settlor’s instructions.</a:t>
            </a:r>
          </a:p>
          <a:p>
            <a:pPr marL="118872" indent="0">
              <a:lnSpc>
                <a:spcPct val="120000"/>
              </a:lnSpc>
              <a:buNone/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Trust ends when duties complete.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0902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020" y="914400"/>
            <a:ext cx="8001000" cy="1673352"/>
          </a:xfrm>
        </p:spPr>
        <p:txBody>
          <a:bodyPr/>
          <a:lstStyle/>
          <a:p>
            <a:pPr algn="ctr"/>
            <a:r>
              <a:rPr lang="en-US" dirty="0"/>
              <a:t>Purposes and Uses of</a:t>
            </a:r>
            <a:br>
              <a:rPr lang="en-US" dirty="0"/>
            </a:br>
            <a:r>
              <a:rPr lang="en-US" dirty="0"/>
              <a:t>Trusts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8538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Provide for and protect beneficiary</a:t>
            </a:r>
          </a:p>
          <a:p>
            <a:endParaRPr lang="en-US" b="1" dirty="0"/>
          </a:p>
          <a:p>
            <a:pPr lvl="1"/>
            <a:r>
              <a:rPr lang="en-US" b="1" dirty="0"/>
              <a:t>Minors</a:t>
            </a:r>
          </a:p>
          <a:p>
            <a:pPr lvl="1"/>
            <a:r>
              <a:rPr lang="en-US" b="1" dirty="0"/>
              <a:t>Incompetents</a:t>
            </a:r>
          </a:p>
          <a:p>
            <a:pPr lvl="1"/>
            <a:r>
              <a:rPr lang="en-US" b="1" dirty="0"/>
              <a:t>People without management skills</a:t>
            </a:r>
          </a:p>
          <a:p>
            <a:pPr lvl="1"/>
            <a:r>
              <a:rPr lang="en-US" b="1" dirty="0"/>
              <a:t>Spendthrifts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2249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Flexibility of asset distribution</a:t>
            </a:r>
          </a:p>
          <a:p>
            <a:endParaRPr lang="en-US" b="1" dirty="0"/>
          </a:p>
          <a:p>
            <a:pPr lvl="1"/>
            <a:r>
              <a:rPr lang="en-US" b="1" dirty="0"/>
              <a:t>Spread benefits over time.</a:t>
            </a:r>
          </a:p>
          <a:p>
            <a:pPr lvl="1"/>
            <a:r>
              <a:rPr lang="en-US" b="1" dirty="0"/>
              <a:t>Give trustee discretion whom to pay and how much to pay.</a:t>
            </a:r>
          </a:p>
          <a:p>
            <a:pPr lvl="1"/>
            <a:r>
              <a:rPr lang="en-US" b="1" dirty="0"/>
              <a:t>Set standards.</a:t>
            </a:r>
          </a:p>
          <a:p>
            <a:pPr lvl="1"/>
            <a:r>
              <a:rPr lang="en-US" b="1" dirty="0"/>
              <a:t>Impose conditions.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8528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610600" cy="4625609"/>
          </a:xfrm>
        </p:spPr>
        <p:txBody>
          <a:bodyPr/>
          <a:lstStyle/>
          <a:p>
            <a:r>
              <a:rPr lang="en-US" b="1" dirty="0"/>
              <a:t>3.  Protection against settlor’s incompetence and help avoid guardianship</a:t>
            </a:r>
          </a:p>
          <a:p>
            <a:endParaRPr lang="en-US" b="1" dirty="0"/>
          </a:p>
          <a:p>
            <a:pPr lvl="1"/>
            <a:r>
              <a:rPr lang="en-US" b="1" dirty="0"/>
              <a:t>The “stand by” trust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6659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Professional management of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30996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 and Uses of Trusts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Probate avoidance if trust inter </a:t>
            </a:r>
            <a:r>
              <a:rPr lang="en-US" b="1" dirty="0" err="1"/>
              <a:t>vivos</a:t>
            </a:r>
            <a:endParaRPr lang="en-US" b="1" dirty="0"/>
          </a:p>
          <a:p>
            <a:pPr lvl="2"/>
            <a:r>
              <a:rPr lang="en-US" b="1" dirty="0"/>
              <a:t>Privacy of asset 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26962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1048</TotalTime>
  <Words>260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TRUSTS  Introduction</vt:lpstr>
      <vt:lpstr>Basic Idea</vt:lpstr>
      <vt:lpstr>Basic Functioning</vt:lpstr>
      <vt:lpstr>Purposes and Uses of Trusts</vt:lpstr>
      <vt:lpstr>Purposes and Uses of Trusts</vt:lpstr>
      <vt:lpstr>Purposes and Uses of Trusts</vt:lpstr>
      <vt:lpstr>Purposes and Uses of Trusts</vt:lpstr>
      <vt:lpstr>Purposes and Uses of Trusts</vt:lpstr>
      <vt:lpstr>Purposes and Uses of Trusts</vt:lpstr>
      <vt:lpstr>Purposes and Uses of Trusts</vt:lpstr>
      <vt:lpstr>Warning!</vt:lpstr>
      <vt:lpstr>Texas Trust Legislation</vt:lpstr>
      <vt:lpstr>Texas Trust Legislation</vt:lpstr>
      <vt:lpstr>Texas Trust Legislation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57</cp:revision>
  <dcterms:created xsi:type="dcterms:W3CDTF">2010-09-21T20:43:18Z</dcterms:created>
  <dcterms:modified xsi:type="dcterms:W3CDTF">2019-03-06T00:24:08Z</dcterms:modified>
</cp:coreProperties>
</file>