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12" autoAdjust="0"/>
    <p:restoredTop sz="94660"/>
  </p:normalViewPr>
  <p:slideViewPr>
    <p:cSldViewPr>
      <p:cViewPr varScale="1">
        <p:scale>
          <a:sx n="64" d="100"/>
          <a:sy n="64" d="100"/>
        </p:scale>
        <p:origin x="1351" y="31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DC661C-78F2-4527-8C27-5AAD0472FBE5}" type="datetimeFigureOut">
              <a:rPr lang="en-US" smtClean="0"/>
              <a:t>3/4/2019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6ACAEB-4031-4E8D-A3F6-D98F07CB50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46754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6E1189-C605-434F-9207-B697EF420549}" type="datetime1">
              <a:rPr lang="en-US" smtClean="0"/>
              <a:t>3/4/2019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0FC6C-22EF-40C9-BF59-7AF1FA577A59}" type="datetime1">
              <a:rPr lang="en-US" smtClean="0"/>
              <a:t>3/4/2019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9B9F0-DAE7-47CB-9AD4-4F968450313E}" type="datetime1">
              <a:rPr lang="en-US" smtClean="0"/>
              <a:t>3/4/2019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774D4-D5B2-49D9-8984-15D7761018E0}" type="datetime1">
              <a:rPr lang="en-US" smtClean="0"/>
              <a:t>3/4/2019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FE83E-4424-4541-B641-6561B30CB1E6}" type="datetime1">
              <a:rPr lang="en-US" smtClean="0"/>
              <a:t>3/4/2019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F4A4C-0D07-4506-B798-809F138EA1D7}" type="datetime1">
              <a:rPr lang="en-US" smtClean="0"/>
              <a:t>3/4/2019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BF79C-2F79-4B9A-9BED-B40F400A7B5D}" type="datetime1">
              <a:rPr lang="en-US" smtClean="0"/>
              <a:t>3/4/2019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F5AE5B-6446-42B2-8516-930AE95BD5F9}" type="datetime1">
              <a:rPr lang="en-US" smtClean="0"/>
              <a:t>3/4/2019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168FF-65DF-4DF2-B682-A474E508F3D0}" type="datetime1">
              <a:rPr lang="en-US" smtClean="0"/>
              <a:t>3/4/2019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EC8E1-8911-4793-9394-3FBFC8DC746A}" type="datetime1">
              <a:rPr lang="en-US" smtClean="0"/>
              <a:t>3/4/2019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D279C5BE-4850-49D5-A1AB-EBDDF7C2B6ED}" type="datetime1">
              <a:rPr lang="en-US" smtClean="0"/>
              <a:t>3/4/2019</a:t>
            </a:fld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8321BEEB-724B-44AF-AC73-F2B6C91962A6}" type="datetime1">
              <a:rPr lang="en-US" smtClean="0"/>
              <a:t>3/4/2019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905000"/>
            <a:ext cx="8077200" cy="1600200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Election Wills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1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24553095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Basic Idea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lnSpc>
                <a:spcPct val="110000"/>
              </a:lnSpc>
            </a:pPr>
            <a:r>
              <a:rPr lang="en-US" b="1" dirty="0"/>
              <a:t>A will which attempts to devise/bequeath property which a beneficiary owns.</a:t>
            </a:r>
          </a:p>
          <a:p>
            <a:pPr>
              <a:lnSpc>
                <a:spcPct val="110000"/>
              </a:lnSpc>
            </a:pPr>
            <a:endParaRPr lang="en-US" b="1" dirty="0"/>
          </a:p>
          <a:p>
            <a:pPr lvl="1">
              <a:lnSpc>
                <a:spcPct val="110000"/>
              </a:lnSpc>
            </a:pPr>
            <a:r>
              <a:rPr lang="en-US" b="1" dirty="0"/>
              <a:t>“I leave Bill Smith’s car to Margaret and I leave Bill Smith $1,000.”</a:t>
            </a:r>
          </a:p>
          <a:p>
            <a:pPr lvl="1">
              <a:lnSpc>
                <a:spcPct val="110000"/>
              </a:lnSpc>
            </a:pPr>
            <a:endParaRPr lang="en-US" b="1" dirty="0"/>
          </a:p>
          <a:p>
            <a:pPr lvl="1">
              <a:lnSpc>
                <a:spcPct val="110000"/>
              </a:lnSpc>
            </a:pPr>
            <a:r>
              <a:rPr lang="en-US" b="1" dirty="0"/>
              <a:t>“I leave the house described as [proper legal description of community property house] to Bill Smith.  I leave the rest of my estate to Margaret.”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2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9282953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Choices available to Beneficiary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76400"/>
            <a:ext cx="8229600" cy="4625609"/>
          </a:xfrm>
        </p:spPr>
        <p:txBody>
          <a:bodyPr/>
          <a:lstStyle/>
          <a:p>
            <a:r>
              <a:rPr lang="en-US" b="1" dirty="0"/>
              <a:t>1.  Elect against the will</a:t>
            </a:r>
          </a:p>
          <a:p>
            <a:endParaRPr lang="en-US" b="1" dirty="0"/>
          </a:p>
          <a:p>
            <a:pPr lvl="1"/>
            <a:r>
              <a:rPr lang="en-US" b="1" dirty="0"/>
              <a:t>Beneficiary retains all of beneficiary’s property.</a:t>
            </a:r>
          </a:p>
          <a:p>
            <a:pPr lvl="1"/>
            <a:endParaRPr lang="en-US" b="1" dirty="0"/>
          </a:p>
          <a:p>
            <a:pPr lvl="1"/>
            <a:r>
              <a:rPr lang="en-US" b="1" dirty="0"/>
              <a:t>But, Beneficiary may not receive any property under the will.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200" y="4419600"/>
            <a:ext cx="2371725" cy="2371725"/>
          </a:xfrm>
          <a:prstGeom prst="rect">
            <a:avLst/>
          </a:prstGeo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3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31200293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Choices available to Beneficiary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2.  Elect under the will</a:t>
            </a:r>
          </a:p>
          <a:p>
            <a:endParaRPr lang="en-US" b="1" dirty="0"/>
          </a:p>
          <a:p>
            <a:pPr lvl="1"/>
            <a:r>
              <a:rPr lang="en-US" b="1" dirty="0"/>
              <a:t>Beneficiary consents to disposition of beneficiary’s property in the will.</a:t>
            </a:r>
          </a:p>
          <a:p>
            <a:pPr lvl="1"/>
            <a:endParaRPr lang="en-US" b="1" dirty="0"/>
          </a:p>
          <a:p>
            <a:pPr lvl="1"/>
            <a:r>
              <a:rPr lang="en-US" b="1" dirty="0"/>
              <a:t>Beneficiary then receives devise/bequest under the will.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4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28411458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Use by “Controlling” Spouse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775191"/>
            <a:ext cx="5638800" cy="4854209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/>
              <a:t>The wage-earning spouse wants to control where wages go upon death but normally can only control ½ because it is community property.</a:t>
            </a:r>
          </a:p>
          <a:p>
            <a:endParaRPr lang="en-US" b="1" dirty="0"/>
          </a:p>
          <a:p>
            <a:r>
              <a:rPr lang="en-US" b="1" dirty="0"/>
              <a:t>So, wage-earning spouse gives away all the community but leaves property (e.g., a life estate in entire community and separate) to spouse.</a:t>
            </a:r>
          </a:p>
          <a:p>
            <a:endParaRPr lang="en-US" b="1" dirty="0"/>
          </a:p>
          <a:p>
            <a:endParaRPr lang="en-US" b="1" dirty="0"/>
          </a:p>
        </p:txBody>
      </p:sp>
      <p:pic>
        <p:nvPicPr>
          <p:cNvPr id="1026" name="Picture 2" descr="http://www.pcanonib.info/board/M/src/12754919365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31048" y="2362200"/>
            <a:ext cx="3110056" cy="381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5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14127949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Interpretation Rules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Election exists only if will is open to </a:t>
            </a:r>
            <a:r>
              <a:rPr lang="en-US" b="1" u="sng" dirty="0"/>
              <a:t>no other construction</a:t>
            </a:r>
            <a:r>
              <a:rPr lang="en-US" b="1" dirty="0"/>
              <a:t>.</a:t>
            </a:r>
          </a:p>
          <a:p>
            <a:endParaRPr lang="en-US" b="1" dirty="0"/>
          </a:p>
          <a:p>
            <a:r>
              <a:rPr lang="en-US" b="1" dirty="0"/>
              <a:t>Burden of proof is on person trying to show that an election exists.</a:t>
            </a:r>
          </a:p>
          <a:p>
            <a:endParaRPr lang="en-US" b="1" dirty="0"/>
          </a:p>
          <a:p>
            <a:r>
              <a:rPr lang="en-US" b="1" i="1" dirty="0"/>
              <a:t>Wright v. Wright</a:t>
            </a:r>
            <a:r>
              <a:rPr lang="en-US" b="1" dirty="0"/>
              <a:t> – p. 300</a:t>
            </a:r>
            <a:endParaRPr lang="en-US" b="1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6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11971313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Warning for married testators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Do not create an election will by mistake.</a:t>
            </a:r>
          </a:p>
          <a:p>
            <a:endParaRPr lang="en-US" b="1" dirty="0"/>
          </a:p>
          <a:p>
            <a:r>
              <a:rPr lang="en-US" b="1" dirty="0"/>
              <a:t>E.g., by describing a specific gift so that it includes the surviving spouse’s community share.</a:t>
            </a:r>
          </a:p>
          <a:p>
            <a:endParaRPr lang="en-US" b="1" dirty="0"/>
          </a:p>
          <a:p>
            <a:r>
              <a:rPr lang="en-US" b="1" dirty="0"/>
              <a:t>Advice – include anti-election provision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7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192401111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661</TotalTime>
  <Words>262</Words>
  <Application>Microsoft Office PowerPoint</Application>
  <PresentationFormat>On-screen Show (4:3)</PresentationFormat>
  <Paragraphs>42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Arial</vt:lpstr>
      <vt:lpstr>Calibri</vt:lpstr>
      <vt:lpstr>Corbel</vt:lpstr>
      <vt:lpstr>Wingdings</vt:lpstr>
      <vt:lpstr>Wingdings 2</vt:lpstr>
      <vt:lpstr>Wingdings 3</vt:lpstr>
      <vt:lpstr>Module</vt:lpstr>
      <vt:lpstr>Election Wills</vt:lpstr>
      <vt:lpstr>Basic Idea</vt:lpstr>
      <vt:lpstr>Choices available to Beneficiary</vt:lpstr>
      <vt:lpstr>Choices available to Beneficiary</vt:lpstr>
      <vt:lpstr>Use by “Controlling” Spouse</vt:lpstr>
      <vt:lpstr>Interpretation Rules</vt:lpstr>
      <vt:lpstr>Warning for married testators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Revocation by Operation of Law</dc:title>
  <dc:creator>Gerry W. Beyer</dc:creator>
  <cp:lastModifiedBy>Gerry Beyer</cp:lastModifiedBy>
  <cp:revision>48</cp:revision>
  <dcterms:created xsi:type="dcterms:W3CDTF">2010-09-21T20:43:18Z</dcterms:created>
  <dcterms:modified xsi:type="dcterms:W3CDTF">2019-03-04T22:15:52Z</dcterms:modified>
</cp:coreProperties>
</file>