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sldIdLst>
    <p:sldId id="256" r:id="rId2"/>
    <p:sldId id="26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5" r:id="rId11"/>
    <p:sldId id="264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12" autoAdjust="0"/>
    <p:restoredTop sz="94660"/>
  </p:normalViewPr>
  <p:slideViewPr>
    <p:cSldViewPr>
      <p:cViewPr>
        <p:scale>
          <a:sx n="64" d="100"/>
          <a:sy n="64" d="100"/>
        </p:scale>
        <p:origin x="1351" y="31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C4B1B52-86BF-4C57-98AB-B1B0001A4D2C}" type="datetimeFigureOut">
              <a:rPr lang="en-US" smtClean="0"/>
              <a:t>3/3/2019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2782A6E-9DAE-49A8-9D94-E5CDAF0EE1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20890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726948-02EB-474A-AFA7-4AEED00DB3FD}" type="datetime1">
              <a:rPr lang="en-US" smtClean="0"/>
              <a:t>3/3/2019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 dirty="0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D4D207-8B40-4E9C-8A19-A3CC6DDEB6B6}" type="datetime1">
              <a:rPr lang="en-US" smtClean="0"/>
              <a:t>3/3/2019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Rectangle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1D8109-08DF-4D06-8B92-7FB41EE8D294}" type="datetime1">
              <a:rPr lang="en-US" smtClean="0"/>
              <a:t>3/3/2019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CC6D58-25CC-427C-998C-AB58C7147188}" type="datetime1">
              <a:rPr lang="en-US" smtClean="0"/>
              <a:t>3/3/2019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4A7E06-BDAE-4363-9742-23B8D4400801}" type="datetime1">
              <a:rPr lang="en-US" smtClean="0"/>
              <a:t>3/3/2019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9856EE-D565-4BED-A06D-386B6C679324}" type="datetime1">
              <a:rPr lang="en-US" smtClean="0"/>
              <a:t>3/3/2019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9909B6-8CB5-4851-96DA-2EEF3251C4E4}" type="datetime1">
              <a:rPr lang="en-US" smtClean="0"/>
              <a:t>3/3/2019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C8CC3-D833-4858-B3CE-86E72FB68B1F}" type="datetime1">
              <a:rPr lang="en-US" smtClean="0"/>
              <a:t>3/3/2019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115B08-7260-4133-AE2C-B11CFA9E7AAB}" type="datetime1">
              <a:rPr lang="en-US" smtClean="0"/>
              <a:t>3/3/2019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229C9-4EDB-4910-B46D-F3C8FD9ABDEC}" type="datetime1">
              <a:rPr lang="en-US" smtClean="0"/>
              <a:t>3/3/2019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 dirty="0"/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E432D1BE-B7C9-472E-8945-DC003783C510}" type="datetime1">
              <a:rPr lang="en-US" smtClean="0"/>
              <a:t>3/3/2019</a:t>
            </a:fld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kumimoji="0"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574E5277-36B3-4923-98BB-693025F6A690}" type="datetime1">
              <a:rPr lang="en-US" smtClean="0"/>
              <a:t>3/3/2019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9648F39E-9C37-485F-AC97-16BB4BDF9F49}" type="slidenum">
              <a:rPr kumimoji="0" lang="en-US" smtClean="0"/>
              <a:t>‹#›</a:t>
            </a:fld>
            <a:endParaRPr kumimoji="0"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1905000"/>
            <a:ext cx="8077200" cy="1600200"/>
          </a:xfrm>
        </p:spPr>
        <p:txBody>
          <a:bodyPr>
            <a:normAutofit/>
          </a:bodyPr>
          <a:lstStyle/>
          <a:p>
            <a:pPr algn="ctr"/>
            <a:r>
              <a:rPr lang="en-US" dirty="0"/>
              <a:t>Conditional Gifts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1</a:t>
            </a:fld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245530956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Validity of Conditions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6.  Others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10</a:t>
            </a:fld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330140869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914400" y="4724400"/>
            <a:ext cx="6477000" cy="990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Recommendations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75191"/>
            <a:ext cx="8229600" cy="4625609"/>
          </a:xfrm>
          <a:noFill/>
        </p:spPr>
        <p:txBody>
          <a:bodyPr>
            <a:normAutofit/>
          </a:bodyPr>
          <a:lstStyle/>
          <a:p>
            <a:r>
              <a:rPr lang="en-US" b="1" dirty="0"/>
              <a:t>1.  Make condition clear.</a:t>
            </a:r>
          </a:p>
          <a:p>
            <a:endParaRPr lang="en-US" b="1" dirty="0"/>
          </a:p>
          <a:p>
            <a:r>
              <a:rPr lang="en-US" b="1" dirty="0"/>
              <a:t>2.  Provide gift over:</a:t>
            </a:r>
          </a:p>
          <a:p>
            <a:pPr lvl="2"/>
            <a:r>
              <a:rPr lang="en-US" b="1" dirty="0"/>
              <a:t>If condition violated, and</a:t>
            </a:r>
          </a:p>
          <a:p>
            <a:pPr lvl="2"/>
            <a:r>
              <a:rPr lang="en-US" b="1" dirty="0"/>
              <a:t>If condition deemed illegal or against </a:t>
            </a:r>
            <a:r>
              <a:rPr lang="en-US" b="1"/>
              <a:t>public policy.</a:t>
            </a:r>
            <a:endParaRPr lang="en-US" b="1" dirty="0"/>
          </a:p>
          <a:p>
            <a:pPr marL="118872" indent="0">
              <a:buNone/>
            </a:pPr>
            <a:endParaRPr lang="en-US" b="1" dirty="0"/>
          </a:p>
          <a:p>
            <a:r>
              <a:rPr lang="en-US" b="1" dirty="0"/>
              <a:t>3.  Use a different estate planning technique such as a trust.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11</a:t>
            </a:fld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17576949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155448"/>
            <a:ext cx="8763000" cy="1252728"/>
          </a:xfrm>
        </p:spPr>
        <p:txBody>
          <a:bodyPr>
            <a:normAutofit fontScale="90000"/>
          </a:bodyPr>
          <a:lstStyle/>
          <a:p>
            <a:r>
              <a:rPr lang="en-US" dirty="0"/>
              <a:t>Key plot point of Prof. Sutton’s movie!</a:t>
            </a: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76625" y="1777379"/>
            <a:ext cx="2266950" cy="3506357"/>
          </a:xfrm>
        </p:spPr>
      </p:pic>
      <p:sp>
        <p:nvSpPr>
          <p:cNvPr id="5" name="TextBox 4"/>
          <p:cNvSpPr txBox="1"/>
          <p:nvPr/>
        </p:nvSpPr>
        <p:spPr>
          <a:xfrm>
            <a:off x="1447800" y="5638800"/>
            <a:ext cx="6324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/>
              <a:t>Must be married by midnight on Halloween to receive property under a will.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2</a:t>
            </a:fld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11814134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Condition Precedent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Event must occur </a:t>
            </a:r>
            <a:r>
              <a:rPr lang="en-US" b="1" i="1" dirty="0"/>
              <a:t>before</a:t>
            </a:r>
            <a:r>
              <a:rPr lang="en-US" b="1" dirty="0"/>
              <a:t> beneficiary may claim the gift.</a:t>
            </a:r>
          </a:p>
          <a:p>
            <a:endParaRPr lang="en-US" b="1" dirty="0"/>
          </a:p>
          <a:p>
            <a:r>
              <a:rPr lang="en-US" b="1" dirty="0"/>
              <a:t>Prof. Sutton’s movie.</a:t>
            </a:r>
          </a:p>
          <a:p>
            <a:endParaRPr lang="en-US" b="1" dirty="0"/>
          </a:p>
          <a:p>
            <a:r>
              <a:rPr lang="en-US" b="1" dirty="0"/>
              <a:t>“I leave $10,000 to X if she is a law school graduate at the time of my death.”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3</a:t>
            </a:fld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7768535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Condition Subsequent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Beneficiary receives and retains the gift until the condition is violated.</a:t>
            </a:r>
          </a:p>
          <a:p>
            <a:endParaRPr lang="en-US" b="1" dirty="0"/>
          </a:p>
          <a:p>
            <a:r>
              <a:rPr lang="en-US" b="1" dirty="0"/>
              <a:t>“I leave my house to X but if X is convicted of a crime, then the house goes to Y.”</a:t>
            </a:r>
          </a:p>
          <a:p>
            <a:pPr lvl="1"/>
            <a:r>
              <a:rPr lang="en-US" b="1" dirty="0"/>
              <a:t>X has a fee simple subject to a shifting executory limitation.</a:t>
            </a:r>
          </a:p>
          <a:p>
            <a:pPr lvl="1"/>
            <a:r>
              <a:rPr lang="en-US" b="1" dirty="0"/>
              <a:t>Y has a shifting executory interest.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4</a:t>
            </a:fld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17761478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Validity of Conditions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1.  Statement of Use</a:t>
            </a:r>
          </a:p>
          <a:p>
            <a:endParaRPr lang="en-US" b="1" dirty="0"/>
          </a:p>
          <a:p>
            <a:pPr lvl="1"/>
            <a:r>
              <a:rPr lang="en-US" b="1" dirty="0"/>
              <a:t>“I leave Alice $50,000 so she can pay the law school tuition of her daughter, Doris.”</a:t>
            </a:r>
          </a:p>
          <a:p>
            <a:pPr lvl="2"/>
            <a:r>
              <a:rPr lang="en-US" b="1" dirty="0"/>
              <a:t>Alice uses the money for a world cruise.</a:t>
            </a:r>
          </a:p>
          <a:p>
            <a:pPr marL="118872" indent="0">
              <a:buNone/>
            </a:pPr>
            <a:endParaRPr lang="en-US" b="1" dirty="0"/>
          </a:p>
          <a:p>
            <a:pPr lvl="1"/>
            <a:r>
              <a:rPr lang="en-US" b="1" dirty="0"/>
              <a:t>Normally, precatory.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5</a:t>
            </a:fld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4135758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Validity of Conditions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2.  Illegal or against public policy purpose</a:t>
            </a:r>
          </a:p>
          <a:p>
            <a:endParaRPr lang="en-US" b="1" dirty="0"/>
          </a:p>
          <a:p>
            <a:pPr lvl="1"/>
            <a:r>
              <a:rPr lang="en-US" b="1" dirty="0"/>
              <a:t>“I leave $50,000 to X if she kills Y within six months of my death.”</a:t>
            </a:r>
          </a:p>
          <a:p>
            <a:endParaRPr lang="en-US" b="1" dirty="0"/>
          </a:p>
          <a:p>
            <a:pPr lvl="1"/>
            <a:r>
              <a:rPr lang="en-US" b="1" dirty="0"/>
              <a:t>Ineffective.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6</a:t>
            </a:fld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1996757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Validity of Conditions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3.  Personal habits.</a:t>
            </a:r>
          </a:p>
          <a:p>
            <a:endParaRPr lang="en-US" b="1" dirty="0"/>
          </a:p>
          <a:p>
            <a:pPr lvl="1"/>
            <a:r>
              <a:rPr lang="en-US" b="1" dirty="0"/>
              <a:t>Often upheld.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7</a:t>
            </a:fld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264550081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Validity of Conditions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4.  Marriage</a:t>
            </a:r>
          </a:p>
          <a:p>
            <a:endParaRPr lang="en-US" b="1" dirty="0"/>
          </a:p>
          <a:p>
            <a:pPr lvl="1"/>
            <a:r>
              <a:rPr lang="en-US" b="1" dirty="0"/>
              <a:t>Depends on facts.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8</a:t>
            </a:fld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56798751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Validity of Conditions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5.  Divorce</a:t>
            </a:r>
          </a:p>
          <a:p>
            <a:endParaRPr lang="en-US" b="1" dirty="0"/>
          </a:p>
          <a:p>
            <a:pPr lvl="1"/>
            <a:r>
              <a:rPr lang="en-US" b="1" dirty="0"/>
              <a:t>Likely invalid.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9</a:t>
            </a:fld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285583487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564</TotalTime>
  <Words>278</Words>
  <Application>Microsoft Office PowerPoint</Application>
  <PresentationFormat>On-screen Show (4:3)</PresentationFormat>
  <Paragraphs>61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8" baseType="lpstr">
      <vt:lpstr>Arial</vt:lpstr>
      <vt:lpstr>Calibri</vt:lpstr>
      <vt:lpstr>Corbel</vt:lpstr>
      <vt:lpstr>Wingdings</vt:lpstr>
      <vt:lpstr>Wingdings 2</vt:lpstr>
      <vt:lpstr>Wingdings 3</vt:lpstr>
      <vt:lpstr>Module</vt:lpstr>
      <vt:lpstr>Conditional Gifts</vt:lpstr>
      <vt:lpstr>Key plot point of Prof. Sutton’s movie!</vt:lpstr>
      <vt:lpstr>Condition Precedent</vt:lpstr>
      <vt:lpstr>Condition Subsequent</vt:lpstr>
      <vt:lpstr>Validity of Conditions</vt:lpstr>
      <vt:lpstr>Validity of Conditions</vt:lpstr>
      <vt:lpstr>Validity of Conditions</vt:lpstr>
      <vt:lpstr>Validity of Conditions</vt:lpstr>
      <vt:lpstr>Validity of Conditions</vt:lpstr>
      <vt:lpstr>Validity of Conditions</vt:lpstr>
      <vt:lpstr>Recommendations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Revocation by Operation of Law</dc:title>
  <dc:creator>Gerry W. Beyer</dc:creator>
  <cp:lastModifiedBy>Gerry Beyer</cp:lastModifiedBy>
  <cp:revision>48</cp:revision>
  <dcterms:created xsi:type="dcterms:W3CDTF">2010-09-21T20:43:18Z</dcterms:created>
  <dcterms:modified xsi:type="dcterms:W3CDTF">2019-03-03T22:52:11Z</dcterms:modified>
</cp:coreProperties>
</file>