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64" r:id="rId12"/>
    <p:sldId id="265" r:id="rId13"/>
    <p:sldId id="266" r:id="rId14"/>
    <p:sldId id="267" r:id="rId15"/>
    <p:sldId id="268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10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0"/>
  </p:normalViewPr>
  <p:slideViewPr>
    <p:cSldViewPr>
      <p:cViewPr varScale="1">
        <p:scale>
          <a:sx n="64" d="100"/>
          <a:sy n="64" d="100"/>
        </p:scale>
        <p:origin x="1351" y="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991BE-2809-4F05-B13E-46109B0E4068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00D10-670D-4716-982A-DF38D5049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6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8007-92EB-43FE-BA9A-681F99C7C31D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994A-16A6-41FD-99D3-70CAD8E7A059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E926-55F2-4C52-B633-59F76B4FDC41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F2D7-BE8C-49F4-B070-F471FA3B232A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D522-EC3B-4AC6-A506-DB4F20FE47BD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A4D3-858E-493B-9481-0DAA1280D529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A476-E8E3-486E-B5B8-213C04120344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4C15-E208-437A-84BE-8360DF91FEE2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B390-BBCB-43D9-A2CB-DB0B9F05EBB9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AF86-8302-4B17-AA86-9C814B938A43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E9CE501-3148-47F8-BAF9-1234D39F8F8B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556AB87-EC0D-49FC-91EE-5608D9D0E239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0772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Will Contest Prevention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80187"/>
            <a:ext cx="6400800" cy="1758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55309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Include </a:t>
            </a:r>
            <a:r>
              <a:rPr lang="en-US" b="1" i="1" dirty="0"/>
              <a:t>in terrorem</a:t>
            </a:r>
            <a:r>
              <a:rPr lang="en-US" b="1" dirty="0"/>
              <a:t> (no contest) (forfeiture) provision</a:t>
            </a:r>
          </a:p>
          <a:p>
            <a:endParaRPr lang="en-US" b="1" dirty="0"/>
          </a:p>
          <a:p>
            <a:pPr lvl="1"/>
            <a:r>
              <a:rPr lang="en-US" b="1" dirty="0"/>
              <a:t>Beneficiary who contests and loses forfeits testamentary gift.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38600"/>
            <a:ext cx="2343566" cy="25384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06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Include </a:t>
            </a:r>
            <a:r>
              <a:rPr lang="en-US" b="1" i="1" dirty="0"/>
              <a:t>in </a:t>
            </a:r>
            <a:r>
              <a:rPr lang="en-US" b="1" i="1" dirty="0" err="1"/>
              <a:t>terrorem</a:t>
            </a:r>
            <a:r>
              <a:rPr lang="en-US" b="1" dirty="0"/>
              <a:t> (no contest) (forfeiture) provision</a:t>
            </a:r>
          </a:p>
          <a:p>
            <a:endParaRPr lang="en-US" b="1" dirty="0"/>
          </a:p>
          <a:p>
            <a:pPr lvl="1"/>
            <a:r>
              <a:rPr lang="en-US" b="1" dirty="0"/>
              <a:t>Good faith/just cause contests will not trigger forfeiture.</a:t>
            </a:r>
          </a:p>
          <a:p>
            <a:pPr lvl="2"/>
            <a:r>
              <a:rPr lang="en-US" b="1" dirty="0"/>
              <a:t>EC § 254.005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5975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Include </a:t>
            </a:r>
            <a:r>
              <a:rPr lang="en-US" b="1" i="1" dirty="0"/>
              <a:t>in </a:t>
            </a:r>
            <a:r>
              <a:rPr lang="en-US" b="1" i="1" dirty="0" err="1"/>
              <a:t>terrorem</a:t>
            </a:r>
            <a:r>
              <a:rPr lang="en-US" b="1" dirty="0"/>
              <a:t> (no contest) (forfeiture) provision</a:t>
            </a:r>
          </a:p>
          <a:p>
            <a:endParaRPr lang="en-US" b="1" dirty="0"/>
          </a:p>
          <a:p>
            <a:pPr lvl="1"/>
            <a:r>
              <a:rPr lang="en-US" b="1" dirty="0"/>
              <a:t>Strictly construed.</a:t>
            </a:r>
          </a:p>
          <a:p>
            <a:pPr lvl="1"/>
            <a:r>
              <a:rPr lang="en-US" b="1" dirty="0"/>
              <a:t>Will not enforce if violate public policy such as forfeiture for suing executor for breach of duty.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91472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Include </a:t>
            </a:r>
            <a:r>
              <a:rPr lang="en-US" b="1" i="1" dirty="0"/>
              <a:t>in </a:t>
            </a:r>
            <a:r>
              <a:rPr lang="en-US" b="1" i="1" dirty="0" err="1"/>
              <a:t>terrorem</a:t>
            </a:r>
            <a:r>
              <a:rPr lang="en-US" b="1" dirty="0"/>
              <a:t> (no contest) (forfeiture) provision</a:t>
            </a:r>
          </a:p>
          <a:p>
            <a:endParaRPr lang="en-US" b="1" dirty="0"/>
          </a:p>
          <a:p>
            <a:pPr lvl="1"/>
            <a:r>
              <a:rPr lang="en-US" b="1" dirty="0"/>
              <a:t>Drafting guidelines:</a:t>
            </a:r>
          </a:p>
          <a:p>
            <a:pPr lvl="2"/>
            <a:r>
              <a:rPr lang="en-US" b="1" dirty="0"/>
              <a:t>Create substantial risk</a:t>
            </a:r>
          </a:p>
          <a:p>
            <a:pPr marL="768096" lvl="2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4648200"/>
            <a:ext cx="5143500" cy="17621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77860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Include </a:t>
            </a:r>
            <a:r>
              <a:rPr lang="en-US" b="1" i="1" dirty="0"/>
              <a:t>in </a:t>
            </a:r>
            <a:r>
              <a:rPr lang="en-US" b="1" i="1" dirty="0" err="1"/>
              <a:t>terrorem</a:t>
            </a:r>
            <a:r>
              <a:rPr lang="en-US" b="1" dirty="0"/>
              <a:t> (no contest) (forfeiture) provision</a:t>
            </a:r>
          </a:p>
          <a:p>
            <a:endParaRPr lang="en-US" b="1" dirty="0"/>
          </a:p>
          <a:p>
            <a:pPr lvl="1"/>
            <a:r>
              <a:rPr lang="en-US" b="1" dirty="0"/>
              <a:t>Drafting guidelines:</a:t>
            </a:r>
          </a:p>
          <a:p>
            <a:pPr lvl="2"/>
            <a:r>
              <a:rPr lang="en-US" b="1" dirty="0"/>
              <a:t>Create substantial risk</a:t>
            </a:r>
          </a:p>
          <a:p>
            <a:pPr lvl="2"/>
            <a:r>
              <a:rPr lang="en-US" b="1" dirty="0"/>
              <a:t>Describe triggering conduct</a:t>
            </a:r>
          </a:p>
          <a:p>
            <a:pPr marL="768096" lvl="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56496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Include </a:t>
            </a:r>
            <a:r>
              <a:rPr lang="en-US" b="1" i="1" dirty="0"/>
              <a:t>in </a:t>
            </a:r>
            <a:r>
              <a:rPr lang="en-US" b="1" i="1" dirty="0" err="1"/>
              <a:t>terrorem</a:t>
            </a:r>
            <a:r>
              <a:rPr lang="en-US" b="1" dirty="0"/>
              <a:t> (no contest) (forfeiture) provision</a:t>
            </a:r>
          </a:p>
          <a:p>
            <a:endParaRPr lang="en-US" b="1" dirty="0"/>
          </a:p>
          <a:p>
            <a:pPr lvl="1"/>
            <a:r>
              <a:rPr lang="en-US" b="1" dirty="0"/>
              <a:t>Drafting guidelines:</a:t>
            </a:r>
          </a:p>
          <a:p>
            <a:pPr lvl="2"/>
            <a:r>
              <a:rPr lang="en-US" b="1" dirty="0"/>
              <a:t>Create substantial risk</a:t>
            </a:r>
          </a:p>
          <a:p>
            <a:pPr lvl="2"/>
            <a:r>
              <a:rPr lang="en-US" b="1" dirty="0"/>
              <a:t>Describe triggering conduct</a:t>
            </a:r>
          </a:p>
          <a:p>
            <a:pPr lvl="2"/>
            <a:r>
              <a:rPr lang="en-US" b="1" dirty="0"/>
              <a:t>Indicate beneficiary of forfeited property</a:t>
            </a:r>
          </a:p>
          <a:p>
            <a:pPr marL="768096" lvl="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90011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Do not explain reasons for property</a:t>
            </a:r>
            <a:br>
              <a:rPr lang="en-US" b="1" dirty="0"/>
            </a:br>
            <a:r>
              <a:rPr lang="en-US" b="1" dirty="0"/>
              <a:t>      disposition.</a:t>
            </a:r>
          </a:p>
          <a:p>
            <a:pPr marL="768096" lvl="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16</a:t>
            </a:fld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28" y="3429000"/>
            <a:ext cx="5063343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45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 Avoid bitter or hateful language.</a:t>
            </a:r>
          </a:p>
          <a:p>
            <a:pPr marL="768096" lvl="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17</a:t>
            </a:fld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2819401"/>
            <a:ext cx="3581399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9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 Use holographic “back up” will.</a:t>
            </a:r>
          </a:p>
          <a:p>
            <a:pPr marL="768096" lvl="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18</a:t>
            </a:fld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91" y="2767012"/>
            <a:ext cx="3772218" cy="363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47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  Enhance will execution ceremony.</a:t>
            </a:r>
          </a:p>
          <a:p>
            <a:pPr marL="768096" lvl="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19</a:t>
            </a:fld>
            <a:endParaRPr kumimoji="0"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3" y="2727959"/>
            <a:ext cx="555171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1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Contests Generally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Rare</a:t>
            </a:r>
          </a:p>
          <a:p>
            <a:pPr lvl="1"/>
            <a:r>
              <a:rPr lang="en-US" b="1" dirty="0"/>
              <a:t>Less than 5% of wills are contested.</a:t>
            </a:r>
          </a:p>
          <a:p>
            <a:pPr lvl="1"/>
            <a:endParaRPr lang="en-US" b="1" dirty="0"/>
          </a:p>
          <a:p>
            <a:r>
              <a:rPr lang="en-US" b="1" dirty="0"/>
              <a:t>But, you must be on guard for contest-likely situations and plan accordingly.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88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6.  Video-record will execution ceremony</a:t>
            </a:r>
          </a:p>
          <a:p>
            <a:pPr marL="768096" lvl="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20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1" y="2937387"/>
            <a:ext cx="2819400" cy="3505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895600"/>
            <a:ext cx="4953000" cy="32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05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6.  Video-record will execution ceremony</a:t>
            </a:r>
          </a:p>
          <a:p>
            <a:pPr lvl="1"/>
            <a:r>
              <a:rPr lang="en-US" b="1" dirty="0"/>
              <a:t>Potential benefits</a:t>
            </a:r>
          </a:p>
          <a:p>
            <a:pPr lvl="2"/>
            <a:r>
              <a:rPr lang="en-US" b="1" dirty="0"/>
              <a:t>Accurate</a:t>
            </a:r>
          </a:p>
          <a:p>
            <a:pPr lvl="2"/>
            <a:r>
              <a:rPr lang="en-US" b="1" dirty="0"/>
              <a:t>Preserves otherwise unavailable evidence:</a:t>
            </a:r>
          </a:p>
          <a:p>
            <a:pPr lvl="3"/>
            <a:r>
              <a:rPr lang="en-US" b="1" dirty="0"/>
              <a:t>Tone of voice</a:t>
            </a:r>
          </a:p>
          <a:p>
            <a:pPr lvl="3"/>
            <a:r>
              <a:rPr lang="en-US" b="1" dirty="0"/>
              <a:t>Demeanor</a:t>
            </a:r>
          </a:p>
          <a:p>
            <a:pPr lvl="3"/>
            <a:r>
              <a:rPr lang="en-US" b="1" dirty="0"/>
              <a:t>Gestures</a:t>
            </a:r>
          </a:p>
          <a:p>
            <a:pPr lvl="2"/>
            <a:r>
              <a:rPr lang="en-US" b="1" dirty="0"/>
              <a:t>Psychological benefit to testator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12744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6.  Video-record will execution ceremony</a:t>
            </a:r>
          </a:p>
          <a:p>
            <a:pPr lvl="1"/>
            <a:r>
              <a:rPr lang="en-US" b="1" dirty="0"/>
              <a:t>Potential Disadvantages</a:t>
            </a:r>
          </a:p>
          <a:p>
            <a:pPr lvl="2"/>
            <a:r>
              <a:rPr lang="en-US" b="1" dirty="0"/>
              <a:t>Not wish to expose testator to judge or jury</a:t>
            </a:r>
          </a:p>
          <a:p>
            <a:pPr lvl="2"/>
            <a:r>
              <a:rPr lang="en-US" b="1" dirty="0"/>
              <a:t>Difficulty if recording turns out bad</a:t>
            </a:r>
          </a:p>
          <a:p>
            <a:pPr lvl="2"/>
            <a:r>
              <a:rPr lang="en-US" b="1" dirty="0"/>
              <a:t>Alteration</a:t>
            </a:r>
          </a:p>
          <a:p>
            <a:pPr lvl="2"/>
            <a:r>
              <a:rPr lang="en-US" b="1" dirty="0"/>
              <a:t>Inadvertent destruction</a:t>
            </a:r>
          </a:p>
          <a:p>
            <a:pPr lvl="2"/>
            <a:r>
              <a:rPr lang="en-US" b="1" dirty="0"/>
              <a:t>Malpractice liability for not making recording?</a:t>
            </a:r>
          </a:p>
          <a:p>
            <a:pPr lvl="2"/>
            <a:r>
              <a:rPr lang="en-US" b="1" dirty="0"/>
              <a:t>Unable to play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69618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28" y="1659280"/>
            <a:ext cx="8229600" cy="4625609"/>
          </a:xfrm>
        </p:spPr>
        <p:txBody>
          <a:bodyPr/>
          <a:lstStyle/>
          <a:p>
            <a:r>
              <a:rPr lang="en-US" b="1" dirty="0"/>
              <a:t>7.  Select witnesses thoughtfully</a:t>
            </a:r>
          </a:p>
          <a:p>
            <a:pPr marL="768096" lvl="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23</a:t>
            </a:fld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69299"/>
            <a:ext cx="5791497" cy="38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0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8.  Obtain affidavits of individuals familiar</a:t>
            </a:r>
            <a:br>
              <a:rPr lang="en-US" b="1" dirty="0"/>
            </a:br>
            <a:r>
              <a:rPr lang="en-US" b="1" dirty="0"/>
              <a:t>      with testator.</a:t>
            </a:r>
          </a:p>
          <a:p>
            <a:pPr marL="768096" lvl="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24</a:t>
            </a:fld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00"/>
            <a:ext cx="5078408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82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9.  Document transactions with testator</a:t>
            </a:r>
            <a:br>
              <a:rPr lang="en-US" b="1" dirty="0"/>
            </a:br>
            <a:r>
              <a:rPr lang="en-US" b="1" dirty="0"/>
              <a:t>      verifying intent.</a:t>
            </a:r>
          </a:p>
          <a:p>
            <a:pPr marL="768096" lvl="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25</a:t>
            </a:fld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54" y="3276600"/>
            <a:ext cx="4691891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07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28" y="1629783"/>
            <a:ext cx="8229600" cy="4625609"/>
          </a:xfrm>
        </p:spPr>
        <p:txBody>
          <a:bodyPr/>
          <a:lstStyle/>
          <a:p>
            <a:r>
              <a:rPr lang="en-US" b="1" dirty="0"/>
              <a:t>10. “Coincidental” Doctor Appointment</a:t>
            </a:r>
          </a:p>
          <a:p>
            <a:pPr marL="768096" lvl="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26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619374"/>
            <a:ext cx="5813797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73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11.  Obtain other evidence to document</a:t>
            </a:r>
            <a:br>
              <a:rPr lang="en-US" b="1" dirty="0"/>
            </a:br>
            <a:r>
              <a:rPr lang="en-US" b="1" dirty="0"/>
              <a:t>        testator’s actions</a:t>
            </a:r>
          </a:p>
          <a:p>
            <a:pPr marL="768096" lvl="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27</a:t>
            </a:fld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3048000"/>
            <a:ext cx="77057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31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12.  Preserve prior will if better than</a:t>
            </a:r>
            <a:br>
              <a:rPr lang="en-US" b="1" dirty="0"/>
            </a:br>
            <a:r>
              <a:rPr lang="en-US" b="1" dirty="0"/>
              <a:t>        intestacy.</a:t>
            </a:r>
          </a:p>
          <a:p>
            <a:pPr marL="768096" lvl="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28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938838"/>
            <a:ext cx="5308796" cy="367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8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13.  Reexecute same will on regular basis.</a:t>
            </a:r>
          </a:p>
          <a:p>
            <a:pPr marL="768096" lvl="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29</a:t>
            </a:fld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90800"/>
            <a:ext cx="2840600" cy="399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4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 to Contest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Whenever a person would take more either:</a:t>
            </a:r>
          </a:p>
          <a:p>
            <a:pPr lvl="1"/>
            <a:r>
              <a:rPr lang="en-US" b="1" dirty="0"/>
              <a:t>Under intestacy, or</a:t>
            </a:r>
          </a:p>
          <a:p>
            <a:pPr lvl="1"/>
            <a:r>
              <a:rPr lang="en-US" b="1" dirty="0"/>
              <a:t>Under a prior will.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62" y="3657600"/>
            <a:ext cx="494347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79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14.  Consider a more “traditional”</a:t>
            </a:r>
            <a:br>
              <a:rPr lang="en-US" b="1" dirty="0"/>
            </a:br>
            <a:r>
              <a:rPr lang="en-US" b="1" dirty="0"/>
              <a:t>        disposition</a:t>
            </a:r>
          </a:p>
          <a:p>
            <a:pPr marL="768096" lvl="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30</a:t>
            </a:fld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3048000"/>
            <a:ext cx="3676650" cy="29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02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28" y="1661738"/>
            <a:ext cx="8229600" cy="4625609"/>
          </a:xfrm>
        </p:spPr>
        <p:txBody>
          <a:bodyPr/>
          <a:lstStyle/>
          <a:p>
            <a:r>
              <a:rPr lang="en-US" b="1" dirty="0"/>
              <a:t>15.  “Trick” disinherited potential heir with</a:t>
            </a:r>
            <a:br>
              <a:rPr lang="en-US" b="1" dirty="0"/>
            </a:br>
            <a:r>
              <a:rPr lang="en-US" b="1" dirty="0"/>
              <a:t>         inter vivos gift.</a:t>
            </a:r>
          </a:p>
          <a:p>
            <a:pPr marL="768096" lvl="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31</a:t>
            </a:fld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50" y="3062943"/>
            <a:ext cx="4389500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21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225" y="1661738"/>
            <a:ext cx="8229600" cy="4625609"/>
          </a:xfrm>
        </p:spPr>
        <p:txBody>
          <a:bodyPr/>
          <a:lstStyle/>
          <a:p>
            <a:r>
              <a:rPr lang="en-US" b="1" dirty="0"/>
              <a:t>16.  Use non-probate techniques.</a:t>
            </a:r>
          </a:p>
          <a:p>
            <a:pPr marL="768096" lvl="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32</a:t>
            </a:fld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50" y="2681734"/>
            <a:ext cx="6838950" cy="36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68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– The “Tool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17.  “Buy off” disinherited potential heir – contract not to contest.</a:t>
            </a:r>
          </a:p>
          <a:p>
            <a:pPr marL="768096" lvl="2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200400"/>
            <a:ext cx="5029200" cy="31337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6074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to Anticipate Will Contest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Exclusion of natural objects of bounty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4</a:t>
            </a:fld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" y="2765630"/>
            <a:ext cx="65627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3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to Anticipate Will Contest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Unequal treatment of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5</a:t>
            </a:fld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13" y="2566219"/>
            <a:ext cx="540077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3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to Anticipate Will Contest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 Sudden or significant change in</a:t>
            </a:r>
            <a:br>
              <a:rPr lang="en-US" b="1" dirty="0"/>
            </a:br>
            <a:r>
              <a:rPr lang="en-US" b="1" dirty="0"/>
              <a:t>      disposition plan</a:t>
            </a:r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6</a:t>
            </a:fld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2900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4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to Anticipate Will Contest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 Excessive restrictions on gifts to</a:t>
            </a:r>
            <a:br>
              <a:rPr lang="en-US" b="1" dirty="0"/>
            </a:br>
            <a:r>
              <a:rPr lang="en-US" b="1" dirty="0"/>
              <a:t>      beneficiaries who are also heirs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7</a:t>
            </a:fld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52800"/>
            <a:ext cx="471183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1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to Anticipate Will Contest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  Elderly or disabled testator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8</a:t>
            </a:fld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88" y="2743200"/>
            <a:ext cx="6018223" cy="38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6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to Anticipate Will Contest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6.  Testator who behaves strangely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9</a:t>
            </a:fld>
            <a:endParaRPr kumimoji="0" lang="en-US" dirty="0"/>
          </a:p>
        </p:txBody>
      </p:sp>
      <p:pic>
        <p:nvPicPr>
          <p:cNvPr id="5" name="Picture 2" descr="http://4.bp.blogspot.com/_IlH0VeTJce8/TH6KNYges4I/AAAAAAAAAWE/mzmn51PEMvI/s1600/tin-foil-ha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278016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085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918</TotalTime>
  <Words>657</Words>
  <Application>Microsoft Office PowerPoint</Application>
  <PresentationFormat>On-screen Show (4:3)</PresentationFormat>
  <Paragraphs>137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Will Contest Prevention</vt:lpstr>
      <vt:lpstr>Will Contests Generally</vt:lpstr>
      <vt:lpstr>Incentive to Contest</vt:lpstr>
      <vt:lpstr>Reasons to Anticipate Will Contest</vt:lpstr>
      <vt:lpstr>Reasons to Anticipate Will Contest</vt:lpstr>
      <vt:lpstr>Reasons to Anticipate Will Contest</vt:lpstr>
      <vt:lpstr>Reasons to Anticipate Will Contest</vt:lpstr>
      <vt:lpstr>Reasons to Anticipate Will Contest</vt:lpstr>
      <vt:lpstr>Reasons to Anticipate Will Contest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Revocation by Operation of Law</dc:title>
  <dc:creator>Gerry W. Beyer</dc:creator>
  <cp:lastModifiedBy>Gerry Beyer</cp:lastModifiedBy>
  <cp:revision>50</cp:revision>
  <dcterms:created xsi:type="dcterms:W3CDTF">2010-09-21T20:43:18Z</dcterms:created>
  <dcterms:modified xsi:type="dcterms:W3CDTF">2019-02-27T01:09:50Z</dcterms:modified>
</cp:coreProperties>
</file>