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3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AB99E-4D3D-460A-A255-7F90670838AB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F2BF1-2A79-498F-A30F-6219A4D8C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0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8B9CF-1DE1-411A-8255-0640CB5D9F81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1AD3-A742-433D-A051-9283106941AC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E6F3-AD99-47EB-B875-6D9C64919060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62BE9-2716-496D-907B-46F2C4D1E7AC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1B86-E92D-42FF-9E82-5CC10F4055EB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9-9740-41FA-8ADA-2D683CD81568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0EDE5-C87B-419F-A4E4-DB2052B8250F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E28C-B59E-49D1-ACFD-699C1217B620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E2B-E742-4CDB-8411-2963C93E2263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4761-C32A-40C7-AD83-B00427EF1DCC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8AECE8D-7F20-4538-A0F3-5BED8B6CC02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689990-8A23-4049-B648-B13EA3EC1BB1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Undue Influence</a:t>
            </a:r>
          </a:p>
        </p:txBody>
      </p:sp>
      <p:pic>
        <p:nvPicPr>
          <p:cNvPr id="1026" name="Picture 2" descr="http://t1.gstatic.com/images?q=tbn:ANd9GcQlW8-7tnM1GD7zuizD9RkWzwGT2_IE1oT53r37Dtje9deM0x6Zf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379744"/>
            <a:ext cx="3153657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wprofessors.typepad.com/.a/6a00d8341bfae553ef017c3221891d970b-pi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6858000" y="2412643"/>
            <a:ext cx="1763534" cy="229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-ecx.images-amazon.com/images/G/01/dvd/disney/pinocchio/Pinocchio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20" y="2539288"/>
            <a:ext cx="2985590" cy="199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46436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Circumstantial Evidence</a:t>
            </a:r>
          </a:p>
          <a:p>
            <a:pPr lvl="1"/>
            <a:r>
              <a:rPr lang="en-US" b="1" dirty="0"/>
              <a:t>a.  Unnatural disposition</a:t>
            </a:r>
          </a:p>
          <a:p>
            <a:pPr lvl="1"/>
            <a:r>
              <a:rPr lang="en-US" b="1" dirty="0"/>
              <a:t>b.  Opportunity (access)</a:t>
            </a:r>
          </a:p>
          <a:p>
            <a:pPr lvl="1"/>
            <a:r>
              <a:rPr lang="en-US" b="1" dirty="0"/>
              <a:t>c.   Relationship</a:t>
            </a:r>
          </a:p>
          <a:p>
            <a:pPr lvl="1"/>
            <a:r>
              <a:rPr lang="en-US" b="1" dirty="0"/>
              <a:t>d.  Susceptibility/ability to resist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15874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Circumstantial Evidence</a:t>
            </a:r>
          </a:p>
          <a:p>
            <a:pPr lvl="1"/>
            <a:r>
              <a:rPr lang="en-US" b="1" dirty="0"/>
              <a:t>a.  Unnatural disposition</a:t>
            </a:r>
          </a:p>
          <a:p>
            <a:pPr lvl="1"/>
            <a:r>
              <a:rPr lang="en-US" b="1" dirty="0"/>
              <a:t>b.  Opportunity (access)</a:t>
            </a:r>
          </a:p>
          <a:p>
            <a:pPr lvl="1"/>
            <a:r>
              <a:rPr lang="en-US" b="1" dirty="0"/>
              <a:t>c.   Relationship</a:t>
            </a:r>
          </a:p>
          <a:p>
            <a:pPr lvl="1"/>
            <a:r>
              <a:rPr lang="en-US" b="1" dirty="0"/>
              <a:t>d.  Susceptibility/ability to resist</a:t>
            </a:r>
          </a:p>
          <a:p>
            <a:pPr lvl="1"/>
            <a:r>
              <a:rPr lang="en-US" b="1" dirty="0"/>
              <a:t>e.  Beneficiary connected with will preparation</a:t>
            </a:r>
            <a:br>
              <a:rPr lang="en-US" b="1" dirty="0"/>
            </a:br>
            <a:r>
              <a:rPr lang="en-US" b="1" dirty="0"/>
              <a:t>      or execution.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64766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Mere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Rothermel v. Duncan</a:t>
            </a:r>
            <a:r>
              <a:rPr lang="en-US" b="1" dirty="0"/>
              <a:t> – p. 234</a:t>
            </a:r>
          </a:p>
          <a:p>
            <a:endParaRPr lang="en-US" b="1" i="1" dirty="0"/>
          </a:p>
          <a:p>
            <a:r>
              <a:rPr lang="en-US" b="1" dirty="0"/>
              <a:t>Note 6, p. 238</a:t>
            </a:r>
          </a:p>
          <a:p>
            <a:endParaRPr lang="en-US" b="1" dirty="0"/>
          </a:p>
          <a:p>
            <a:r>
              <a:rPr lang="en-US" b="1" dirty="0"/>
              <a:t>Note 7, p. 238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53131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Mortmain Statute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Statute which limits gifts to charity under specified circumstances.</a:t>
            </a:r>
          </a:p>
          <a:p>
            <a:endParaRPr lang="en-US" b="1" dirty="0"/>
          </a:p>
          <a:p>
            <a:r>
              <a:rPr lang="en-US" b="1" dirty="0"/>
              <a:t>Often held to be unconstitutional under 14</a:t>
            </a:r>
            <a:r>
              <a:rPr lang="en-US" b="1" baseline="30000" dirty="0"/>
              <a:t>th</a:t>
            </a:r>
            <a:r>
              <a:rPr lang="en-US" b="1" dirty="0"/>
              <a:t> Amendment’s equal protection clause.</a:t>
            </a:r>
          </a:p>
          <a:p>
            <a:endParaRPr lang="en-US" b="1" dirty="0"/>
          </a:p>
          <a:p>
            <a:r>
              <a:rPr lang="en-US" b="1" dirty="0"/>
              <a:t>Texas does not have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55185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Attorney as Will Drafter and Beneficiary -- Impact on Gift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Gifts deemed void</a:t>
            </a:r>
          </a:p>
          <a:p>
            <a:pPr lvl="2"/>
            <a:r>
              <a:rPr lang="en-US" b="1" dirty="0"/>
              <a:t>EC § 254.003</a:t>
            </a:r>
          </a:p>
          <a:p>
            <a:pPr lvl="1"/>
            <a:r>
              <a:rPr lang="en-US" b="1" dirty="0"/>
              <a:t>1.  To drafting attorney.</a:t>
            </a:r>
          </a:p>
          <a:p>
            <a:pPr lvl="1"/>
            <a:r>
              <a:rPr lang="en-US" b="1" dirty="0"/>
              <a:t>2.  To attorney who supervised will preparation.</a:t>
            </a:r>
          </a:p>
          <a:p>
            <a:pPr lvl="1"/>
            <a:r>
              <a:rPr lang="en-US" b="1" dirty="0"/>
              <a:t>3.  To parent of #1 or #2.</a:t>
            </a:r>
          </a:p>
          <a:p>
            <a:pPr lvl="1"/>
            <a:r>
              <a:rPr lang="en-US" b="1" dirty="0"/>
              <a:t>4.  To descendant of parent of #1 or #2.  </a:t>
            </a:r>
          </a:p>
          <a:p>
            <a:pPr lvl="1"/>
            <a:r>
              <a:rPr lang="en-US" b="1" dirty="0"/>
              <a:t>5.  To employee of #1 or #2.</a:t>
            </a:r>
          </a:p>
          <a:p>
            <a:pPr lvl="1"/>
            <a:r>
              <a:rPr lang="en-US" b="1" dirty="0"/>
              <a:t>6.  To spouse of any of the above.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50209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Attorney as Will Drafter and Beneficiary -- Impact on Gift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Exceptions:</a:t>
            </a:r>
          </a:p>
          <a:p>
            <a:pPr lvl="1"/>
            <a:r>
              <a:rPr lang="en-US" b="1" dirty="0"/>
              <a:t>1.  Beneficiary is testator’s spouse.</a:t>
            </a:r>
          </a:p>
          <a:p>
            <a:pPr lvl="1"/>
            <a:r>
              <a:rPr lang="en-US" b="1" dirty="0"/>
              <a:t>2.  Beneficiary is testator’s ancestor.</a:t>
            </a:r>
          </a:p>
          <a:p>
            <a:pPr lvl="1"/>
            <a:r>
              <a:rPr lang="en-US" b="1" dirty="0"/>
              <a:t>3.  Beneficiary is testator’s descendant.</a:t>
            </a:r>
          </a:p>
          <a:p>
            <a:pPr lvl="1"/>
            <a:r>
              <a:rPr lang="en-US" b="1" dirty="0"/>
              <a:t>4.  Beneficiary is related to testator within 3</a:t>
            </a:r>
            <a:r>
              <a:rPr lang="en-US" b="1" baseline="30000" dirty="0"/>
              <a:t>rd</a:t>
            </a:r>
            <a:r>
              <a:rPr lang="en-US" b="1" dirty="0"/>
              <a:t> degree (blood or marriage).</a:t>
            </a:r>
          </a:p>
          <a:p>
            <a:pPr lvl="1"/>
            <a:r>
              <a:rPr lang="en-US" b="1" dirty="0"/>
              <a:t>5.  BFP from “prohibited” beneficiary.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08691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Attorney as Will Drafter and Beneficiary -- Impact on Law License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Texas Rules of Professional Conduct 1.8(c)</a:t>
            </a:r>
          </a:p>
          <a:p>
            <a:endParaRPr lang="en-US" b="1" dirty="0"/>
          </a:p>
          <a:p>
            <a:r>
              <a:rPr lang="en-US" b="1" dirty="0"/>
              <a:t>Presumption – violates Rules</a:t>
            </a:r>
          </a:p>
          <a:p>
            <a:endParaRPr lang="en-US" b="1" dirty="0"/>
          </a:p>
          <a:p>
            <a:r>
              <a:rPr lang="en-US" b="1" dirty="0"/>
              <a:t>Impact – Gift not automatically voided but attorney subject to discipline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72132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Attorney as Will Drafter and Beneficiary -- Impact on Law License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Beneficiaries within scope of prohibition:</a:t>
            </a:r>
          </a:p>
          <a:p>
            <a:pPr lvl="1"/>
            <a:r>
              <a:rPr lang="en-US" b="1" dirty="0"/>
              <a:t>Attorney</a:t>
            </a:r>
          </a:p>
          <a:p>
            <a:pPr lvl="1"/>
            <a:r>
              <a:rPr lang="en-US" b="1" dirty="0"/>
              <a:t>Parent of attorney</a:t>
            </a:r>
          </a:p>
          <a:p>
            <a:pPr lvl="1"/>
            <a:r>
              <a:rPr lang="en-US" b="1" dirty="0"/>
              <a:t>Child of attorney</a:t>
            </a:r>
          </a:p>
          <a:p>
            <a:pPr lvl="1"/>
            <a:r>
              <a:rPr lang="en-US" b="1" dirty="0"/>
              <a:t>Sibling of attorney</a:t>
            </a:r>
          </a:p>
          <a:p>
            <a:pPr lvl="1"/>
            <a:r>
              <a:rPr lang="en-US" b="1" dirty="0"/>
              <a:t>Spouse of attorney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65586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Attorney as Will Drafter and Beneficiary -- Impact on Law License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Exceptions:</a:t>
            </a:r>
          </a:p>
          <a:p>
            <a:endParaRPr lang="en-US" b="1" dirty="0"/>
          </a:p>
          <a:p>
            <a:pPr lvl="1"/>
            <a:r>
              <a:rPr lang="en-US" b="1" dirty="0"/>
              <a:t>1.  Gift not substantial.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2.  Testator related to beneficiary.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73758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Attorney as Will Drafter and Beneficiary --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Shields</a:t>
            </a:r>
            <a:r>
              <a:rPr lang="en-US" b="1" dirty="0"/>
              <a:t> – p. 240</a:t>
            </a:r>
          </a:p>
          <a:p>
            <a:endParaRPr lang="en-US" b="1" i="1" dirty="0"/>
          </a:p>
          <a:p>
            <a:r>
              <a:rPr lang="en-US" b="1" i="1" dirty="0"/>
              <a:t>Jones</a:t>
            </a:r>
            <a:r>
              <a:rPr lang="en-US" b="1" dirty="0"/>
              <a:t> – p. 243</a:t>
            </a:r>
            <a:endParaRPr lang="en-US" b="1" i="1" dirty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2" descr="data:image/jpg;base64,/9j/4AAQSkZJRgABAQAAAQABAAD/2wBDAAkGBwgHBgkIBwgKCgkLDRYPDQwMDRsUFRAWIB0iIiAdHx8kKDQsJCYxJx8fLT0tMTU3Ojo6Iys/RD84QzQ5Ojf/2wBDAQoKCg0MDRoPDxo3JR8lNzc3Nzc3Nzc3Nzc3Nzc3Nzc3Nzc3Nzc3Nzc3Nzc3Nzc3Nzc3Nzc3Nzc3Nzc3Nzc3Nzf/wAARCAC9AMQDASIAAhEBAxEB/8QAHAABAAICAwEAAAAAAAAAAAAAAAcIAQIDBQYE/8QAQxAAAQMBAwYIDQMDBAMAAAAAAQACAwQFBhETITFBUbESFDNSYXKBkggXIiMyNFNUcXOTwdIHkdFiofBCouHxFSTC/8QAGwEBAAIDAQEAAAAAAAAAAAAAAAUGAQIEAwf/xAAsEQACAgICAgEDAgYDAAAAAAAAAQIDBBEFMRIhQRMioVHwBjJxgcHRFEKx/9oADAMBAAIRAxEAPwCEM/COdb5GfmSd0rWPl29Yb1dSjp4TSw+aj5Np9EZ8w6EBS3Iz8yTulMjPzJO6Vdji8Pso+6E4vD7KPuhAUnyM/Mk7pTIz8yTulXY4vD7KPuhOLw+yj7o/hAUnyM/Mk7pTIz8yTulXX4vD7KPuj+Fni8Pso+6EBSfIz8yTulMjPzJO6Vdji8Pso+6E4vD7KPuhAUnyM/Mk7pTIz8yTulXY4vD7KPuhOLw+yj7oQFJ8jPzJO6UyM/Mk7pV2OLw+yj7oTi8Pso+6EBSfIz8yTulMjPzJO6Vdji8Pso+6E4vD7KPuhAUnyM/Mk7pTIz8yTulXY4vD7KPuhOLw+yj7oQFJ8jPzJO6UyM/Mk7pV2OLw+yj7o/hYyEPso+6P4QFKMjPzJO6UyM/Mk7pV2OLw+yj7o/hOLw+yj7oQFJ8jPzJO6Vq5kjPTa5vxGCu1xeH2UfdCg3wkWMjnsMMYG4tmx4IAxztQEMN4WGlFhmjtRAGcs3rDersUXqkHy27lSdnLN6w3q7NH6pB8tu5AcyItXODQS4gADOSgNloXAFdXUWu2F7pXuaynYMXuccABrOKjO8f6iV1Ra0b7HfkqSnd5Ie31jpcNPB2D4HTmWts1VryOzDwLsyTjUuiYsVldDdW8lJeOz+M0xDJmYCaEnPG77jYda70FZTUltHLOuVcnCa00ZRYBWVk1CIiAIiIAiIgCIsEoAdC14X911tbbVPRtfLO5rKeMEySE6AoovDf60K22IaizJHU1LSv4UMZHK6Ri8a8Rjm1fFaW2Kr+Y7sLj78yTVa/uTU0rZeeuleakvHZ+WgwjmjwE0BOeM/dp1Fd+HHoWyakto5LK5VScJrTRsoK8JX1iwupNvap1UFeEpy9hdSbe1ZNCFWEYZzrRZjJAOG1EBhnLN6w3q7NH6pB8tu5UmZyzesN6uzR+qQfLbuQHKSumtCrMzzE3MwHPiNK7pfBX0QlBfGAJMM/9S3raUvYe/gh6/ttVtTXyWY6N9PTQnOx2YzbHHo2D98+YeRxUwXksCntqlycoEdRHjkpsM7DsO0HZ91E9oUNRZ1XJS1kZZKw5xtG0HWOlRefTYpuTe0Xz+H83HnT9KC1JfvZzWPa1ZYtfHW0EnAkZpB9F7dbXDWFOd1rx0l4aIT054ErQBNAfSjd9xsOtV+wX3WLatXYtoR1tDJwJGZi0+i9utrhsXhj5Lren0e3McRDMj5w9TX5/qWOC2XRXWvHSXioRPTO4MrABNC4+VG77jYda7vFS6akto+fzrlXJwmtNGyLA0LKyahERAERauOCAyThnOjWV01r2rDBFI58zYoYwXSSu0D/P76NK1tm1ooIJHvlEUEbcZJXHAAKHb1XjltqoyUQMVDG7GOM6XnnO6dg1fFYttjRHyl3+hI8dx1mbZ4x6+WL1XkmtuoyUfCjoIz5uMnO8853TsGr4rz+KaU+OHaoKy2VsvKR9GxsarFqVda0kfbY9q1ljV0dbQycCSPMQdD262u2gqfbu2p/5iyKevEEkGWbiY5AQR8No2HWozuBch1ollp2vHhR5jDC4Z5v6nbG7BrUuRtaxoa1oAGgAKTw4TjH7ik/xDlY99yjUvuXb/wAG40KC/CU5ewupNvap1CgrwlOXsLqTb2rrK8QqzR2ojNHaiAM5ZvWG9XZo/VIPlt3KkzOWb1hvV2aP1SD5bdyA5lgrKID4LQoss0vjHnB/deOvLYMFtUuSlAiqIwclNhnYdh6No+69+V8FfQ5YcOIASDVtXompLwn0b12TqmpwemivVoUVRZ1XJS1cZZKw529Gog6x0r5/ipevHYMFtUuTlwjqIx5mXDOw6wdoOsKKq6ins+qkpauMxys0g6xqIOsHUVC5eJKl7XR9A4nl45sPGXqa/fo5bFtWrsWvjraCTgytzEH0Xt1tcNinK614aS8NAKilPBkbmlhJ8qN33GwqAAvusa1ayxbQjrKCXgSN9IHQ9utrhs/wLXGyXW9Po05fiY5kPqQWpr8ljQVldFde8dJeCzxUU7uDK3ATQk543bPhsK7sHFS6aa2igzhKuThNaaNkRYJGCyamHHDWF0ls2rHDDM50jY4IxjJK44DAJbFqxRQSOMrYoIgXSSuOAwUP3pvHJbU+Si4UdDGfIjOYvI0Od/fAavitbbY0R8pdkhx/H2ZtnjHpdsxeq8k1tT5KMuioY3Ysj0F55zvsNXx0dCmoIcAM+ZQdtsrZbkfQ8bHqxa1XWtJGCMNKkH9P7jmvdHalsRkUw8qCncMMrsc7+nYNenQs/p9cjjxjtW14yKYYOgp3jlNjnDm7Br06MylhrQ0AAYBduNjf9plZ5rm97oof9X/oNHBzAYADDALOGdZCypEqQCgrwlOXsLqTb2qdVBXhKcvYXUm3tQEKs0dqIzR2ogDOWb1hvV2aP1SD5bdypMzlm9Yb1dmj9Ug+W3cgOZERAFjBZRAdbaNniYGSIASAZxzl5C8VgwW3TGKTzdTHjkpcMS0nUdoOzt1KQCMV11pUGWxliAyg0jD0l6JqS8J9G9dk6pqcHpor7X0c9n1UlNWRmOVmGIOcYaiDrGwrgwUtXisOC2aXgSebqIsclNhnadYI1g6wotraOegqpKWqj4ErDnGOYjUQdYOoqEy8SVL2ui+cVysMyHjL1JfvZzWLa1ZYtfHW0EhbI3MWn0Xt5pGsKcbsXio7wUAqKU8GRuaWFx8qN3T0bDrUAr7rFtarsW0GVlDJwXtzOafRe3W13RuWuNkut6fRry3FRy4+cPU//SxRcADjoXR2xakccMrnSiOnjbjJI44DD/Psuqpr4Ulr2W6qZIII42/+y17hjEcM+PRsOtRrei8Mlsz5GLhR0TDixjtMh5zvsNWOsqVsvhVDyb9/BVMPjLsi76eta7f6C8145LaqBHFwmUMbsWMIwLzzndOwauk6OhwWT05ztTtChbbZ2y8n8l9xsevGrVcOkY1KQf0/uSat0Vq2vDhTjB0FO8Z5Dqc4c3YNek5ln9P7kOq3R2rbER4t6UFO8cpsc4bNg1/BSs1obozLtxcXX3TK1zPM+W6KH6+X/gNbhoAWyLKkSqhERAFBXhKcvYXUm3tU6qCvCU5ewupNvagIVZo7URmjtRAGcs3rDers0fqkHy27lSZnLN6w3q7NH6pB8tu5AcyIiAIiIAsEZllEB1lpUGUxmiHljSBr/wCV4+8VhQW1TcCUZOoj5KXg52nYdo6P2UhFdXadAJPPQgB4zkc7/lb+px8JdG9dk6pKcHpogGto5qCqkpqpmTlj0gnMdhB2HauDBSleiyqO0bOkkqnsp3wNJZUOHodDujoUW/DA9KhMvG+jL10Xzi+R/wCZV7WmuxqIxIB0gHTrz7c+dERce2SiST2hq2dJUg3AuRxsxWrbMRyAPCgp3DlNj3DZsGv4L5/00u5Q2vUSV1bJFKKZwDaXSeFznjZsHxx2KXmAAZlJYmMmvORVeZ5aW3j1f3Ya0BuGpbYIshSRVgiIgCIiAKCvCU5ewupNvap1UFeEpy9hdSbe1AQqzR2ojNHaiAM5ZvWG9XZo/VIPlt3KkzOWb1hvV2aP1SD5bdyA5kREAREQBEWrnADEoA8gacO1eetq1YxFL50RU8QxkkccMw+29LbtaMRPOVbHTxgufK44Aj+FE15LfltabJRl0dHGfIjOYvI/1O+w1fFaW2xpj5Pv9DtwsGzLs8V18sXmvBNbEhiiL2UbD5DD5Jeec77DVp06OjITPgExwUFbbO2XlIvWPRXjVqEF6RjBMF6mxLozV1G+ornupi9pyDCM4z48Ig6ujXp2Lz9fSVFDVvpaphbKw6McQRqIOsHUtp49kIKTXpnnTn0XWOqMvaOSybTq7HrmVtBJwJmaj6LhraRrB/50gKbbq3kpLw0Ilg83OwATQOPlRn7g6j/BUDZ19dlWnWWTXR1lBKY5mfs8a2kawcF6Y2S6np9HHyfGwyl5R9TX5LFjQtgugureSkvDQ5WHzc7M00JOdh+42H74hd63QpiMlJbRSp1yrk4yWmjZFjFZWxqEREAUFeEpy9hdSbe1TqoK8JTl7C6k29qAhVmjtRGaO1EAZyzesN6uzR+qQfLbuVJmcs3rDers0fqkHy27kBzIiIAiLVzsBjqQBxAaT0Yrz1tWvGIpPOCOmYMZJHHAEfxvWLatmNkUnClbFTxjGSQnAf8ASie8lvS2xNk4w6OiYSY2EYFx5zvsNWOs6PO66NEfJ9nbg4U8qzS6+WYvJeCS2ZeBFwo6NruExmgvOpzunYNXxXSfBbHOcTpQ5gTmUFZbK2W2XWimvHrUIL0Y/t0qRrg3JLxHa1sxeRmfT0zxp2OcNw/fYs3CuRwjFatsQ5sQ6npnj9nvG4dqk0MA0ZlIYuLr75lf5TlXLdNL9fLPgtCzm1DeHHgJQP36F4y37EitamMM4MVRHjk5cM7DsO0HYpEwzZ119qWeKpnDiwEw/wB3QVJbTXjLor9dk65KUHplf62jmoKl9PUs4ErNIxzEaiDrHSuBSleGxYrWgyUwEVTHycmGdh2H+noUa1tLNRVL6epZwJWYYtJxzaiDrB2qGy8V1Pa6Lnx3JRyY+MvUl3/s3sq0aqya6OtoZTFMw6RnDhrBGsKbLp3mpbw0GUj83Ux4CaAnEsO0bWnUdxzKCiM6+qzLQqrLrY6yhlMc8ZzHSCNYI1g7FpjZLren0OS46GVHyj6kixQOJWy89dO89LeKiMkZEVVHhl4Cc7DtG0HUV34KmoyUltFMnCVcnGS00bIiLJqFBXhKcvYXUm3tU6qCvCU5ewupNvagIVZo7URmjtRAGcs3rDers0fqkHy27lSZnLN6w3q7NH6pB8tu5AcyItXHDScBggMk4LzluWzGyKTCUMp4wXSSHMMP43pbtsxxwyYyiOmYMZJCcAVEt4bcltefgtLmUjDi2Pnf1O6dg1LyuvjStvs7cLCsyp6j1+pm8Nuy2vNwI+FHRxnyIzpcec7p2DV8V0+GbBZOdY+JwUFZbK2W2XKimuitQh6Rg5hiTgFJFwbkl2Sta2IsND6eneNGxzh/cDVpW1wbleVHatswnU6npnjRsc8bh+6klrQpHExdffPsr/J8p57qqfr5YaBqWyAYLKkSvhYIWUQyddadnNqW5SPATDQed0FeJvBYkNqQGKbGKpjxychbnYdh2tKkYhddalnCqblI/JmGg7ehZ9SXjLo3rnKuSlF6ZANVSz0dS+nqmGOZnpNOg9IOsbCuLBSXeCworUgLJAY6qLEMkOlvQdo/7Cjmpp5qSofT1LCyZhwc0nN2H7qDycV1Pa6Lhx3IxyY6f8yOSza+qsutjrKGUxzxnMRoI1gjWDsU1XSvNTXho+E3CKrjAy8BOdp2ja07f3UGjFfRZ1dU2bWx1lFKYp4zi1w19B2g7FjGyXU9PoxyGBHKj5R9SX5LFNOJWy85dG89NeCjxaBDVRgCaDHHg9I2t6ewr0IJU1GSktop84Srk4yWmbKCvCU5ewupNvap1UFeEpy9hdSbe1bGpCrNHaiM0dqIAzlm9Yb1dmj9Ug+W3cqTM5ZvWG9XZo/VIPlt3IDlOhdDbde7hmmiDmAemdBd0fBd+vhtGgZWMz4NkHouw3rK7BDV86utkr+K1DTHTN8qJuqT+o6jrGGrtxPncNYz9KlK27Jir4JKOsjLXNztfpLHbRt+4Uc2pZ1VZdRka2JzCRwmuIzSNxzOb0blEZ1E1Lz7RZ+Ly6pV/T6a/J8ebSdCkm4Vyc8Vq2xFgfSp6Zw0bHOG3YNWtbXCuUWmK1rYi85iHU9O8ejsc7p2DVrz6JIaMF64uJr75nLyXJuTdVT9fLDRgtkRSJBBERAEREAWDpWUQHW2pZzappkjAEwGnndC8NeKw47UhLHgRVcWIjkIz9V3QpKwXXWpZoq2mSIATDRsd8f5RpSj4y6N67JVyUovTIBqaeWmnfBURujmY7BzT/mjYVxYKSLxWGy1IyxzRHWR5o3kf7TtB/tq1qP6ujqaSrdSVUEkVSxwa6M6cToww045sNqhMnFlVLfwy24XIwyIfd6aNrMq6uhr4aiz3uZUtdgzgjEux/04awdin+y5amez4JK2EQVLmAyRtdwg07MV5C4VzRZjWWhabAa9w83HpEAP/wBbdmhe5AwUhiVSrh9zIHk8qu+37F18mwUFeEpy9hdSbe1TqFBXhKcvYXUm3tXWRpCrNHaiM0dqIAzlm9Yb1dmj9Ug+W3cqTM5ZvWG9XZo/VIPlt3IDmWMFlEB8tTRQ1L2OmYHOYcx29BWlXZtJWPhfVU0MroH8OMvbjwHbR/mzYvtRAvXRqG4LZEQBERAEREAREQBERAFhZRAfM+ihfUCcsBlaMA5cU9l0dRWwVs1NE+pgBEUpb5TR8f3/AHX3Ij99mU2ujVrcNiysohgKCvCU5ewupNvap1UFeEpy9hdSbe1AQqzR2ojNHaiANIbKCdAcFYaD9dLtxwxsNFaR4LQDgxmodZV3PpFYQFjPHvdr3G0/ps/JPHvdr3G0/ps/JVzRAWM8e92vcbT+mz8k8e92vcbT+mz8lXNEBYzx73a9xtP6bPyTx73a9xtP6bPyVc0QFjPHvdr3G0/ps/JPHvdr3G0/ps/JVzRAWM8e92vcbT+mz8k8e92vcbT+mz8lXNEBYzx73a9xtP6bPyTx73a9xtP6bPyVc0QFjPHvdr3G0/ps/JPHvdr3G0/ps/JVzRAWM8e92vcbT+mz8k8e92vcbT+mz8lXNEBYzx73a9xtP6bPyTx73a9xtP6bPyVc0QFjPHvdr3G0/ps/JPHvdr3G0/ps/JVzRAWM8e92vcbT+mz8lHH6uX5sy+klmus2Gpi4q2QPy4Ax4WGGGBOxR0iA3Zo7URmjtRAf/9k="/>
          <p:cNvSpPr>
            <a:spLocks noChangeAspect="1" noChangeArrowheads="1"/>
          </p:cNvSpPr>
          <p:nvPr/>
        </p:nvSpPr>
        <p:spPr bwMode="auto">
          <a:xfrm>
            <a:off x="155575" y="-617538"/>
            <a:ext cx="134302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9AMQDASIAAhEBAxEB/8QAHAABAAICAwEAAAAAAAAAAAAAAAcIAQIDBQYE/8QAQxAAAQMBAwYIDQMDBAMAAAAAAQACAwQFBhETITFBUbESFDNSYXKBkggXIiMyNFNUcXOTwdIHkdFiofBCouHxFSTC/8QAGwEBAAIDAQEAAAAAAAAAAAAAAAUGAQIEAwf/xAAsEQACAgICAgEDAgYDAAAAAAAAAQIDBBEFMRIhQRMioVHwBjJxgcHRFEKx/9oADAMBAAIRAxEAPwCEM/COdb5GfmSd0rWPl29Yb1dSjp4TSw+aj5Np9EZ8w6EBS3Iz8yTulMjPzJO6Vdji8Pso+6E4vD7KPuhAUnyM/Mk7pTIz8yTulXY4vD7KPuhOLw+yj7o/hAUnyM/Mk7pTIz8yTulXX4vD7KPuj+Fni8Pso+6EBSfIz8yTulMjPzJO6Vdji8Pso+6E4vD7KPuhAUnyM/Mk7pTIz8yTulXY4vD7KPuhOLw+yj7oQFJ8jPzJO6UyM/Mk7pV2OLw+yj7oTi8Pso+6EBSfIz8yTulMjPzJO6Vdji8Pso+6E4vD7KPuhAUnyM/Mk7pTIz8yTulXY4vD7KPuhOLw+yj7oQFJ8jPzJO6UyM/Mk7pV2OLw+yj7o/hYyEPso+6P4QFKMjPzJO6UyM/Mk7pV2OLw+yj7o/hOLw+yj7oQFJ8jPzJO6Vq5kjPTa5vxGCu1xeH2UfdCg3wkWMjnsMMYG4tmx4IAxztQEMN4WGlFhmjtRAGcs3rDersUXqkHy27lSdnLN6w3q7NH6pB8tu5AcyItXODQS4gADOSgNloXAFdXUWu2F7pXuaynYMXuccABrOKjO8f6iV1Ra0b7HfkqSnd5Ie31jpcNPB2D4HTmWts1VryOzDwLsyTjUuiYsVldDdW8lJeOz+M0xDJmYCaEnPG77jYda70FZTUltHLOuVcnCa00ZRYBWVk1CIiAIiIAiIgCIsEoAdC14X911tbbVPRtfLO5rKeMEySE6AoovDf60K22IaizJHU1LSv4UMZHK6Ri8a8Rjm1fFaW2Kr+Y7sLj78yTVa/uTU0rZeeuleakvHZ+WgwjmjwE0BOeM/dp1Fd+HHoWyakto5LK5VScJrTRsoK8JX1iwupNvap1UFeEpy9hdSbe1ZNCFWEYZzrRZjJAOG1EBhnLN6w3q7NH6pB8tu5UmZyzesN6uzR+qQfLbuQHKSumtCrMzzE3MwHPiNK7pfBX0QlBfGAJMM/9S3raUvYe/gh6/ttVtTXyWY6N9PTQnOx2YzbHHo2D98+YeRxUwXksCntqlycoEdRHjkpsM7DsO0HZ91E9oUNRZ1XJS1kZZKw5xtG0HWOlRefTYpuTe0Xz+H83HnT9KC1JfvZzWPa1ZYtfHW0EnAkZpB9F7dbXDWFOd1rx0l4aIT054ErQBNAfSjd9xsOtV+wX3WLatXYtoR1tDJwJGZi0+i9utrhsXhj5Lren0e3McRDMj5w9TX5/qWOC2XRXWvHSXioRPTO4MrABNC4+VG77jYda7vFS6akto+fzrlXJwmtNGyLA0LKyahERAERauOCAyThnOjWV01r2rDBFI58zYoYwXSSu0D/P76NK1tm1ooIJHvlEUEbcZJXHAAKHb1XjltqoyUQMVDG7GOM6XnnO6dg1fFYttjRHyl3+hI8dx1mbZ4x6+WL1XkmtuoyUfCjoIz5uMnO8853TsGr4rz+KaU+OHaoKy2VsvKR9GxsarFqVda0kfbY9q1ljV0dbQycCSPMQdD262u2gqfbu2p/5iyKevEEkGWbiY5AQR8No2HWozuBch1ollp2vHhR5jDC4Z5v6nbG7BrUuRtaxoa1oAGgAKTw4TjH7ik/xDlY99yjUvuXb/wAG40KC/CU5ewupNvap1CgrwlOXsLqTb2rrK8QqzR2ojNHaiAM5ZvWG9XZo/VIPlt3KkzOWb1hvV2aP1SD5bdyA5lgrKID4LQoss0vjHnB/deOvLYMFtUuSlAiqIwclNhnYdh6No+69+V8FfQ5YcOIASDVtXompLwn0b12TqmpwemivVoUVRZ1XJS1cZZKw529Gog6x0r5/ipevHYMFtUuTlwjqIx5mXDOw6wdoOsKKq6ins+qkpauMxys0g6xqIOsHUVC5eJKl7XR9A4nl45sPGXqa/fo5bFtWrsWvjraCTgytzEH0Xt1tcNinK614aS8NAKilPBkbmlhJ8qN33GwqAAvusa1ayxbQjrKCXgSN9IHQ9utrhs/wLXGyXW9Po05fiY5kPqQWpr8ljQVldFde8dJeCzxUU7uDK3ATQk543bPhsK7sHFS6aa2igzhKuThNaaNkRYJGCyamHHDWF0ls2rHDDM50jY4IxjJK44DAJbFqxRQSOMrYoIgXSSuOAwUP3pvHJbU+Si4UdDGfIjOYvI0Od/fAavitbbY0R8pdkhx/H2ZtnjHpdsxeq8k1tT5KMuioY3Ysj0F55zvsNXx0dCmoIcAM+ZQdtsrZbkfQ8bHqxa1XWtJGCMNKkH9P7jmvdHalsRkUw8qCncMMrsc7+nYNenQs/p9cjjxjtW14yKYYOgp3jlNjnDm7Br06MylhrQ0AAYBduNjf9plZ5rm97oof9X/oNHBzAYADDALOGdZCypEqQCgrwlOXsLqTb2qdVBXhKcvYXUm3tQEKs0dqIzR2ogDOWb1hvV2aP1SD5bdypMzlm9Yb1dmj9Ug+W3cgOZERAFjBZRAdbaNniYGSIASAZxzl5C8VgwW3TGKTzdTHjkpcMS0nUdoOzt1KQCMV11pUGWxliAyg0jD0l6JqS8J9G9dk6pqcHpor7X0c9n1UlNWRmOVmGIOcYaiDrGwrgwUtXisOC2aXgSebqIsclNhnadYI1g6wotraOegqpKWqj4ErDnGOYjUQdYOoqEy8SVL2ui+cVysMyHjL1JfvZzWLa1ZYtfHW0EhbI3MWn0Xt5pGsKcbsXio7wUAqKU8GRuaWFx8qN3T0bDrUAr7rFtarsW0GVlDJwXtzOafRe3W13RuWuNkut6fRry3FRy4+cPU//SxRcADjoXR2xakccMrnSiOnjbjJI44DD/Psuqpr4Ulr2W6qZIII42/+y17hjEcM+PRsOtRrei8Mlsz5GLhR0TDixjtMh5zvsNWOsqVsvhVDyb9/BVMPjLsi76eta7f6C8145LaqBHFwmUMbsWMIwLzzndOwauk6OhwWT05ztTtChbbZ2y8n8l9xsevGrVcOkY1KQf0/uSat0Vq2vDhTjB0FO8Z5Dqc4c3YNek5ln9P7kOq3R2rbER4t6UFO8cpsc4bNg1/BSs1obozLtxcXX3TK1zPM+W6KH6+X/gNbhoAWyLKkSqhERAFBXhKcvYXUm3tU6qCvCU5ewupNvagIVZo7URmjtRAGcs3rDers0fqkHy27lSZnLN6w3q7NH6pB8tu5AcyIiAIiIAsEZllEB1lpUGUxmiHljSBr/wCV4+8VhQW1TcCUZOoj5KXg52nYdo6P2UhFdXadAJPPQgB4zkc7/lb+px8JdG9dk6pKcHpogGto5qCqkpqpmTlj0gnMdhB2HauDBSleiyqO0bOkkqnsp3wNJZUOHodDujoUW/DA9KhMvG+jL10Xzi+R/wCZV7WmuxqIxIB0gHTrz7c+dERce2SiST2hq2dJUg3AuRxsxWrbMRyAPCgp3DlNj3DZsGv4L5/00u5Q2vUSV1bJFKKZwDaXSeFznjZsHxx2KXmAAZlJYmMmvORVeZ5aW3j1f3Ya0BuGpbYIshSRVgiIgCIiAKCvCU5ewupNvap1UFeEpy9hdSbe1AQqzR2ojNHaiAM5ZvWG9XZo/VIPlt3KkzOWb1hvV2aP1SD5bdyA5kREAREQBEWrnADEoA8gacO1eetq1YxFL50RU8QxkkccMw+29LbtaMRPOVbHTxgufK44Aj+FE15LfltabJRl0dHGfIjOYvI/1O+w1fFaW2xpj5Pv9DtwsGzLs8V18sXmvBNbEhiiL2UbD5DD5Jeec77DVp06OjITPgExwUFbbO2XlIvWPRXjVqEF6RjBMF6mxLozV1G+ornupi9pyDCM4z48Ig6ujXp2Lz9fSVFDVvpaphbKw6McQRqIOsHUtp49kIKTXpnnTn0XWOqMvaOSybTq7HrmVtBJwJmaj6LhraRrB/50gKbbq3kpLw0Ilg83OwATQOPlRn7g6j/BUDZ19dlWnWWTXR1lBKY5mfs8a2kawcF6Y2S6np9HHyfGwyl5R9TX5LFjQtgugureSkvDQ5WHzc7M00JOdh+42H74hd63QpiMlJbRSp1yrk4yWmjZFjFZWxqEREAUFeEpy9hdSbe1TqoK8JTl7C6k29qAhVmjtRGaO1EAZyzesN6uzR+qQfLbuVJmcs3rDers0fqkHy27kBzIiIAiLVzsBjqQBxAaT0Yrz1tWvGIpPOCOmYMZJHHAEfxvWLatmNkUnClbFTxjGSQnAf8ASie8lvS2xNk4w6OiYSY2EYFx5zvsNWOs6PO66NEfJ9nbg4U8qzS6+WYvJeCS2ZeBFwo6NruExmgvOpzunYNXxXSfBbHOcTpQ5gTmUFZbK2W2XWimvHrUIL0Y/t0qRrg3JLxHa1sxeRmfT0zxp2OcNw/fYs3CuRwjFatsQ5sQ6npnj9nvG4dqk0MA0ZlIYuLr75lf5TlXLdNL9fLPgtCzm1DeHHgJQP36F4y37EitamMM4MVRHjk5cM7DsO0HYpEwzZ119qWeKpnDiwEw/wB3QVJbTXjLor9dk65KUHplf62jmoKl9PUs4ErNIxzEaiDrHSuBSleGxYrWgyUwEVTHycmGdh2H+noUa1tLNRVL6epZwJWYYtJxzaiDrB2qGy8V1Pa6Lnx3JRyY+MvUl3/s3sq0aqya6OtoZTFMw6RnDhrBGsKbLp3mpbw0GUj83Ux4CaAnEsO0bWnUdxzKCiM6+qzLQqrLrY6yhlMc8ZzHSCNYI1g7FpjZLren0OS46GVHyj6kixQOJWy89dO89LeKiMkZEVVHhl4Cc7DtG0HUV34KmoyUltFMnCVcnGS00bIiLJqFBXhKcvYXUm3tU6qCvCU5ewupNvagIVZo7URmjtRAGcs3rDers0fqkHy27lSZnLN6w3q7NH6pB8tu5AcyItXHDScBggMk4LzluWzGyKTCUMp4wXSSHMMP43pbtsxxwyYyiOmYMZJCcAVEt4bcltefgtLmUjDi2Pnf1O6dg1LyuvjStvs7cLCsyp6j1+pm8Nuy2vNwI+FHRxnyIzpcec7p2DV8V0+GbBZOdY+JwUFZbK2W2XKimuitQh6Rg5hiTgFJFwbkl2Sta2IsND6eneNGxzh/cDVpW1wbleVHatswnU6npnjRsc8bh+6klrQpHExdffPsr/J8p57qqfr5YaBqWyAYLKkSvhYIWUQyddadnNqW5SPATDQed0FeJvBYkNqQGKbGKpjxychbnYdh2tKkYhddalnCqblI/JmGg7ehZ9SXjLo3rnKuSlF6ZANVSz0dS+nqmGOZnpNOg9IOsbCuLBSXeCworUgLJAY6qLEMkOlvQdo/7Cjmpp5qSofT1LCyZhwc0nN2H7qDycV1Pa6Lhx3IxyY6f8yOSza+qsutjrKGUxzxnMRoI1gjWDsU1XSvNTXho+E3CKrjAy8BOdp2ja07f3UGjFfRZ1dU2bWx1lFKYp4zi1w19B2g7FjGyXU9PoxyGBHKj5R9SX5LFNOJWy85dG89NeCjxaBDVRgCaDHHg9I2t6ewr0IJU1GSktop84Srk4yWmbKCvCU5ewupNvap1UFeEpy9hdSbe1bGpCrNHaiM0dqIAzlm9Yb1dmj9Ug+W3cqTM5ZvWG9XZo/VIPlt3IDlOhdDbde7hmmiDmAemdBd0fBd+vhtGgZWMz4NkHouw3rK7BDV86utkr+K1DTHTN8qJuqT+o6jrGGrtxPncNYz9KlK27Jir4JKOsjLXNztfpLHbRt+4Uc2pZ1VZdRka2JzCRwmuIzSNxzOb0blEZ1E1Lz7RZ+Ly6pV/T6a/J8ebSdCkm4Vyc8Vq2xFgfSp6Zw0bHOG3YNWtbXCuUWmK1rYi85iHU9O8ejsc7p2DVrz6JIaMF64uJr75nLyXJuTdVT9fLDRgtkRSJBBERAEREAWDpWUQHW2pZzappkjAEwGnndC8NeKw47UhLHgRVcWIjkIz9V3QpKwXXWpZoq2mSIATDRsd8f5RpSj4y6N67JVyUovTIBqaeWmnfBURujmY7BzT/mjYVxYKSLxWGy1IyxzRHWR5o3kf7TtB/tq1qP6ujqaSrdSVUEkVSxwa6M6cToww045sNqhMnFlVLfwy24XIwyIfd6aNrMq6uhr4aiz3uZUtdgzgjEux/04awdin+y5amez4JK2EQVLmAyRtdwg07MV5C4VzRZjWWhabAa9w83HpEAP/wBbdmhe5AwUhiVSrh9zIHk8qu+37F18mwUFeEpy9hdSbe1TqFBXhKcvYXUm3tXWRpCrNHaiM0dqIAzlm9Yb1dmj9Ug+W3cqTM5ZvWG9XZo/VIPlt3IDmWMFlEB8tTRQ1L2OmYHOYcx29BWlXZtJWPhfVU0MroH8OMvbjwHbR/mzYvtRAvXRqG4LZEQBERAEREAREQBERAFhZRAfM+ihfUCcsBlaMA5cU9l0dRWwVs1NE+pgBEUpb5TR8f3/AHX3Ij99mU2ujVrcNiysohgKCvCU5ewupNvap1UFeEpy9hdSbe1AQqzR2ojNHaiANIbKCdAcFYaD9dLtxwxsNFaR4LQDgxmodZV3PpFYQFjPHvdr3G0/ps/JPHvdr3G0/ps/JVzRAWM8e92vcbT+mz8k8e92vcbT+mz8lXNEBYzx73a9xtP6bPyTx73a9xtP6bPyVc0QFjPHvdr3G0/ps/JPHvdr3G0/ps/JVzRAWM8e92vcbT+mz8k8e92vcbT+mz8lXNEBYzx73a9xtP6bPyTx73a9xtP6bPyVc0QFjPHvdr3G0/ps/JPHvdr3G0/ps/JVzRAWM8e92vcbT+mz8k8e92vcbT+mz8lXNEBYzx73a9xtP6bPyTx73a9xtP6bPyVc0QFjPHvdr3G0/ps/JPHvdr3G0/ps/JVzRAWM8e92vcbT+mz8lHH6uX5sy+klmus2Gpi4q2QPy4Ax4WGGGBOxR0iA3Zo7URmjtRAf/9k="/>
          <p:cNvSpPr>
            <a:spLocks noChangeAspect="1" noChangeArrowheads="1"/>
          </p:cNvSpPr>
          <p:nvPr/>
        </p:nvSpPr>
        <p:spPr bwMode="auto">
          <a:xfrm>
            <a:off x="307975" y="-465138"/>
            <a:ext cx="134302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409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Influence</a:t>
            </a:r>
          </a:p>
          <a:p>
            <a:endParaRPr lang="en-US" b="1" dirty="0"/>
          </a:p>
          <a:p>
            <a:pPr lvl="2"/>
            <a:r>
              <a:rPr lang="en-US" b="1" dirty="0"/>
              <a:t>Existence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Be exerted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11211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Attorney as Will Drafter and Beneficiary --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Don’t do it, even for family members.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2" descr="data:image/jpg;base64,/9j/4AAQSkZJRgABAQAAAQABAAD/2wBDAAkGBwgHBgkIBwgKCgkLDRYPDQwMDRsUFRAWIB0iIiAdHx8kKDQsJCYxJx8fLT0tMTU3Ojo6Iys/RD84QzQ5Ojf/2wBDAQoKCg0MDRoPDxo3JR8lNzc3Nzc3Nzc3Nzc3Nzc3Nzc3Nzc3Nzc3Nzc3Nzc3Nzc3Nzc3Nzc3Nzc3Nzc3Nzc3Nzf/wAARCAC9AMQDASIAAhEBAxEB/8QAHAABAAICAwEAAAAAAAAAAAAAAAcIAQIDBQYE/8QAQxAAAQMBAwYIDQMDBAMAAAAAAQACAwQFBhETITFBUbESFDNSYXKBkggXIiMyNFNUcXOTwdIHkdFiofBCouHxFSTC/8QAGwEBAAIDAQEAAAAAAAAAAAAAAAUGAQIEAwf/xAAsEQACAgICAgEDAgYDAAAAAAAAAQIDBBEFMRIhQRMioVHwBjJxgcHRFEKx/9oADAMBAAIRAxEAPwCEM/COdb5GfmSd0rWPl29Yb1dSjp4TSw+aj5Np9EZ8w6EBS3Iz8yTulMjPzJO6Vdji8Pso+6E4vD7KPuhAUnyM/Mk7pTIz8yTulXY4vD7KPuhOLw+yj7o/hAUnyM/Mk7pTIz8yTulXX4vD7KPuj+Fni8Pso+6EBSfIz8yTulMjPzJO6Vdji8Pso+6E4vD7KPuhAUnyM/Mk7pTIz8yTulXY4vD7KPuhOLw+yj7oQFJ8jPzJO6UyM/Mk7pV2OLw+yj7oTi8Pso+6EBSfIz8yTulMjPzJO6Vdji8Pso+6E4vD7KPuhAUnyM/Mk7pTIz8yTulXY4vD7KPuhOLw+yj7oQFJ8jPzJO6UyM/Mk7pV2OLw+yj7o/hYyEPso+6P4QFKMjPzJO6UyM/Mk7pV2OLw+yj7o/hOLw+yj7oQFJ8jPzJO6Vq5kjPTa5vxGCu1xeH2UfdCg3wkWMjnsMMYG4tmx4IAxztQEMN4WGlFhmjtRAGcs3rDersUXqkHy27lSdnLN6w3q7NH6pB8tu5AcyItXODQS4gADOSgNloXAFdXUWu2F7pXuaynYMXuccABrOKjO8f6iV1Ra0b7HfkqSnd5Ie31jpcNPB2D4HTmWts1VryOzDwLsyTjUuiYsVldDdW8lJeOz+M0xDJmYCaEnPG77jYda70FZTUltHLOuVcnCa00ZRYBWVk1CIiAIiIAiIgCIsEoAdC14X911tbbVPRtfLO5rKeMEySE6AoovDf60K22IaizJHU1LSv4UMZHK6Ri8a8Rjm1fFaW2Kr+Y7sLj78yTVa/uTU0rZeeuleakvHZ+WgwjmjwE0BOeM/dp1Fd+HHoWyakto5LK5VScJrTRsoK8JX1iwupNvap1UFeEpy9hdSbe1ZNCFWEYZzrRZjJAOG1EBhnLN6w3q7NH6pB8tu5UmZyzesN6uzR+qQfLbuQHKSumtCrMzzE3MwHPiNK7pfBX0QlBfGAJMM/9S3raUvYe/gh6/ttVtTXyWY6N9PTQnOx2YzbHHo2D98+YeRxUwXksCntqlycoEdRHjkpsM7DsO0HZ91E9oUNRZ1XJS1kZZKw5xtG0HWOlRefTYpuTe0Xz+H83HnT9KC1JfvZzWPa1ZYtfHW0EnAkZpB9F7dbXDWFOd1rx0l4aIT054ErQBNAfSjd9xsOtV+wX3WLatXYtoR1tDJwJGZi0+i9utrhsXhj5Lren0e3McRDMj5w9TX5/qWOC2XRXWvHSXioRPTO4MrABNC4+VG77jYda7vFS6akto+fzrlXJwmtNGyLA0LKyahERAERauOCAyThnOjWV01r2rDBFI58zYoYwXSSu0D/P76NK1tm1ooIJHvlEUEbcZJXHAAKHb1XjltqoyUQMVDG7GOM6XnnO6dg1fFYttjRHyl3+hI8dx1mbZ4x6+WL1XkmtuoyUfCjoIz5uMnO8853TsGr4rz+KaU+OHaoKy2VsvKR9GxsarFqVda0kfbY9q1ljV0dbQycCSPMQdD262u2gqfbu2p/5iyKevEEkGWbiY5AQR8No2HWozuBch1ollp2vHhR5jDC4Z5v6nbG7BrUuRtaxoa1oAGgAKTw4TjH7ik/xDlY99yjUvuXb/wAG40KC/CU5ewupNvap1CgrwlOXsLqTb2rrK8QqzR2ojNHaiAM5ZvWG9XZo/VIPlt3KkzOWb1hvV2aP1SD5bdyA5lgrKID4LQoss0vjHnB/deOvLYMFtUuSlAiqIwclNhnYdh6No+69+V8FfQ5YcOIASDVtXompLwn0b12TqmpwemivVoUVRZ1XJS1cZZKw529Gog6x0r5/ipevHYMFtUuTlwjqIx5mXDOw6wdoOsKKq6ins+qkpauMxys0g6xqIOsHUVC5eJKl7XR9A4nl45sPGXqa/fo5bFtWrsWvjraCTgytzEH0Xt1tcNinK614aS8NAKilPBkbmlhJ8qN33GwqAAvusa1ayxbQjrKCXgSN9IHQ9utrhs/wLXGyXW9Po05fiY5kPqQWpr8ljQVldFde8dJeCzxUU7uDK3ATQk543bPhsK7sHFS6aa2igzhKuThNaaNkRYJGCyamHHDWF0ls2rHDDM50jY4IxjJK44DAJbFqxRQSOMrYoIgXSSuOAwUP3pvHJbU+Si4UdDGfIjOYvI0Od/fAavitbbY0R8pdkhx/H2ZtnjHpdsxeq8k1tT5KMuioY3Ysj0F55zvsNXx0dCmoIcAM+ZQdtsrZbkfQ8bHqxa1XWtJGCMNKkH9P7jmvdHalsRkUw8qCncMMrsc7+nYNenQs/p9cjjxjtW14yKYYOgp3jlNjnDm7Br06MylhrQ0AAYBduNjf9plZ5rm97oof9X/oNHBzAYADDALOGdZCypEqQCgrwlOXsLqTb2qdVBXhKcvYXUm3tQEKs0dqIzR2ogDOWb1hvV2aP1SD5bdypMzlm9Yb1dmj9Ug+W3cgOZERAFjBZRAdbaNniYGSIASAZxzl5C8VgwW3TGKTzdTHjkpcMS0nUdoOzt1KQCMV11pUGWxliAyg0jD0l6JqS8J9G9dk6pqcHpor7X0c9n1UlNWRmOVmGIOcYaiDrGwrgwUtXisOC2aXgSebqIsclNhnadYI1g6wotraOegqpKWqj4ErDnGOYjUQdYOoqEy8SVL2ui+cVysMyHjL1JfvZzWLa1ZYtfHW0EhbI3MWn0Xt5pGsKcbsXio7wUAqKU8GRuaWFx8qN3T0bDrUAr7rFtarsW0GVlDJwXtzOafRe3W13RuWuNkut6fRry3FRy4+cPU//SxRcADjoXR2xakccMrnSiOnjbjJI44DD/Psuqpr4Ulr2W6qZIII42/+y17hjEcM+PRsOtRrei8Mlsz5GLhR0TDixjtMh5zvsNWOsqVsvhVDyb9/BVMPjLsi76eta7f6C8145LaqBHFwmUMbsWMIwLzzndOwauk6OhwWT05ztTtChbbZ2y8n8l9xsevGrVcOkY1KQf0/uSat0Vq2vDhTjB0FO8Z5Dqc4c3YNek5ln9P7kOq3R2rbER4t6UFO8cpsc4bNg1/BSs1obozLtxcXX3TK1zPM+W6KH6+X/gNbhoAWyLKkSqhERAFBXhKcvYXUm3tU6qCvCU5ewupNvagIVZo7URmjtRAGcs3rDers0fqkHy27lSZnLN6w3q7NH6pB8tu5AcyIiAIiIAsEZllEB1lpUGUxmiHljSBr/wCV4+8VhQW1TcCUZOoj5KXg52nYdo6P2UhFdXadAJPPQgB4zkc7/lb+px8JdG9dk6pKcHpogGto5qCqkpqpmTlj0gnMdhB2HauDBSleiyqO0bOkkqnsp3wNJZUOHodDujoUW/DA9KhMvG+jL10Xzi+R/wCZV7WmuxqIxIB0gHTrz7c+dERce2SiST2hq2dJUg3AuRxsxWrbMRyAPCgp3DlNj3DZsGv4L5/00u5Q2vUSV1bJFKKZwDaXSeFznjZsHxx2KXmAAZlJYmMmvORVeZ5aW3j1f3Ya0BuGpbYIshSRVgiIgCIiAKCvCU5ewupNvap1UFeEpy9hdSbe1AQqzR2ojNHaiAM5ZvWG9XZo/VIPlt3KkzOWb1hvV2aP1SD5bdyA5kREAREQBEWrnADEoA8gacO1eetq1YxFL50RU8QxkkccMw+29LbtaMRPOVbHTxgufK44Aj+FE15LfltabJRl0dHGfIjOYvI/1O+w1fFaW2xpj5Pv9DtwsGzLs8V18sXmvBNbEhiiL2UbD5DD5Jeec77DVp06OjITPgExwUFbbO2XlIvWPRXjVqEF6RjBMF6mxLozV1G+ornupi9pyDCM4z48Ig6ujXp2Lz9fSVFDVvpaphbKw6McQRqIOsHUtp49kIKTXpnnTn0XWOqMvaOSybTq7HrmVtBJwJmaj6LhraRrB/50gKbbq3kpLw0Ilg83OwATQOPlRn7g6j/BUDZ19dlWnWWTXR1lBKY5mfs8a2kawcF6Y2S6np9HHyfGwyl5R9TX5LFjQtgugureSkvDQ5WHzc7M00JOdh+42H74hd63QpiMlJbRSp1yrk4yWmjZFjFZWxqEREAUFeEpy9hdSbe1TqoK8JTl7C6k29qAhVmjtRGaO1EAZyzesN6uzR+qQfLbuVJmcs3rDers0fqkHy27kBzIiIAiLVzsBjqQBxAaT0Yrz1tWvGIpPOCOmYMZJHHAEfxvWLatmNkUnClbFTxjGSQnAf8ASie8lvS2xNk4w6OiYSY2EYFx5zvsNWOs6PO66NEfJ9nbg4U8qzS6+WYvJeCS2ZeBFwo6NruExmgvOpzunYNXxXSfBbHOcTpQ5gTmUFZbK2W2XWimvHrUIL0Y/t0qRrg3JLxHa1sxeRmfT0zxp2OcNw/fYs3CuRwjFatsQ5sQ6npnj9nvG4dqk0MA0ZlIYuLr75lf5TlXLdNL9fLPgtCzm1DeHHgJQP36F4y37EitamMM4MVRHjk5cM7DsO0HYpEwzZ119qWeKpnDiwEw/wB3QVJbTXjLor9dk65KUHplf62jmoKl9PUs4ErNIxzEaiDrHSuBSleGxYrWgyUwEVTHycmGdh2H+noUa1tLNRVL6epZwJWYYtJxzaiDrB2qGy8V1Pa6Lnx3JRyY+MvUl3/s3sq0aqya6OtoZTFMw6RnDhrBGsKbLp3mpbw0GUj83Ux4CaAnEsO0bWnUdxzKCiM6+qzLQqrLrY6yhlMc8ZzHSCNYI1g7FpjZLren0OS46GVHyj6kixQOJWy89dO89LeKiMkZEVVHhl4Cc7DtG0HUV34KmoyUltFMnCVcnGS00bIiLJqFBXhKcvYXUm3tU6qCvCU5ewupNvagIVZo7URmjtRAGcs3rDers0fqkHy27lSZnLN6w3q7NH6pB8tu5AcyItXHDScBggMk4LzluWzGyKTCUMp4wXSSHMMP43pbtsxxwyYyiOmYMZJCcAVEt4bcltefgtLmUjDi2Pnf1O6dg1LyuvjStvs7cLCsyp6j1+pm8Nuy2vNwI+FHRxnyIzpcec7p2DV8V0+GbBZOdY+JwUFZbK2W2XKimuitQh6Rg5hiTgFJFwbkl2Sta2IsND6eneNGxzh/cDVpW1wbleVHatswnU6npnjRsc8bh+6klrQpHExdffPsr/J8p57qqfr5YaBqWyAYLKkSvhYIWUQyddadnNqW5SPATDQed0FeJvBYkNqQGKbGKpjxychbnYdh2tKkYhddalnCqblI/JmGg7ehZ9SXjLo3rnKuSlF6ZANVSz0dS+nqmGOZnpNOg9IOsbCuLBSXeCworUgLJAY6qLEMkOlvQdo/7Cjmpp5qSofT1LCyZhwc0nN2H7qDycV1Pa6Lhx3IxyY6f8yOSza+qsutjrKGUxzxnMRoI1gjWDsU1XSvNTXho+E3CKrjAy8BOdp2ja07f3UGjFfRZ1dU2bWx1lFKYp4zi1w19B2g7FjGyXU9PoxyGBHKj5R9SX5LFNOJWy85dG89NeCjxaBDVRgCaDHHg9I2t6ewr0IJU1GSktop84Srk4yWmbKCvCU5ewupNvap1UFeEpy9hdSbe1bGpCrNHaiM0dqIAzlm9Yb1dmj9Ug+W3cqTM5ZvWG9XZo/VIPlt3IDlOhdDbde7hmmiDmAemdBd0fBd+vhtGgZWMz4NkHouw3rK7BDV86utkr+K1DTHTN8qJuqT+o6jrGGrtxPncNYz9KlK27Jir4JKOsjLXNztfpLHbRt+4Uc2pZ1VZdRka2JzCRwmuIzSNxzOb0blEZ1E1Lz7RZ+Ly6pV/T6a/J8ebSdCkm4Vyc8Vq2xFgfSp6Zw0bHOG3YNWtbXCuUWmK1rYi85iHU9O8ejsc7p2DVrz6JIaMF64uJr75nLyXJuTdVT9fLDRgtkRSJBBERAEREAWDpWUQHW2pZzappkjAEwGnndC8NeKw47UhLHgRVcWIjkIz9V3QpKwXXWpZoq2mSIATDRsd8f5RpSj4y6N67JVyUovTIBqaeWmnfBURujmY7BzT/mjYVxYKSLxWGy1IyxzRHWR5o3kf7TtB/tq1qP6ujqaSrdSVUEkVSxwa6M6cToww045sNqhMnFlVLfwy24XIwyIfd6aNrMq6uhr4aiz3uZUtdgzgjEux/04awdin+y5amez4JK2EQVLmAyRtdwg07MV5C4VzRZjWWhabAa9w83HpEAP/wBbdmhe5AwUhiVSrh9zIHk8qu+37F18mwUFeEpy9hdSbe1TqFBXhKcvYXUm3tXWRpCrNHaiM0dqIAzlm9Yb1dmj9Ug+W3cqTM5ZvWG9XZo/VIPlt3IDmWMFlEB8tTRQ1L2OmYHOYcx29BWlXZtJWPhfVU0MroH8OMvbjwHbR/mzYvtRAvXRqG4LZEQBERAEREAREQBERAFhZRAfM+ihfUCcsBlaMA5cU9l0dRWwVs1NE+pgBEUpb5TR8f3/AHX3Ij99mU2ujVrcNiysohgKCvCU5ewupNvap1UFeEpy9hdSbe1AQqzR2ojNHaiANIbKCdAcFYaD9dLtxwxsNFaR4LQDgxmodZV3PpFYQFjPHvdr3G0/ps/JPHvdr3G0/ps/JVzRAWM8e92vcbT+mz8k8e92vcbT+mz8lXNEBYzx73a9xtP6bPyTx73a9xtP6bPyVc0QFjPHvdr3G0/ps/JPHvdr3G0/ps/JVzRAWM8e92vcbT+mz8k8e92vcbT+mz8lXNEBYzx73a9xtP6bPyTx73a9xtP6bPyVc0QFjPHvdr3G0/ps/JPHvdr3G0/ps/JVzRAWM8e92vcbT+mz8k8e92vcbT+mz8lXNEBYzx73a9xtP6bPyTx73a9xtP6bPyVc0QFjPHvdr3G0/ps/JPHvdr3G0/ps/JVzRAWM8e92vcbT+mz8lHH6uX5sy+klmus2Gpi4q2QPy4Ax4WGGGBOxR0iA3Zo7URmjtRAf/9k="/>
          <p:cNvSpPr>
            <a:spLocks noChangeAspect="1" noChangeArrowheads="1"/>
          </p:cNvSpPr>
          <p:nvPr/>
        </p:nvSpPr>
        <p:spPr bwMode="auto">
          <a:xfrm>
            <a:off x="155575" y="-617538"/>
            <a:ext cx="134302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9AMQDASIAAhEBAxEB/8QAHAABAAICAwEAAAAAAAAAAAAAAAcIAQIDBQYE/8QAQxAAAQMBAwYIDQMDBAMAAAAAAQACAwQFBhETITFBUbESFDNSYXKBkggXIiMyNFNUcXOTwdIHkdFiofBCouHxFSTC/8QAGwEBAAIDAQEAAAAAAAAAAAAAAAUGAQIEAwf/xAAsEQACAgICAgEDAgYDAAAAAAAAAQIDBBEFMRIhQRMioVHwBjJxgcHRFEKx/9oADAMBAAIRAxEAPwCEM/COdb5GfmSd0rWPl29Yb1dSjp4TSw+aj5Np9EZ8w6EBS3Iz8yTulMjPzJO6Vdji8Pso+6E4vD7KPuhAUnyM/Mk7pTIz8yTulXY4vD7KPuhOLw+yj7o/hAUnyM/Mk7pTIz8yTulXX4vD7KPuj+Fni8Pso+6EBSfIz8yTulMjPzJO6Vdji8Pso+6E4vD7KPuhAUnyM/Mk7pTIz8yTulXY4vD7KPuhOLw+yj7oQFJ8jPzJO6UyM/Mk7pV2OLw+yj7oTi8Pso+6EBSfIz8yTulMjPzJO6Vdji8Pso+6E4vD7KPuhAUnyM/Mk7pTIz8yTulXY4vD7KPuhOLw+yj7oQFJ8jPzJO6UyM/Mk7pV2OLw+yj7o/hYyEPso+6P4QFKMjPzJO6UyM/Mk7pV2OLw+yj7o/hOLw+yj7oQFJ8jPzJO6Vq5kjPTa5vxGCu1xeH2UfdCg3wkWMjnsMMYG4tmx4IAxztQEMN4WGlFhmjtRAGcs3rDersUXqkHy27lSdnLN6w3q7NH6pB8tu5AcyItXODQS4gADOSgNloXAFdXUWu2F7pXuaynYMXuccABrOKjO8f6iV1Ra0b7HfkqSnd5Ie31jpcNPB2D4HTmWts1VryOzDwLsyTjUuiYsVldDdW8lJeOz+M0xDJmYCaEnPG77jYda70FZTUltHLOuVcnCa00ZRYBWVk1CIiAIiIAiIgCIsEoAdC14X911tbbVPRtfLO5rKeMEySE6AoovDf60K22IaizJHU1LSv4UMZHK6Ri8a8Rjm1fFaW2Kr+Y7sLj78yTVa/uTU0rZeeuleakvHZ+WgwjmjwE0BOeM/dp1Fd+HHoWyakto5LK5VScJrTRsoK8JX1iwupNvap1UFeEpy9hdSbe1ZNCFWEYZzrRZjJAOG1EBhnLN6w3q7NH6pB8tu5UmZyzesN6uzR+qQfLbuQHKSumtCrMzzE3MwHPiNK7pfBX0QlBfGAJMM/9S3raUvYe/gh6/ttVtTXyWY6N9PTQnOx2YzbHHo2D98+YeRxUwXksCntqlycoEdRHjkpsM7DsO0HZ91E9oUNRZ1XJS1kZZKw5xtG0HWOlRefTYpuTe0Xz+H83HnT9KC1JfvZzWPa1ZYtfHW0EnAkZpB9F7dbXDWFOd1rx0l4aIT054ErQBNAfSjd9xsOtV+wX3WLatXYtoR1tDJwJGZi0+i9utrhsXhj5Lren0e3McRDMj5w9TX5/qWOC2XRXWvHSXioRPTO4MrABNC4+VG77jYda7vFS6akto+fzrlXJwmtNGyLA0LKyahERAERauOCAyThnOjWV01r2rDBFI58zYoYwXSSu0D/P76NK1tm1ooIJHvlEUEbcZJXHAAKHb1XjltqoyUQMVDG7GOM6XnnO6dg1fFYttjRHyl3+hI8dx1mbZ4x6+WL1XkmtuoyUfCjoIz5uMnO8853TsGr4rz+KaU+OHaoKy2VsvKR9GxsarFqVda0kfbY9q1ljV0dbQycCSPMQdD262u2gqfbu2p/5iyKevEEkGWbiY5AQR8No2HWozuBch1ollp2vHhR5jDC4Z5v6nbG7BrUuRtaxoa1oAGgAKTw4TjH7ik/xDlY99yjUvuXb/wAG40KC/CU5ewupNvap1CgrwlOXsLqTb2rrK8QqzR2ojNHaiAM5ZvWG9XZo/VIPlt3KkzOWb1hvV2aP1SD5bdyA5lgrKID4LQoss0vjHnB/deOvLYMFtUuSlAiqIwclNhnYdh6No+69+V8FfQ5YcOIASDVtXompLwn0b12TqmpwemivVoUVRZ1XJS1cZZKw529Gog6x0r5/ipevHYMFtUuTlwjqIx5mXDOw6wdoOsKKq6ins+qkpauMxys0g6xqIOsHUVC5eJKl7XR9A4nl45sPGXqa/fo5bFtWrsWvjraCTgytzEH0Xt1tcNinK614aS8NAKilPBkbmlhJ8qN33GwqAAvusa1ayxbQjrKCXgSN9IHQ9utrhs/wLXGyXW9Po05fiY5kPqQWpr8ljQVldFde8dJeCzxUU7uDK3ATQk543bPhsK7sHFS6aa2igzhKuThNaaNkRYJGCyamHHDWF0ls2rHDDM50jY4IxjJK44DAJbFqxRQSOMrYoIgXSSuOAwUP3pvHJbU+Si4UdDGfIjOYvI0Od/fAavitbbY0R8pdkhx/H2ZtnjHpdsxeq8k1tT5KMuioY3Ysj0F55zvsNXx0dCmoIcAM+ZQdtsrZbkfQ8bHqxa1XWtJGCMNKkH9P7jmvdHalsRkUw8qCncMMrsc7+nYNenQs/p9cjjxjtW14yKYYOgp3jlNjnDm7Br06MylhrQ0AAYBduNjf9plZ5rm97oof9X/oNHBzAYADDALOGdZCypEqQCgrwlOXsLqTb2qdVBXhKcvYXUm3tQEKs0dqIzR2ogDOWb1hvV2aP1SD5bdypMzlm9Yb1dmj9Ug+W3cgOZERAFjBZRAdbaNniYGSIASAZxzl5C8VgwW3TGKTzdTHjkpcMS0nUdoOzt1KQCMV11pUGWxliAyg0jD0l6JqS8J9G9dk6pqcHpor7X0c9n1UlNWRmOVmGIOcYaiDrGwrgwUtXisOC2aXgSebqIsclNhnadYI1g6wotraOegqpKWqj4ErDnGOYjUQdYOoqEy8SVL2ui+cVysMyHjL1JfvZzWLa1ZYtfHW0EhbI3MWn0Xt5pGsKcbsXio7wUAqKU8GRuaWFx8qN3T0bDrUAr7rFtarsW0GVlDJwXtzOafRe3W13RuWuNkut6fRry3FRy4+cPU//SxRcADjoXR2xakccMrnSiOnjbjJI44DD/Psuqpr4Ulr2W6qZIII42/+y17hjEcM+PRsOtRrei8Mlsz5GLhR0TDixjtMh5zvsNWOsqVsvhVDyb9/BVMPjLsi76eta7f6C8145LaqBHFwmUMbsWMIwLzzndOwauk6OhwWT05ztTtChbbZ2y8n8l9xsevGrVcOkY1KQf0/uSat0Vq2vDhTjB0FO8Z5Dqc4c3YNek5ln9P7kOq3R2rbER4t6UFO8cpsc4bNg1/BSs1obozLtxcXX3TK1zPM+W6KH6+X/gNbhoAWyLKkSqhERAFBXhKcvYXUm3tU6qCvCU5ewupNvagIVZo7URmjtRAGcs3rDers0fqkHy27lSZnLN6w3q7NH6pB8tu5AcyIiAIiIAsEZllEB1lpUGUxmiHljSBr/wCV4+8VhQW1TcCUZOoj5KXg52nYdo6P2UhFdXadAJPPQgB4zkc7/lb+px8JdG9dk6pKcHpogGto5qCqkpqpmTlj0gnMdhB2HauDBSleiyqO0bOkkqnsp3wNJZUOHodDujoUW/DA9KhMvG+jL10Xzi+R/wCZV7WmuxqIxIB0gHTrz7c+dERce2SiST2hq2dJUg3AuRxsxWrbMRyAPCgp3DlNj3DZsGv4L5/00u5Q2vUSV1bJFKKZwDaXSeFznjZsHxx2KXmAAZlJYmMmvORVeZ5aW3j1f3Ya0BuGpbYIshSRVgiIgCIiAKCvCU5ewupNvap1UFeEpy9hdSbe1AQqzR2ojNHaiAM5ZvWG9XZo/VIPlt3KkzOWb1hvV2aP1SD5bdyA5kREAREQBEWrnADEoA8gacO1eetq1YxFL50RU8QxkkccMw+29LbtaMRPOVbHTxgufK44Aj+FE15LfltabJRl0dHGfIjOYvI/1O+w1fFaW2xpj5Pv9DtwsGzLs8V18sXmvBNbEhiiL2UbD5DD5Jeec77DVp06OjITPgExwUFbbO2XlIvWPRXjVqEF6RjBMF6mxLozV1G+ornupi9pyDCM4z48Ig6ujXp2Lz9fSVFDVvpaphbKw6McQRqIOsHUtp49kIKTXpnnTn0XWOqMvaOSybTq7HrmVtBJwJmaj6LhraRrB/50gKbbq3kpLw0Ilg83OwATQOPlRn7g6j/BUDZ19dlWnWWTXR1lBKY5mfs8a2kawcF6Y2S6np9HHyfGwyl5R9TX5LFjQtgugureSkvDQ5WHzc7M00JOdh+42H74hd63QpiMlJbRSp1yrk4yWmjZFjFZWxqEREAUFeEpy9hdSbe1TqoK8JTl7C6k29qAhVmjtRGaO1EAZyzesN6uzR+qQfLbuVJmcs3rDers0fqkHy27kBzIiIAiLVzsBjqQBxAaT0Yrz1tWvGIpPOCOmYMZJHHAEfxvWLatmNkUnClbFTxjGSQnAf8ASie8lvS2xNk4w6OiYSY2EYFx5zvsNWOs6PO66NEfJ9nbg4U8qzS6+WYvJeCS2ZeBFwo6NruExmgvOpzunYNXxXSfBbHOcTpQ5gTmUFZbK2W2XWimvHrUIL0Y/t0qRrg3JLxHa1sxeRmfT0zxp2OcNw/fYs3CuRwjFatsQ5sQ6npnj9nvG4dqk0MA0ZlIYuLr75lf5TlXLdNL9fLPgtCzm1DeHHgJQP36F4y37EitamMM4MVRHjk5cM7DsO0HYpEwzZ119qWeKpnDiwEw/wB3QVJbTXjLor9dk65KUHplf62jmoKl9PUs4ErNIxzEaiDrHSuBSleGxYrWgyUwEVTHycmGdh2H+noUa1tLNRVL6epZwJWYYtJxzaiDrB2qGy8V1Pa6Lnx3JRyY+MvUl3/s3sq0aqya6OtoZTFMw6RnDhrBGsKbLp3mpbw0GUj83Ux4CaAnEsO0bWnUdxzKCiM6+qzLQqrLrY6yhlMc8ZzHSCNYI1g7FpjZLren0OS46GVHyj6kixQOJWy89dO89LeKiMkZEVVHhl4Cc7DtG0HUV34KmoyUltFMnCVcnGS00bIiLJqFBXhKcvYXUm3tU6qCvCU5ewupNvagIVZo7URmjtRAGcs3rDers0fqkHy27lSZnLN6w3q7NH6pB8tu5AcyItXHDScBggMk4LzluWzGyKTCUMp4wXSSHMMP43pbtsxxwyYyiOmYMZJCcAVEt4bcltefgtLmUjDi2Pnf1O6dg1LyuvjStvs7cLCsyp6j1+pm8Nuy2vNwI+FHRxnyIzpcec7p2DV8V0+GbBZOdY+JwUFZbK2W2XKimuitQh6Rg5hiTgFJFwbkl2Sta2IsND6eneNGxzh/cDVpW1wbleVHatswnU6npnjRsc8bh+6klrQpHExdffPsr/J8p57qqfr5YaBqWyAYLKkSvhYIWUQyddadnNqW5SPATDQed0FeJvBYkNqQGKbGKpjxychbnYdh2tKkYhddalnCqblI/JmGg7ehZ9SXjLo3rnKuSlF6ZANVSz0dS+nqmGOZnpNOg9IOsbCuLBSXeCworUgLJAY6qLEMkOlvQdo/7Cjmpp5qSofT1LCyZhwc0nN2H7qDycV1Pa6Lhx3IxyY6f8yOSza+qsutjrKGUxzxnMRoI1gjWDsU1XSvNTXho+E3CKrjAy8BOdp2ja07f3UGjFfRZ1dU2bWx1lFKYp4zi1w19B2g7FjGyXU9PoxyGBHKj5R9SX5LFNOJWy85dG89NeCjxaBDVRgCaDHHg9I2t6ewr0IJU1GSktop84Srk4yWmbKCvCU5ewupNvap1UFeEpy9hdSbe1bGpCrNHaiM0dqIAzlm9Yb1dmj9Ug+W3cqTM5ZvWG9XZo/VIPlt3IDlOhdDbde7hmmiDmAemdBd0fBd+vhtGgZWMz4NkHouw3rK7BDV86utkr+K1DTHTN8qJuqT+o6jrGGrtxPncNYz9KlK27Jir4JKOsjLXNztfpLHbRt+4Uc2pZ1VZdRka2JzCRwmuIzSNxzOb0blEZ1E1Lz7RZ+Ly6pV/T6a/J8ebSdCkm4Vyc8Vq2xFgfSp6Zw0bHOG3YNWtbXCuUWmK1rYi85iHU9O8ejsc7p2DVrz6JIaMF64uJr75nLyXJuTdVT9fLDRgtkRSJBBERAEREAWDpWUQHW2pZzappkjAEwGnndC8NeKw47UhLHgRVcWIjkIz9V3QpKwXXWpZoq2mSIATDRsd8f5RpSj4y6N67JVyUovTIBqaeWmnfBURujmY7BzT/mjYVxYKSLxWGy1IyxzRHWR5o3kf7TtB/tq1qP6ujqaSrdSVUEkVSxwa6M6cToww045sNqhMnFlVLfwy24XIwyIfd6aNrMq6uhr4aiz3uZUtdgzgjEux/04awdin+y5amez4JK2EQVLmAyRtdwg07MV5C4VzRZjWWhabAa9w83HpEAP/wBbdmhe5AwUhiVSrh9zIHk8qu+37F18mwUFeEpy9hdSbe1TqFBXhKcvYXUm3tXWRpCrNHaiM0dqIAzlm9Yb1dmj9Ug+W3cqTM5ZvWG9XZo/VIPlt3IDmWMFlEB8tTRQ1L2OmYHOYcx29BWlXZtJWPhfVU0MroH8OMvbjwHbR/mzYvtRAvXRqG4LZEQBERAEREAREQBERAFhZRAfM+ihfUCcsBlaMA5cU9l0dRWwVs1NE+pgBEUpb5TR8f3/AHX3Ij99mU2ujVrcNiysohgKCvCU5ewupNvap1UFeEpy9hdSbe1AQqzR2ojNHaiANIbKCdAcFYaD9dLtxwxsNFaR4LQDgxmodZV3PpFYQFjPHvdr3G0/ps/JPHvdr3G0/ps/JVzRAWM8e92vcbT+mz8k8e92vcbT+mz8lXNEBYzx73a9xtP6bPyTx73a9xtP6bPyVc0QFjPHvdr3G0/ps/JPHvdr3G0/ps/JVzRAWM8e92vcbT+mz8k8e92vcbT+mz8lXNEBYzx73a9xtP6bPyTx73a9xtP6bPyVc0QFjPHvdr3G0/ps/JPHvdr3G0/ps/JVzRAWM8e92vcbT+mz8k8e92vcbT+mz8lXNEBYzx73a9xtP6bPyTx73a9xtP6bPyVc0QFjPHvdr3G0/ps/JPHvdr3G0/ps/JVzRAWM8e92vcbT+mz8lHH6uX5sy+klmus2Gpi4q2QPy4Ax4WGGGBOxR0iA3Zo7URmjtRAf/9k="/>
          <p:cNvSpPr>
            <a:spLocks noChangeAspect="1" noChangeArrowheads="1"/>
          </p:cNvSpPr>
          <p:nvPr/>
        </p:nvSpPr>
        <p:spPr bwMode="auto">
          <a:xfrm>
            <a:off x="307975" y="-465138"/>
            <a:ext cx="134302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6150" name="Picture 6" descr="http://t2.gstatic.com/images?q=tbn:ANd9GcQTNWKjSArMG_17l505jXGm_Z7UxC6azRCVm22CIE2gx8JaHEs&amp;t=1&amp;usg=__XZw6Reo093odQSIHu_XnFAM1GcE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90800"/>
            <a:ext cx="3714750" cy="379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85386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61" y="1607626"/>
            <a:ext cx="8229600" cy="4625609"/>
          </a:xfrm>
        </p:spPr>
        <p:txBody>
          <a:bodyPr/>
          <a:lstStyle/>
          <a:p>
            <a:r>
              <a:rPr lang="en-US" b="1" dirty="0"/>
              <a:t>Same as undue influence but connotes physical (as compared to cerebral) pressure.</a:t>
            </a:r>
          </a:p>
        </p:txBody>
      </p:sp>
      <p:pic>
        <p:nvPicPr>
          <p:cNvPr id="8196" name="Picture 4" descr="http://t1.gstatic.com/images?q=tbn:ANd9GcSiSbZbfizGlU4dBKRqGzTmcs8hCV_qD0_iRitN-MxBYzOFRXY&amp;t=1&amp;usg=__TMKmu3A2Oe1V_KZRl-PdcLRpD3U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696" y="4802737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irtyharry.jpg image thehousenextdo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501679"/>
            <a:ext cx="3575168" cy="2177358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21</a:t>
            </a:fld>
            <a:endParaRPr kumimoji="0"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9A7135-4E98-4B0D-BEDC-5FDE28F54F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774" y="2971800"/>
            <a:ext cx="2632661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7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Subvert testator’s mind</a:t>
            </a:r>
          </a:p>
          <a:p>
            <a:pPr lvl="1"/>
            <a:r>
              <a:rPr lang="en-US" b="1" dirty="0"/>
              <a:t>“Resistance is futile”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426" y="3158584"/>
            <a:ext cx="4377148" cy="3318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8451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Causation</a:t>
            </a:r>
          </a:p>
          <a:p>
            <a:endParaRPr lang="en-US" b="1" dirty="0"/>
          </a:p>
          <a:p>
            <a:pPr lvl="1"/>
            <a:r>
              <a:rPr lang="en-US" b="1" dirty="0"/>
              <a:t>Testator executed a will testator would not have executed but for the influence.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09050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Burden of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burden of proof to show undue influence is on the contestant.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45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Direct Evidence</a:t>
            </a:r>
          </a:p>
          <a:p>
            <a:endParaRPr lang="en-US" b="1" dirty="0"/>
          </a:p>
          <a:p>
            <a:pPr lvl="1"/>
            <a:r>
              <a:rPr lang="en-US" b="1" dirty="0"/>
              <a:t>Rare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5425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Circumstantial Evidence</a:t>
            </a:r>
          </a:p>
          <a:p>
            <a:pPr lvl="1"/>
            <a:r>
              <a:rPr lang="en-US" b="1" dirty="0"/>
              <a:t>a.  Unnatural disposition</a:t>
            </a:r>
          </a:p>
          <a:p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9561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Circumstantial Evidence</a:t>
            </a:r>
          </a:p>
          <a:p>
            <a:pPr lvl="1"/>
            <a:r>
              <a:rPr lang="en-US" b="1" dirty="0"/>
              <a:t>a.  Unnatural disposition</a:t>
            </a:r>
          </a:p>
          <a:p>
            <a:pPr lvl="1"/>
            <a:r>
              <a:rPr lang="en-US" b="1" dirty="0"/>
              <a:t>b.  Opportunity (access)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51192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Undue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Circumstantial Evidence</a:t>
            </a:r>
          </a:p>
          <a:p>
            <a:pPr lvl="1"/>
            <a:r>
              <a:rPr lang="en-US" b="1" dirty="0"/>
              <a:t>a.  Unnatural disposition</a:t>
            </a:r>
          </a:p>
          <a:p>
            <a:pPr lvl="1"/>
            <a:r>
              <a:rPr lang="en-US" b="1" dirty="0"/>
              <a:t>b.  Opportunity (access)</a:t>
            </a:r>
          </a:p>
          <a:p>
            <a:pPr lvl="1"/>
            <a:r>
              <a:rPr lang="en-US" b="1" dirty="0"/>
              <a:t>c.   Relationship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3954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507</TotalTime>
  <Words>524</Words>
  <Application>Microsoft Office PowerPoint</Application>
  <PresentationFormat>On-screen Show (4:3)</PresentationFormat>
  <Paragraphs>121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Undue Influence</vt:lpstr>
      <vt:lpstr>Basic Elements</vt:lpstr>
      <vt:lpstr>Basic Elements</vt:lpstr>
      <vt:lpstr>Basic Elements</vt:lpstr>
      <vt:lpstr>Burden of Proof</vt:lpstr>
      <vt:lpstr>Proving Undue Influence</vt:lpstr>
      <vt:lpstr>Proving Undue Influence</vt:lpstr>
      <vt:lpstr>Proving Undue Influence</vt:lpstr>
      <vt:lpstr>Proving Undue Influence</vt:lpstr>
      <vt:lpstr>Proving Undue Influence</vt:lpstr>
      <vt:lpstr>Proving Undue Influence</vt:lpstr>
      <vt:lpstr>Effect of Mere Opportunity</vt:lpstr>
      <vt:lpstr>Mortmain Statute</vt:lpstr>
      <vt:lpstr>Attorney as Will Drafter and Beneficiary -- Impact on Gift </vt:lpstr>
      <vt:lpstr>Attorney as Will Drafter and Beneficiary -- Impact on Gift </vt:lpstr>
      <vt:lpstr>Attorney as Will Drafter and Beneficiary -- Impact on Law License </vt:lpstr>
      <vt:lpstr>Attorney as Will Drafter and Beneficiary -- Impact on Law License </vt:lpstr>
      <vt:lpstr>Attorney as Will Drafter and Beneficiary -- Impact on Law License </vt:lpstr>
      <vt:lpstr>Attorney as Will Drafter and Beneficiary -- Cases</vt:lpstr>
      <vt:lpstr>Attorney as Will Drafter and Beneficiary -- Advice</vt:lpstr>
      <vt:lpstr>Duress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46</cp:revision>
  <dcterms:created xsi:type="dcterms:W3CDTF">2010-09-21T20:43:18Z</dcterms:created>
  <dcterms:modified xsi:type="dcterms:W3CDTF">2019-02-25T23:59:21Z</dcterms:modified>
</cp:coreProperties>
</file>