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61" r:id="rId2"/>
    <p:sldId id="263" r:id="rId3"/>
    <p:sldId id="256" r:id="rId4"/>
    <p:sldId id="257" r:id="rId5"/>
    <p:sldId id="258" r:id="rId6"/>
    <p:sldId id="259" r:id="rId7"/>
    <p:sldId id="264" r:id="rId8"/>
    <p:sldId id="260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2" autoAdjust="0"/>
    <p:restoredTop sz="94660"/>
  </p:normalViewPr>
  <p:slideViewPr>
    <p:cSldViewPr>
      <p:cViewPr varScale="1">
        <p:scale>
          <a:sx n="64" d="100"/>
          <a:sy n="64" d="100"/>
        </p:scale>
        <p:origin x="1351" y="3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F65E1D-D4CB-4C56-AB3D-1ABCB99E8459}" type="datetimeFigureOut">
              <a:rPr lang="en-US" smtClean="0"/>
              <a:t>2/25/2019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36A914-BF33-4B26-B666-375CAA30A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6624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5D87B-B204-4064-B564-88A2202A5E1B}" type="datetime1">
              <a:rPr lang="en-US" smtClean="0"/>
              <a:t>2/25/2019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8B43F-4637-45E8-B0E1-9E970B530FC4}" type="datetime1">
              <a:rPr lang="en-US" smtClean="0"/>
              <a:t>2/25/2019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5A53E-720B-4EA0-9664-2C1984021D14}" type="datetime1">
              <a:rPr lang="en-US" smtClean="0"/>
              <a:t>2/25/2019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3C98B-D78A-4651-A512-CE24C5209440}" type="datetime1">
              <a:rPr lang="en-US" smtClean="0"/>
              <a:t>2/25/2019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24D2F-DD93-465A-9920-155C4BD6A7D2}" type="datetime1">
              <a:rPr lang="en-US" smtClean="0"/>
              <a:t>2/25/2019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8585E-A615-41A6-A8DD-C456F1E5CA65}" type="datetime1">
              <a:rPr lang="en-US" smtClean="0"/>
              <a:t>2/25/2019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2325C-25D8-4531-8D11-0E71FE94DF0F}" type="datetime1">
              <a:rPr lang="en-US" smtClean="0"/>
              <a:t>2/25/2019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20C8E-4650-4324-AD85-19C3000A6E08}" type="datetime1">
              <a:rPr lang="en-US" smtClean="0"/>
              <a:t>2/25/2019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7FFC4-C45E-4E91-A1B7-A854929D5CB5}" type="datetime1">
              <a:rPr lang="en-US" smtClean="0"/>
              <a:t>2/25/2019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ABD32-C5D8-46FA-AB26-98317B5BB94C}" type="datetime1">
              <a:rPr lang="en-US" smtClean="0"/>
              <a:t>2/25/2019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54C19463-7890-4F3D-9082-3CB9C59B423E}" type="datetime1">
              <a:rPr lang="en-US" smtClean="0"/>
              <a:t>2/25/2019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3F30DDA-4A08-41B0-A61F-82830D49338D}" type="datetime1">
              <a:rPr lang="en-US" smtClean="0"/>
              <a:t>2/25/2019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676400"/>
            <a:ext cx="8077200" cy="1673352"/>
          </a:xfrm>
        </p:spPr>
        <p:txBody>
          <a:bodyPr/>
          <a:lstStyle/>
          <a:p>
            <a:pPr algn="ctr"/>
            <a:r>
              <a:rPr lang="en-US" dirty="0"/>
              <a:t>Will Contest Grounds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1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466898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Failure to satisfy will requirements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633222" indent="-514350">
              <a:buFont typeface="+mj-lt"/>
              <a:buAutoNum type="arabicPeriod"/>
            </a:pPr>
            <a:r>
              <a:rPr lang="en-US" b="1" dirty="0"/>
              <a:t>Lack of legal capacity</a:t>
            </a:r>
          </a:p>
          <a:p>
            <a:pPr marL="1019556" lvl="2" indent="-342900"/>
            <a:r>
              <a:rPr lang="en-US" b="1" dirty="0"/>
              <a:t>Very rare</a:t>
            </a:r>
          </a:p>
          <a:p>
            <a:pPr marL="633222" indent="-514350">
              <a:buFont typeface="+mj-lt"/>
              <a:buAutoNum type="arabicPeriod"/>
            </a:pPr>
            <a:endParaRPr lang="en-US" b="1" dirty="0"/>
          </a:p>
          <a:p>
            <a:pPr marL="633222" indent="-514350">
              <a:buFont typeface="+mj-lt"/>
              <a:buAutoNum type="arabicPeriod"/>
            </a:pPr>
            <a:r>
              <a:rPr lang="en-US" b="1" dirty="0"/>
              <a:t>Lack of testamentary capacity</a:t>
            </a:r>
          </a:p>
          <a:p>
            <a:pPr marL="1019556" lvl="2" indent="-342900"/>
            <a:r>
              <a:rPr lang="en-US" b="1" dirty="0"/>
              <a:t>Very common</a:t>
            </a:r>
          </a:p>
          <a:p>
            <a:pPr marL="633222" indent="-514350">
              <a:buFont typeface="+mj-lt"/>
              <a:buAutoNum type="arabicPeriod"/>
            </a:pPr>
            <a:endParaRPr lang="en-US" b="1" dirty="0"/>
          </a:p>
          <a:p>
            <a:pPr marL="633222" indent="-514350">
              <a:buFont typeface="+mj-lt"/>
              <a:buAutoNum type="arabicPeriod"/>
            </a:pPr>
            <a:r>
              <a:rPr lang="en-US" b="1" dirty="0"/>
              <a:t>Lack of testamentary intent</a:t>
            </a:r>
          </a:p>
          <a:p>
            <a:pPr lvl="2"/>
            <a:r>
              <a:rPr lang="en-US" b="1" dirty="0"/>
              <a:t>Rare</a:t>
            </a:r>
          </a:p>
          <a:p>
            <a:pPr marL="633222" indent="-514350">
              <a:buFont typeface="+mj-lt"/>
              <a:buAutoNum type="arabicPeriod"/>
            </a:pPr>
            <a:endParaRPr lang="en-US" b="1" dirty="0"/>
          </a:p>
          <a:p>
            <a:pPr marL="633222" indent="-514350">
              <a:buFont typeface="+mj-lt"/>
              <a:buAutoNum type="arabicPeriod"/>
            </a:pPr>
            <a:r>
              <a:rPr lang="en-US" b="1" dirty="0"/>
              <a:t>Failure to comply with formalities</a:t>
            </a:r>
          </a:p>
          <a:p>
            <a:pPr lvl="2"/>
            <a:r>
              <a:rPr lang="en-US" b="1" dirty="0"/>
              <a:t>Common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2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58469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077200" cy="160020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Insane Delusions</a:t>
            </a:r>
          </a:p>
        </p:txBody>
      </p:sp>
      <p:pic>
        <p:nvPicPr>
          <p:cNvPr id="2050" name="Picture 2" descr="http://4.bp.blogspot.com/_IlH0VeTJce8/TH6KNYges4I/AAAAAAAAAWE/mzmn51PEMvI/s1600/tin-foil-hat-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7800" y="1981200"/>
            <a:ext cx="3403600" cy="438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3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4553095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“Classic” Definition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706" y="1629783"/>
            <a:ext cx="8229600" cy="4625609"/>
          </a:xfrm>
        </p:spPr>
        <p:txBody>
          <a:bodyPr/>
          <a:lstStyle/>
          <a:p>
            <a:r>
              <a:rPr lang="en-US" b="1" dirty="0"/>
              <a:t>Testator believes a state of supposed facts that:</a:t>
            </a:r>
          </a:p>
          <a:p>
            <a:pPr lvl="1"/>
            <a:r>
              <a:rPr lang="en-US" b="1" dirty="0"/>
              <a:t>1.  Do not exist, and</a:t>
            </a:r>
          </a:p>
          <a:p>
            <a:pPr lvl="1"/>
            <a:r>
              <a:rPr lang="en-US" b="1" dirty="0"/>
              <a:t>2.  No rational person would believe.</a:t>
            </a:r>
          </a:p>
        </p:txBody>
      </p:sp>
      <p:pic>
        <p:nvPicPr>
          <p:cNvPr id="1026" name="Picture 2" descr="http://t0.gstatic.com/images?q=tbn:ANd9GcSEoOzqVLzf9JTisFFlZLrdVm7g5cXv9YYfXziKvw09XSTEuuc&amp;t=1&amp;usg=__RUwwWEGEDuFx9ajrcUrGntPCKjQ=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4038600"/>
            <a:ext cx="3228975" cy="2418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4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9641609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</a:t>
            </a:r>
            <a:r>
              <a:rPr lang="en-US" b="1" i="1" dirty="0"/>
              <a:t>Gulf Oil </a:t>
            </a:r>
            <a:endParaRPr lang="en-US" b="1" dirty="0"/>
          </a:p>
          <a:p>
            <a:pPr marL="118872" indent="0">
              <a:buNone/>
            </a:pPr>
            <a:endParaRPr lang="en-US" b="1" dirty="0"/>
          </a:p>
          <a:p>
            <a:r>
              <a:rPr lang="en-US" b="1" dirty="0"/>
              <a:t>2.  </a:t>
            </a:r>
            <a:r>
              <a:rPr lang="en-US" b="1" i="1" dirty="0" err="1"/>
              <a:t>Maringo</a:t>
            </a:r>
            <a:endParaRPr lang="en-US" b="1" i="1" dirty="0"/>
          </a:p>
          <a:p>
            <a:endParaRPr lang="en-US" b="1" i="1" dirty="0"/>
          </a:p>
          <a:p>
            <a:r>
              <a:rPr lang="en-US" b="1" dirty="0"/>
              <a:t>3.  </a:t>
            </a:r>
            <a:r>
              <a:rPr lang="en-US" b="1" i="1" dirty="0"/>
              <a:t>Lindley</a:t>
            </a:r>
            <a:r>
              <a:rPr lang="en-US" b="1" dirty="0"/>
              <a:t> – p. 230</a:t>
            </a:r>
          </a:p>
          <a:p>
            <a:endParaRPr lang="en-US" b="1" dirty="0"/>
          </a:p>
          <a:p>
            <a:r>
              <a:rPr lang="en-US" b="1" dirty="0"/>
              <a:t>4.  Reincarnation gift</a:t>
            </a:r>
            <a:br>
              <a:rPr lang="en-US" b="1" dirty="0"/>
            </a:br>
            <a:endParaRPr lang="en-US" b="1" dirty="0"/>
          </a:p>
          <a:p>
            <a:r>
              <a:rPr lang="en-US" b="1" dirty="0"/>
              <a:t>5.  Personal Revival Trusts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5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5880953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Analysis of Definition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Is classic definition a good test?</a:t>
            </a:r>
          </a:p>
          <a:p>
            <a:endParaRPr lang="en-US" b="1" dirty="0"/>
          </a:p>
          <a:p>
            <a:r>
              <a:rPr lang="en-US" b="1" dirty="0"/>
              <a:t>How tell an insane delusion from a false belief?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191000"/>
            <a:ext cx="2919413" cy="2084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 descr="http://t2.gstatic.com/images?q=tbn:ANd9GcT5XOU45D8lpiiAUFD1jadC_SiNNzppWX5mWaKPg7I0GcV0NBw&amp;t=1&amp;usg=__IM0-P3N7CagsOYiAOPkwD_E4WPY=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4800" y="3733800"/>
            <a:ext cx="2676525" cy="2676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6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9051257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Will all insane delusions invalidate will?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/>
              <a:t>Which one of the following is most likely to invalidate a will based on insane delusion?</a:t>
            </a:r>
          </a:p>
          <a:p>
            <a:pPr marL="925830" lvl="1" indent="-514350">
              <a:buFont typeface="+mj-lt"/>
              <a:buAutoNum type="alphaUcPeriod"/>
            </a:pPr>
            <a:r>
              <a:rPr lang="en-US" b="1" dirty="0"/>
              <a:t>I believe I am the supreme ruler of the universe.  My will leaves my estate to Margaret.</a:t>
            </a:r>
          </a:p>
          <a:p>
            <a:pPr marL="925830" lvl="1" indent="-514350">
              <a:buFont typeface="+mj-lt"/>
              <a:buAutoNum type="alphaUcPeriod"/>
            </a:pPr>
            <a:r>
              <a:rPr lang="en-US" b="1" dirty="0"/>
              <a:t>I believe you are a space alien.  My will leaves my estate to Margaret.</a:t>
            </a:r>
          </a:p>
          <a:p>
            <a:pPr marL="925830" lvl="1" indent="-514350">
              <a:buFont typeface="+mj-lt"/>
              <a:buAutoNum type="alphaUcPeriod"/>
            </a:pPr>
            <a:r>
              <a:rPr lang="en-US" b="1" dirty="0"/>
              <a:t>I discover Margaret is a space alien.  I change my will to leave my estate to my mom.</a:t>
            </a:r>
          </a:p>
          <a:p>
            <a:pPr marL="925830" lvl="1" indent="-514350">
              <a:buFont typeface="+mj-lt"/>
              <a:buAutoNum type="alphaUcPeriod"/>
            </a:pPr>
            <a:r>
              <a:rPr lang="en-US" b="1" dirty="0"/>
              <a:t>I believe I’ve been abducted and probed by space aliens.  I leave my estate to Margaret.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7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46876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Nexus Requirement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Even if testator had an insane delusion, will remains valid unless insane delusion impacts property disposition.</a:t>
            </a:r>
          </a:p>
        </p:txBody>
      </p:sp>
      <p:pic>
        <p:nvPicPr>
          <p:cNvPr id="4098" name="Picture 2" descr="http://t3.gstatic.com/images?q=tbn:ANd9GcQNQFt4FAjWMHXECBWUMnN1kSXWSMWBoT1_PvB5_TvAiSOaqvk&amp;t=1&amp;usg=__DULQpCWt-QjejgeVatUDXoaCh7U=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4038600"/>
            <a:ext cx="3682998" cy="220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8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11599776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328</TotalTime>
  <Words>226</Words>
  <Application>Microsoft Office PowerPoint</Application>
  <PresentationFormat>On-screen Show (4:3)</PresentationFormat>
  <Paragraphs>47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Corbel</vt:lpstr>
      <vt:lpstr>Wingdings</vt:lpstr>
      <vt:lpstr>Wingdings 2</vt:lpstr>
      <vt:lpstr>Wingdings 3</vt:lpstr>
      <vt:lpstr>Module</vt:lpstr>
      <vt:lpstr>Will Contest Grounds</vt:lpstr>
      <vt:lpstr>Failure to satisfy will requirements</vt:lpstr>
      <vt:lpstr>Insane Delusions</vt:lpstr>
      <vt:lpstr>“Classic” Definition</vt:lpstr>
      <vt:lpstr>Examples?</vt:lpstr>
      <vt:lpstr>Analysis of Definition</vt:lpstr>
      <vt:lpstr>Will all insane delusions invalidate will?</vt:lpstr>
      <vt:lpstr>Nexus Requirement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Revocation by Operation of Law</dc:title>
  <dc:creator>Gerry W. Beyer</dc:creator>
  <cp:lastModifiedBy>Gerry Beyer</cp:lastModifiedBy>
  <cp:revision>38</cp:revision>
  <dcterms:created xsi:type="dcterms:W3CDTF">2010-09-21T20:43:18Z</dcterms:created>
  <dcterms:modified xsi:type="dcterms:W3CDTF">2019-02-25T23:50:19Z</dcterms:modified>
</cp:coreProperties>
</file>