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70" r:id="rId3"/>
    <p:sldId id="271" r:id="rId4"/>
    <p:sldId id="259" r:id="rId5"/>
    <p:sldId id="260" r:id="rId6"/>
    <p:sldId id="261" r:id="rId7"/>
    <p:sldId id="267" r:id="rId8"/>
    <p:sldId id="268" r:id="rId9"/>
    <p:sldId id="269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 varScale="1">
        <p:scale>
          <a:sx n="64" d="100"/>
          <a:sy n="64" d="100"/>
        </p:scale>
        <p:origin x="1351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80622-7EBA-4A4E-A3B1-B9A177922213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8660E3-762A-4B40-A853-95F4264AB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543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AA458-D01C-472C-8AD0-219B2238FF13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CF45-1F17-4A34-87B2-8A0D1DE2C546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5593-FC40-4C27-94E4-74DF119ACAAA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6F252-94EE-467C-B151-0D337E8AB0BB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75BA4-61A2-4FB4-A210-23C055E61128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60F6F-0DED-4DEA-892E-D08C048CFC83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4BB2-A03C-4E13-8F54-5FEEB50638A8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16657-C693-4C08-9A8C-369584599767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7416-7A0F-4787-AD38-09C48B03D61D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7633-3816-4EE1-92C3-287BC77FE891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C501254-7C35-46A9-B3C7-E3EB44F5D542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EAA62A-9595-47B8-93D5-9AE0F35E915A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533400"/>
            <a:ext cx="8077200" cy="30480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Will Contests:</a:t>
            </a:r>
            <a:br>
              <a:rPr lang="en-US" dirty="0"/>
            </a:br>
            <a:r>
              <a:rPr lang="en-US" dirty="0"/>
              <a:t>Introduction and</a:t>
            </a:r>
            <a:br>
              <a:rPr lang="en-US" dirty="0"/>
            </a:br>
            <a:r>
              <a:rPr lang="en-US" dirty="0"/>
              <a:t>Procedural Matters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5118" y="3352800"/>
            <a:ext cx="4261361" cy="3065727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Temporary Administration</a:t>
            </a:r>
            <a:br>
              <a:rPr lang="en-US" dirty="0"/>
            </a:br>
            <a:r>
              <a:rPr lang="en-US" dirty="0"/>
              <a:t>EC § 452.051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Court may appoint temporary administrator to handle estate while will contest is pending.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10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998450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Tip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Should you contest will before or after its admission to probate?</a:t>
            </a:r>
          </a:p>
          <a:p>
            <a:pPr lvl="1"/>
            <a:r>
              <a:rPr lang="en-US" b="1" dirty="0"/>
              <a:t>  Why?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546021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has motive to contest?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Heirs who would benefit by an intestate distribution.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2971800"/>
            <a:ext cx="3823271" cy="3326246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17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has motive to contest?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Beneficiary of prior will who would take if new will is invalid.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3200400"/>
            <a:ext cx="2848598" cy="30480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963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Standing to Contest -- EC § 55.001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54209"/>
          </a:xfrm>
        </p:spPr>
        <p:txBody>
          <a:bodyPr>
            <a:normAutofit/>
          </a:bodyPr>
          <a:lstStyle/>
          <a:p>
            <a:r>
              <a:rPr lang="en-US" b="1" dirty="0"/>
              <a:t>Interested person</a:t>
            </a:r>
          </a:p>
          <a:p>
            <a:pPr lvl="1"/>
            <a:r>
              <a:rPr lang="en-US" b="1" dirty="0"/>
              <a:t>EC § 22.018</a:t>
            </a:r>
          </a:p>
          <a:p>
            <a:pPr lvl="2"/>
            <a:r>
              <a:rPr lang="en-US" b="1" dirty="0"/>
              <a:t>Spouse</a:t>
            </a:r>
          </a:p>
          <a:p>
            <a:pPr lvl="2"/>
            <a:r>
              <a:rPr lang="en-US" b="1" dirty="0"/>
              <a:t>Heir</a:t>
            </a:r>
          </a:p>
          <a:p>
            <a:pPr lvl="2"/>
            <a:r>
              <a:rPr lang="en-US" b="1" dirty="0"/>
              <a:t>Beneficiary</a:t>
            </a:r>
          </a:p>
          <a:p>
            <a:pPr lvl="2"/>
            <a:r>
              <a:rPr lang="en-US" b="1" dirty="0"/>
              <a:t>Creditor</a:t>
            </a:r>
          </a:p>
          <a:p>
            <a:pPr lvl="2"/>
            <a:r>
              <a:rPr lang="en-US" b="1" dirty="0"/>
              <a:t>Other person with property right in or claim against estate.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26861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Necessary Parties -- EC § 55.052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Beneficiaries who are:</a:t>
            </a:r>
          </a:p>
          <a:p>
            <a:pPr lvl="1"/>
            <a:r>
              <a:rPr lang="en-US" b="1" dirty="0"/>
              <a:t>Institutions of higher education</a:t>
            </a:r>
          </a:p>
          <a:p>
            <a:pPr lvl="1"/>
            <a:r>
              <a:rPr lang="en-US" b="1" dirty="0"/>
              <a:t>Charities</a:t>
            </a:r>
          </a:p>
          <a:p>
            <a:pPr lvl="1"/>
            <a:endParaRPr lang="en-US" b="1" dirty="0"/>
          </a:p>
          <a:p>
            <a:r>
              <a:rPr lang="en-US" b="1" dirty="0"/>
              <a:t>Practice Tip:</a:t>
            </a:r>
          </a:p>
          <a:p>
            <a:pPr lvl="1"/>
            <a:r>
              <a:rPr lang="en-US" b="1" dirty="0"/>
              <a:t>Make parties everyone else you want bound by the court decision.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48559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Type of Trial -- EC § 55.002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Contestant is entitled to a jury trial.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66525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5448"/>
            <a:ext cx="8458200" cy="1252728"/>
          </a:xfrm>
        </p:spPr>
        <p:txBody>
          <a:bodyPr>
            <a:normAutofit fontScale="90000"/>
          </a:bodyPr>
          <a:lstStyle/>
          <a:p>
            <a:r>
              <a:rPr lang="en-US" dirty="0"/>
              <a:t>Statute of Limitations -- EC § 256.204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Non-Fraud Grounds</a:t>
            </a:r>
          </a:p>
          <a:p>
            <a:pPr lvl="2"/>
            <a:r>
              <a:rPr lang="en-US" b="1" dirty="0"/>
              <a:t>Lack of testamentary capacity</a:t>
            </a:r>
          </a:p>
          <a:p>
            <a:pPr lvl="2"/>
            <a:r>
              <a:rPr lang="en-US" b="1" dirty="0"/>
              <a:t>Failure to comply with formalities</a:t>
            </a:r>
          </a:p>
          <a:p>
            <a:pPr lvl="1"/>
            <a:endParaRPr lang="en-US" b="1" dirty="0"/>
          </a:p>
          <a:p>
            <a:r>
              <a:rPr lang="en-US" b="1" dirty="0"/>
              <a:t>Two years from when will admitted to probate.</a:t>
            </a:r>
          </a:p>
          <a:p>
            <a:pPr lvl="2"/>
            <a:r>
              <a:rPr lang="en-US" b="1" dirty="0"/>
              <a:t>Some states have very short </a:t>
            </a:r>
            <a:r>
              <a:rPr lang="en-US" b="1" dirty="0" err="1"/>
              <a:t>SoLs</a:t>
            </a:r>
            <a:r>
              <a:rPr lang="en-US" b="1" dirty="0"/>
              <a:t> such as 3 months.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536322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534400" cy="1252728"/>
          </a:xfrm>
        </p:spPr>
        <p:txBody>
          <a:bodyPr>
            <a:normAutofit fontScale="90000"/>
          </a:bodyPr>
          <a:lstStyle/>
          <a:p>
            <a:r>
              <a:rPr lang="en-US" dirty="0"/>
              <a:t>Statute of Limitations -- EC § 256.204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Forgery or other fraud</a:t>
            </a:r>
          </a:p>
          <a:p>
            <a:pPr lvl="1"/>
            <a:r>
              <a:rPr lang="en-US" b="1" dirty="0"/>
              <a:t>Two years from discovery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90987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458200" cy="1252728"/>
          </a:xfrm>
        </p:spPr>
        <p:txBody>
          <a:bodyPr>
            <a:normAutofit fontScale="90000"/>
          </a:bodyPr>
          <a:lstStyle/>
          <a:p>
            <a:r>
              <a:rPr lang="en-US" dirty="0"/>
              <a:t>Statute of Limitations -- EC § 256.204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Tolling</a:t>
            </a:r>
          </a:p>
          <a:p>
            <a:pPr lvl="1"/>
            <a:r>
              <a:rPr lang="en-US" b="1" dirty="0"/>
              <a:t>Two years from when an incapacitated person’s disabilities removed</a:t>
            </a:r>
          </a:p>
          <a:p>
            <a:pPr lvl="2"/>
            <a:r>
              <a:rPr lang="en-US" b="1" dirty="0"/>
              <a:t>Minors </a:t>
            </a:r>
          </a:p>
          <a:p>
            <a:pPr lvl="2"/>
            <a:r>
              <a:rPr lang="en-US" b="1" dirty="0"/>
              <a:t>Persons non compos mentis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9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5114420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354</TotalTime>
  <Words>232</Words>
  <Application>Microsoft Office PowerPoint</Application>
  <PresentationFormat>On-screen Show (4:3)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Will Contests: Introduction and Procedural Matters</vt:lpstr>
      <vt:lpstr>Who has motive to contest?</vt:lpstr>
      <vt:lpstr>Who has motive to contest?</vt:lpstr>
      <vt:lpstr>Standing to Contest -- EC § 55.001</vt:lpstr>
      <vt:lpstr>Necessary Parties -- EC § 55.052</vt:lpstr>
      <vt:lpstr>Type of Trial -- EC § 55.002</vt:lpstr>
      <vt:lpstr>Statute of Limitations -- EC § 256.204</vt:lpstr>
      <vt:lpstr>Statute of Limitations -- EC § 256.204</vt:lpstr>
      <vt:lpstr>Statute of Limitations -- EC § 256.204</vt:lpstr>
      <vt:lpstr>Temporary Administration EC § 452.051</vt:lpstr>
      <vt:lpstr>Practice Tip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37</cp:revision>
  <dcterms:created xsi:type="dcterms:W3CDTF">2010-09-21T20:43:18Z</dcterms:created>
  <dcterms:modified xsi:type="dcterms:W3CDTF">2019-02-24T14:41:08Z</dcterms:modified>
</cp:coreProperties>
</file>