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623B2-4169-4A41-9C38-B3380A325A0D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DE548-D1FC-43C3-9C65-D1E1138B8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22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EB553-588D-494A-922D-B04A2C961F1D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69504-BB9C-448E-BA93-94D593CFB692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7B19-21C9-4A98-A336-8CEEDB8FCACE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6FF54-4F00-40FF-8CC2-E9DD410B070B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E2AE-296D-4CE1-B0AA-5821022029A9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165A7-C482-4920-9923-C9F8C6A2945B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A72A-60F8-47D7-84F2-F7AD4CBB2268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724C-4EDD-4969-A8DC-DF2D34E63F34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FB44-1F0E-4E4F-BE89-3E1D5FCEAAFA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9AA40-5BE2-48F8-8127-A6A461BC5281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5ECE341-9FC0-43C8-AE10-7FB535CA53E1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DA5A12A-DB48-43D8-8594-D87008ADF5B7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Class Gifts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Tip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Explain how testator wants class membership </a:t>
            </a:r>
            <a:r>
              <a:rPr lang="en-US" b="1"/>
              <a:t>determined:</a:t>
            </a:r>
            <a:endParaRPr lang="en-US" b="1" dirty="0"/>
          </a:p>
          <a:p>
            <a:pPr lvl="1"/>
            <a:r>
              <a:rPr lang="en-US" b="1" dirty="0"/>
              <a:t>Adopted individuals?</a:t>
            </a:r>
          </a:p>
          <a:p>
            <a:pPr lvl="2"/>
            <a:r>
              <a:rPr lang="en-US" b="1" dirty="0"/>
              <a:t>If yes, by what age?</a:t>
            </a:r>
          </a:p>
          <a:p>
            <a:pPr lvl="1"/>
            <a:r>
              <a:rPr lang="en-US" b="1" dirty="0"/>
              <a:t>Non-marital individuals?</a:t>
            </a:r>
          </a:p>
          <a:p>
            <a:pPr lvl="1"/>
            <a:r>
              <a:rPr lang="en-US" b="1" dirty="0"/>
              <a:t>ART individuals?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9305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Beneficiaries described generically.</a:t>
            </a:r>
          </a:p>
          <a:p>
            <a:endParaRPr lang="en-US" b="1" dirty="0"/>
          </a:p>
          <a:p>
            <a:r>
              <a:rPr lang="en-US" b="1" dirty="0"/>
              <a:t>Examples:</a:t>
            </a:r>
          </a:p>
          <a:p>
            <a:pPr lvl="1"/>
            <a:r>
              <a:rPr lang="en-US" b="1" dirty="0"/>
              <a:t>“Children”</a:t>
            </a:r>
          </a:p>
          <a:p>
            <a:pPr lvl="1"/>
            <a:r>
              <a:rPr lang="en-US" b="1" dirty="0"/>
              <a:t>“Grandchildren”</a:t>
            </a:r>
          </a:p>
          <a:p>
            <a:pPr lvl="1"/>
            <a:r>
              <a:rPr lang="en-US" b="1" dirty="0"/>
              <a:t>“Brothers”</a:t>
            </a:r>
          </a:p>
          <a:p>
            <a:pPr lvl="1"/>
            <a:r>
              <a:rPr lang="en-US" b="1" dirty="0"/>
              <a:t>“Siblings”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81761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or Class Gift?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“I leave all my estate to my children,</a:t>
            </a:r>
          </a:p>
          <a:p>
            <a:pPr marL="118872" indent="0">
              <a:buNone/>
            </a:pPr>
            <a:r>
              <a:rPr lang="en-US" b="1" dirty="0"/>
              <a:t>      A and B.” </a:t>
            </a:r>
          </a:p>
          <a:p>
            <a:pPr lvl="1"/>
            <a:r>
              <a:rPr lang="en-US" b="1" i="1" dirty="0"/>
              <a:t>Perry v. </a:t>
            </a:r>
            <a:r>
              <a:rPr lang="en-US" b="1" i="1" dirty="0" err="1"/>
              <a:t>Hinshaw</a:t>
            </a:r>
            <a:r>
              <a:rPr lang="en-US" b="1" dirty="0"/>
              <a:t> (Tex. 1982) – p. 223</a:t>
            </a:r>
          </a:p>
          <a:p>
            <a:pPr lvl="2"/>
            <a:r>
              <a:rPr lang="en-US" b="1" dirty="0"/>
              <a:t>Do Testator’s other children share in the estate? [they are not pretermitted]</a:t>
            </a:r>
          </a:p>
          <a:p>
            <a:pPr marL="768096" lvl="2" indent="0">
              <a:buNone/>
            </a:pPr>
            <a:endParaRPr lang="en-US" b="1" dirty="0"/>
          </a:p>
          <a:p>
            <a:pPr marL="1225296" lvl="2" indent="-457200">
              <a:buFont typeface="+mj-lt"/>
              <a:buAutoNum type="alphaUcPeriod"/>
            </a:pPr>
            <a:r>
              <a:rPr lang="en-US" b="1" dirty="0"/>
              <a:t>Class gift to children so other children also share.</a:t>
            </a:r>
          </a:p>
          <a:p>
            <a:pPr marL="1225296" lvl="2" indent="-457200">
              <a:buFont typeface="+mj-lt"/>
              <a:buAutoNum type="alphaUcPeriod"/>
            </a:pPr>
            <a:r>
              <a:rPr lang="en-US" b="1" dirty="0"/>
              <a:t>Gifts to A and B only so other children do not share.</a:t>
            </a:r>
          </a:p>
          <a:p>
            <a:pPr marL="1225296" lvl="2" indent="-457200">
              <a:buFont typeface="+mj-lt"/>
              <a:buAutoNum type="alphaUcPeriod"/>
            </a:pPr>
            <a:r>
              <a:rPr lang="en-US" b="1" dirty="0"/>
              <a:t>A and B will split 80% and the other children divide the rest.</a:t>
            </a:r>
          </a:p>
          <a:p>
            <a:pPr marL="1225296" lvl="2" indent="-457200">
              <a:buFont typeface="+mj-lt"/>
              <a:buAutoNum type="alphaUcPeriod"/>
            </a:pPr>
            <a:r>
              <a:rPr lang="en-US" b="1" dirty="0"/>
              <a:t>I’m slacking off and did not read the case.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0862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 of Determining Class Membership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Express language in will.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18569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 of Determining Class Membership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625609"/>
          </a:xfrm>
        </p:spPr>
        <p:txBody>
          <a:bodyPr/>
          <a:lstStyle/>
          <a:p>
            <a:r>
              <a:rPr lang="en-US" b="1" dirty="0"/>
              <a:t>2.  Earlier of:</a:t>
            </a:r>
          </a:p>
          <a:p>
            <a:endParaRPr lang="en-US" b="1" dirty="0"/>
          </a:p>
          <a:p>
            <a:pPr lvl="1"/>
            <a:r>
              <a:rPr lang="en-US" b="1" dirty="0"/>
              <a:t>a.  Natural closing of class, and 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b.  When first class member entitled to property.</a:t>
            </a:r>
          </a:p>
          <a:p>
            <a:pPr lvl="1"/>
            <a:endParaRPr lang="en-US" b="1" dirty="0"/>
          </a:p>
          <a:p>
            <a:pPr marL="457200" lvl="1" indent="0" algn="ctr">
              <a:buNone/>
            </a:pPr>
            <a:r>
              <a:rPr lang="en-US" b="1" dirty="0"/>
              <a:t>[The “rule of convenience.”]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38285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 of Determining Class Membership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625609"/>
          </a:xfrm>
        </p:spPr>
        <p:txBody>
          <a:bodyPr/>
          <a:lstStyle/>
          <a:p>
            <a:r>
              <a:rPr lang="en-US" b="1" dirty="0"/>
              <a:t>3.  Example – note 1, p. 224</a:t>
            </a:r>
          </a:p>
          <a:p>
            <a:pPr marL="118872" indent="0">
              <a:buNone/>
            </a:pPr>
            <a:endParaRPr lang="en-US" b="1" dirty="0"/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One-third to each of B, C, and D.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One-half to each of B and C.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One-quarter to each of A’s successors in interest, B, C, and D.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One third to each of A’s successors in interest, B, and 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74270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 of Determining Class Membership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625609"/>
          </a:xfrm>
        </p:spPr>
        <p:txBody>
          <a:bodyPr/>
          <a:lstStyle/>
          <a:p>
            <a:r>
              <a:rPr lang="en-US" b="1" dirty="0"/>
              <a:t>4.  Example – note 2, p. 224</a:t>
            </a:r>
          </a:p>
          <a:p>
            <a:pPr marL="118872" indent="0">
              <a:buNone/>
            </a:pPr>
            <a:endParaRPr lang="en-US" b="1" dirty="0"/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One-half to each of B and C.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One-quarter to each of X, Y, B, and C.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One-sixth to each of X and Y, one-third to each of B and 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15356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 of Determining Class Membership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625609"/>
          </a:xfrm>
        </p:spPr>
        <p:txBody>
          <a:bodyPr/>
          <a:lstStyle/>
          <a:p>
            <a:r>
              <a:rPr lang="en-US" b="1" dirty="0"/>
              <a:t>5.  Example – note 3, page 224</a:t>
            </a:r>
          </a:p>
          <a:p>
            <a:pPr marL="118872" indent="0">
              <a:buNone/>
            </a:pPr>
            <a:endParaRPr lang="en-US" b="1" dirty="0"/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Anti-lapse statute saves Herman’s gift for Nadine.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Survivorship language controls so Nadine is out-of-luck.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The statute does not resolve this issue.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37588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Adopted children as class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Generally, included (even if adopted as adult).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16513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312</TotalTime>
  <Words>370</Words>
  <Application>Microsoft Office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Class Gifts</vt:lpstr>
      <vt:lpstr>Defined</vt:lpstr>
      <vt:lpstr>Individual or Class Gift?</vt:lpstr>
      <vt:lpstr>Time of Determining Class Membership</vt:lpstr>
      <vt:lpstr>Time of Determining Class Membership</vt:lpstr>
      <vt:lpstr>Time of Determining Class Membership</vt:lpstr>
      <vt:lpstr>Time of Determining Class Membership</vt:lpstr>
      <vt:lpstr>Time of Determining Class Membership</vt:lpstr>
      <vt:lpstr>Adopted children as class members</vt:lpstr>
      <vt:lpstr>Practice Tip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33</cp:revision>
  <dcterms:created xsi:type="dcterms:W3CDTF">2010-09-21T20:43:18Z</dcterms:created>
  <dcterms:modified xsi:type="dcterms:W3CDTF">2019-02-24T14:32:30Z</dcterms:modified>
</cp:coreProperties>
</file>