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76" r:id="rId11"/>
    <p:sldId id="266" r:id="rId12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64" autoAdjust="0"/>
    <p:restoredTop sz="94660"/>
  </p:normalViewPr>
  <p:slideViewPr>
    <p:cSldViewPr>
      <p:cViewPr varScale="1">
        <p:scale>
          <a:sx n="64" d="100"/>
          <a:sy n="64" d="100"/>
        </p:scale>
        <p:origin x="1130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77A2A8A-9C31-49BC-BD24-413AF27F8D72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4C532CE4-BE24-4FE0-BF0E-3A55C3968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70857BBF-A5F8-4E6C-B6AE-3E76A283400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4300" y="1163638"/>
            <a:ext cx="4186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BA4AF3-61BD-4E14-B9DE-A2501B881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58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6A6B-DADC-4C66-9F4E-C1405E238E9F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D27BA-D1E7-4752-A69E-7E30EB3AE457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9FDBC-DFCD-4EE6-B17E-2D4F7077D70D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0EBB-EC9E-4ED1-BEF2-5C7C72B519AE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08CA-C7D4-41FD-B5EA-A4496E4EFE84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5A91-4B0F-4FDF-8DEF-1ED3177364A9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D874-842B-41FF-920F-4432E98471D3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D578-A487-48F5-AA48-5F0FABED23B2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11C2-9DD9-403C-9CF2-92C7802D06BE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6EE6-E332-40D6-A524-76FB2EA23E77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1D3B993-8746-4962-8249-78102A49369F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5A070D1-660E-4DC0-A2EE-9BC32E5A1121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9144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Ambiguity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2447509"/>
            <a:ext cx="250767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ctr">
              <a:buFont typeface="+mj-lt"/>
              <a:buAutoNum type="arabicPeriod"/>
            </a:pPr>
            <a:r>
              <a:rPr lang="en-US" sz="2800" b="1" dirty="0"/>
              <a:t>Patent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b="1" dirty="0"/>
              <a:t>Latent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b="1" dirty="0"/>
              <a:t>No Apparent</a:t>
            </a:r>
          </a:p>
        </p:txBody>
      </p:sp>
    </p:spTree>
    <p:extLst>
      <p:ext uri="{BB962C8B-B14F-4D97-AF65-F5344CB8AC3E}">
        <p14:creationId xmlns:p14="http://schemas.microsoft.com/office/powerpoint/2010/main" val="52138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Judicial Modification &amp; Reformation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Must be done within 4 years of date the will is admitted to probate.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DE5D2E-6D95-42C3-BE32-F9A4E129C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3352800"/>
            <a:ext cx="3197558" cy="301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406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Judicial Modification &amp; Reformation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Good statute?</a:t>
            </a:r>
          </a:p>
          <a:p>
            <a:endParaRPr lang="en-US" b="1" dirty="0"/>
          </a:p>
          <a:p>
            <a:r>
              <a:rPr lang="en-US" b="1" dirty="0"/>
              <a:t>Bad statute?</a:t>
            </a:r>
          </a:p>
          <a:p>
            <a:endParaRPr lang="en-US" b="1" dirty="0"/>
          </a:p>
          <a:p>
            <a:r>
              <a:rPr lang="en-US" b="1" dirty="0"/>
              <a:t>Your opinion:</a:t>
            </a:r>
          </a:p>
          <a:p>
            <a:pPr lvl="1"/>
            <a:r>
              <a:rPr lang="en-US" b="1" dirty="0"/>
              <a:t>A.  Good outweighs bad.</a:t>
            </a:r>
          </a:p>
          <a:p>
            <a:pPr lvl="1"/>
            <a:r>
              <a:rPr lang="en-US" b="1" dirty="0"/>
              <a:t>B.  Bad outweighs good.</a:t>
            </a:r>
          </a:p>
          <a:p>
            <a:pPr lvl="1"/>
            <a:r>
              <a:rPr lang="en-US" b="1" dirty="0"/>
              <a:t>C.  I am undecided; I still need to think about  this.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057400"/>
            <a:ext cx="3815542" cy="20574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5817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Patent Ambiguity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Ambiguous on its face</a:t>
            </a:r>
          </a:p>
          <a:p>
            <a:endParaRPr lang="en-US" b="1" dirty="0"/>
          </a:p>
          <a:p>
            <a:pPr lvl="1"/>
            <a:r>
              <a:rPr lang="en-US" b="1" dirty="0"/>
              <a:t>“I leave &amp;^,#@( to Erica Evans.”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“I leave my zdcix to Oliver Queen.”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“I leave _____________ to Harold Finch 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0731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Latent Ambiguity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Makes sense on face but cannot be carried out as written.</a:t>
            </a:r>
          </a:p>
          <a:p>
            <a:pPr lvl="1"/>
            <a:endParaRPr lang="en-US" b="1" dirty="0"/>
          </a:p>
          <a:p>
            <a:pPr lvl="1"/>
            <a:r>
              <a:rPr lang="en-US" b="1" i="1" dirty="0"/>
              <a:t>Hultquist v. Ring</a:t>
            </a:r>
            <a:r>
              <a:rPr lang="en-US" b="1" dirty="0"/>
              <a:t> – p. 189</a:t>
            </a:r>
          </a:p>
          <a:p>
            <a:pPr lvl="1"/>
            <a:endParaRPr lang="en-US" b="1" dirty="0"/>
          </a:p>
          <a:p>
            <a:pPr lvl="1"/>
            <a:r>
              <a:rPr lang="en-US" b="1" i="1" dirty="0"/>
              <a:t>In re Estate of Cohorn</a:t>
            </a:r>
            <a:r>
              <a:rPr lang="en-US" b="1" dirty="0"/>
              <a:t> – p. 192</a:t>
            </a:r>
            <a:endParaRPr lang="en-US" b="1" i="1" dirty="0"/>
          </a:p>
          <a:p>
            <a:pPr marL="457200" lvl="1" indent="0">
              <a:buNone/>
            </a:pPr>
            <a:endParaRPr lang="en-US" b="1" i="1" dirty="0"/>
          </a:p>
          <a:p>
            <a:pPr lvl="1"/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81670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No Apparent Ambiguity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Meaning is clear but can extrinsic evidence be used to “create” an ambiguity?</a:t>
            </a:r>
          </a:p>
          <a:p>
            <a:pPr lvl="1">
              <a:lnSpc>
                <a:spcPct val="110000"/>
              </a:lnSpc>
            </a:pPr>
            <a:r>
              <a:rPr lang="en-US" b="1" i="1" dirty="0"/>
              <a:t>Gilkey v. Chambers</a:t>
            </a:r>
            <a:r>
              <a:rPr lang="en-US" b="1" dirty="0"/>
              <a:t> – p. 194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Texas Supreme Court allows extrinsic evidence.</a:t>
            </a:r>
          </a:p>
          <a:p>
            <a:pPr lvl="3">
              <a:lnSpc>
                <a:spcPct val="110000"/>
              </a:lnSpc>
            </a:pPr>
            <a:r>
              <a:rPr lang="en-US" b="1" dirty="0"/>
              <a:t>1947</a:t>
            </a:r>
          </a:p>
          <a:p>
            <a:pPr lvl="3">
              <a:lnSpc>
                <a:spcPct val="110000"/>
              </a:lnSpc>
            </a:pPr>
            <a:r>
              <a:rPr lang="en-US" b="1" dirty="0"/>
              <a:t>5-4 decision</a:t>
            </a:r>
            <a:endParaRPr lang="en-US" b="1" i="1" dirty="0"/>
          </a:p>
          <a:p>
            <a:pPr lvl="1">
              <a:lnSpc>
                <a:spcPct val="110000"/>
              </a:lnSpc>
            </a:pPr>
            <a:r>
              <a:rPr lang="en-US" b="1" i="1" dirty="0"/>
              <a:t>San Antonio Area Foundation v. Lang</a:t>
            </a:r>
            <a:r>
              <a:rPr lang="en-US" b="1" dirty="0"/>
              <a:t> – p. 198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Texas Supreme Court adopts plain meaning rule (no extrinsic evidence).</a:t>
            </a:r>
          </a:p>
          <a:p>
            <a:pPr lvl="3">
              <a:lnSpc>
                <a:spcPct val="110000"/>
              </a:lnSpc>
            </a:pPr>
            <a:r>
              <a:rPr lang="en-US" b="1" dirty="0"/>
              <a:t>2000</a:t>
            </a:r>
          </a:p>
          <a:p>
            <a:pPr lvl="3">
              <a:lnSpc>
                <a:spcPct val="110000"/>
              </a:lnSpc>
            </a:pPr>
            <a:r>
              <a:rPr lang="en-US" b="1" dirty="0"/>
              <a:t>9-0 decision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296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Judicial Modification &amp; Reformation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2015 Legislature overrules Texas Supreme Court’s opinion in </a:t>
            </a:r>
            <a:r>
              <a:rPr lang="en-US" b="1" i="1" dirty="0"/>
              <a:t>San Antonio Area Foundation v. Lang.</a:t>
            </a:r>
          </a:p>
          <a:p>
            <a:endParaRPr lang="en-US" b="1" i="1" dirty="0"/>
          </a:p>
          <a:p>
            <a:r>
              <a:rPr lang="en-US" b="1" dirty="0"/>
              <a:t>Estates Code §§ 255.451-.455.</a:t>
            </a:r>
          </a:p>
          <a:p>
            <a:endParaRPr lang="en-US" b="1" dirty="0"/>
          </a:p>
          <a:p>
            <a:r>
              <a:rPr lang="en-US" b="1" dirty="0"/>
              <a:t>Statute does, however, impose some limits.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40410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Judicial Modification &amp; Reformation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Only a personal representative may petition the court for modification or reformation.</a:t>
            </a:r>
          </a:p>
          <a:p>
            <a:pPr lvl="1"/>
            <a:r>
              <a:rPr lang="en-US" b="1" dirty="0"/>
              <a:t>A beneficiary lacks this ability.</a:t>
            </a:r>
          </a:p>
          <a:p>
            <a:pPr lvl="1"/>
            <a:r>
              <a:rPr lang="en-US" b="1" dirty="0"/>
              <a:t>However, the personal representative is often a beneficiary!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37366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Judicial Modification &amp; Reformation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Court needs a “good reason” to order modification or reformation such as:</a:t>
            </a:r>
          </a:p>
          <a:p>
            <a:pPr lvl="1"/>
            <a:r>
              <a:rPr lang="en-US" b="1" dirty="0"/>
              <a:t>Make administration more efficient,</a:t>
            </a:r>
          </a:p>
          <a:p>
            <a:pPr lvl="1"/>
            <a:r>
              <a:rPr lang="en-US" b="1" dirty="0"/>
              <a:t>Carry out tax objectives,</a:t>
            </a:r>
          </a:p>
          <a:p>
            <a:pPr lvl="1"/>
            <a:r>
              <a:rPr lang="en-US" b="1" dirty="0"/>
              <a:t>Assist beneficiary in getting gov’t benefits,</a:t>
            </a:r>
          </a:p>
          <a:p>
            <a:pPr lvl="1"/>
            <a:r>
              <a:rPr lang="en-US" b="1" dirty="0"/>
              <a:t>Correct a scrivener's error if clear and convincing evidence of the testator’s intent.</a:t>
            </a:r>
          </a:p>
          <a:p>
            <a:pPr lvl="2"/>
            <a:r>
              <a:rPr lang="en-US" b="1" dirty="0"/>
              <a:t>Preponderance of evidence insufficient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75037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Judicial Modification &amp; Reformation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All modifications must be done to conform to the testator’s “probable” intent.</a:t>
            </a:r>
          </a:p>
          <a:p>
            <a:pPr lvl="1"/>
            <a:r>
              <a:rPr lang="en-US" b="1" dirty="0"/>
              <a:t>Think will construction (dinosaurs).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94011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Judicial Modification &amp; Reformation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Personal representative has </a:t>
            </a:r>
            <a:r>
              <a:rPr lang="en-US" b="1" i="1" dirty="0"/>
              <a:t>no duty</a:t>
            </a:r>
            <a:r>
              <a:rPr lang="en-US" b="1" dirty="0"/>
              <a:t> to seek modification or reformation regardless of how likely court would grant it.</a:t>
            </a:r>
          </a:p>
          <a:p>
            <a:pPr lvl="1"/>
            <a:r>
              <a:rPr lang="en-US" b="1" i="1" dirty="0"/>
              <a:t>No</a:t>
            </a:r>
            <a:r>
              <a:rPr lang="en-US" b="1" dirty="0"/>
              <a:t> liability for not seeking.</a:t>
            </a:r>
            <a:endParaRPr lang="en-US" b="1" i="1" dirty="0"/>
          </a:p>
          <a:p>
            <a:endParaRPr lang="en-US" b="1" dirty="0"/>
          </a:p>
          <a:p>
            <a:r>
              <a:rPr lang="en-US" b="1" dirty="0"/>
              <a:t>Personal representative does </a:t>
            </a:r>
            <a:r>
              <a:rPr lang="en-US" b="1" i="1" dirty="0"/>
              <a:t>not</a:t>
            </a:r>
            <a:r>
              <a:rPr lang="en-US" b="1" dirty="0"/>
              <a:t> have to tell beneficiaries about the availability of modification or reformation.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36357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196</TotalTime>
  <Words>398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Ambiguity </vt:lpstr>
      <vt:lpstr>1.  Patent Ambiguity</vt:lpstr>
      <vt:lpstr>2.  Latent Ambiguity</vt:lpstr>
      <vt:lpstr>3.  No Apparent Ambiguity</vt:lpstr>
      <vt:lpstr>Judicial Modification &amp; Reformation</vt:lpstr>
      <vt:lpstr>Judicial Modification &amp; Reformation</vt:lpstr>
      <vt:lpstr>Judicial Modification &amp; Reformation</vt:lpstr>
      <vt:lpstr>Judicial Modification &amp; Reformation</vt:lpstr>
      <vt:lpstr>Judicial Modification &amp; Reformation</vt:lpstr>
      <vt:lpstr>Judicial Modification &amp; Reformation</vt:lpstr>
      <vt:lpstr>Judicial Modification &amp; Reformation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25</cp:revision>
  <cp:lastPrinted>2016-02-25T00:20:43Z</cp:lastPrinted>
  <dcterms:created xsi:type="dcterms:W3CDTF">2010-09-21T20:43:18Z</dcterms:created>
  <dcterms:modified xsi:type="dcterms:W3CDTF">2019-02-19T17:23:51Z</dcterms:modified>
</cp:coreProperties>
</file>