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2356E-0F81-4D4C-9A40-0006F76702CE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5EE7D-31E4-40CA-A461-EEE14913D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6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1467-B600-466D-B598-3D3788D7CD66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2EB6-9C08-41C6-BA54-E25510FCBFFB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A663-2E07-4580-8D32-A2F8FB2B32DC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CA644-4C3D-4073-995B-CEE8C83C7D93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CB6B-7CC6-436C-B799-A2588FB0B3BB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B202-6B6E-4ED2-B3CC-01AF085EDA4A}" type="datetime1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840-9A84-4DD8-86F5-0FEF7269CC71}" type="datetime1">
              <a:rPr lang="en-US" smtClean="0"/>
              <a:t>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E463E-D492-4515-8FD3-96C65BAB93DF}" type="datetime1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DA43-7A60-4C01-858F-1C4772FB4ACF}" type="datetime1">
              <a:rPr lang="en-US" smtClean="0"/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F801-B8CA-4202-BC71-62A5BBC85D38}" type="datetime1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1FCE4E7-5A14-4868-B660-F1D020B9AF2A}" type="datetime1">
              <a:rPr lang="en-US" smtClean="0"/>
              <a:t>2/12/2019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9BA5B31-899A-4578-B49B-37FEC6AC04F9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4435D3B-B7E9-463D-AD55-667383BE02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Lapse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41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Anti-Lapse -- EC § 255.153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Beneficiary physically or legally dies before testator.</a:t>
            </a:r>
          </a:p>
          <a:p>
            <a:endParaRPr lang="en-US" b="1" dirty="0"/>
          </a:p>
          <a:p>
            <a:pPr lvl="1"/>
            <a:r>
              <a:rPr lang="en-US" b="1" dirty="0"/>
              <a:t>Biological death first.</a:t>
            </a:r>
          </a:p>
          <a:p>
            <a:pPr lvl="1"/>
            <a:r>
              <a:rPr lang="en-US" b="1" dirty="0"/>
              <a:t>Biological death within 120 hours or testator specified survival period.</a:t>
            </a:r>
          </a:p>
          <a:p>
            <a:pPr lvl="1"/>
            <a:r>
              <a:rPr lang="en-US" b="1" dirty="0"/>
              <a:t>Disclaims gift.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0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Anti-Lapse -- EC § 255.153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Beneficiary left at least one surviving descendant.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78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Anti-Lapse -- EC § 255.153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Beneficiary’s descendant outlives testator by 120 hours.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72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Anti-Lapse -- EC § 255.153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Gift then passes to beneficiary’s descendants per capita with representation.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64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Anti-Lapse -- EC § 255.151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Ways to avoid:</a:t>
            </a:r>
          </a:p>
          <a:p>
            <a:endParaRPr lang="en-US" b="1" dirty="0"/>
          </a:p>
          <a:p>
            <a:pPr lvl="1"/>
            <a:r>
              <a:rPr lang="en-US" b="1" dirty="0"/>
              <a:t>Provide alternate gift in will.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Require survival in will.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4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Lapse in Residuary Clause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Fact Pattern:</a:t>
            </a:r>
          </a:p>
          <a:p>
            <a:endParaRPr lang="en-US" b="1" dirty="0"/>
          </a:p>
          <a:p>
            <a:pPr lvl="1"/>
            <a:r>
              <a:rPr lang="en-US" b="1" dirty="0"/>
              <a:t>“I leave remainder of my estate to A, B, and C.”</a:t>
            </a:r>
          </a:p>
          <a:p>
            <a:pPr lvl="1"/>
            <a:r>
              <a:rPr lang="en-US" b="1" dirty="0"/>
              <a:t>A dies before Testator.</a:t>
            </a:r>
          </a:p>
          <a:p>
            <a:pPr lvl="1"/>
            <a:r>
              <a:rPr lang="en-US" b="1" dirty="0"/>
              <a:t>Anti-lapse statute based on relationship status is inapplicable.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Issue:</a:t>
            </a:r>
          </a:p>
          <a:p>
            <a:pPr lvl="1"/>
            <a:r>
              <a:rPr lang="en-US" b="1" dirty="0"/>
              <a:t>Who gets A’s share?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8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Lapse in Residuary Clause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Orthodox View</a:t>
            </a:r>
          </a:p>
          <a:p>
            <a:endParaRPr lang="en-US" b="1" dirty="0"/>
          </a:p>
          <a:p>
            <a:pPr lvl="1"/>
            <a:r>
              <a:rPr lang="en-US" b="1" i="1" dirty="0"/>
              <a:t>Swearingen v. Giles</a:t>
            </a:r>
            <a:r>
              <a:rPr lang="en-US" b="1" dirty="0"/>
              <a:t> – p. 161</a:t>
            </a:r>
          </a:p>
          <a:p>
            <a:pPr lvl="1"/>
            <a:endParaRPr lang="en-US" b="1" i="1" dirty="0"/>
          </a:p>
          <a:p>
            <a:pPr lvl="1"/>
            <a:r>
              <a:rPr lang="en-US" b="1" dirty="0"/>
              <a:t>Passes by intestacy.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75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Lapse in Residuary Clause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Modern View</a:t>
            </a:r>
          </a:p>
          <a:p>
            <a:pPr lvl="1"/>
            <a:r>
              <a:rPr lang="en-US" b="1" dirty="0"/>
              <a:t>EC § 255.152</a:t>
            </a:r>
            <a:endParaRPr lang="en-US" b="1" i="1" dirty="0"/>
          </a:p>
          <a:p>
            <a:pPr lvl="1"/>
            <a:r>
              <a:rPr lang="en-US" b="1" dirty="0"/>
              <a:t>Imply survivorship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45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0" y="1845564"/>
            <a:ext cx="381000" cy="609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29100" y="2895600"/>
            <a:ext cx="381000" cy="6096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252728"/>
          </a:xfrm>
        </p:spPr>
        <p:txBody>
          <a:bodyPr/>
          <a:lstStyle/>
          <a:p>
            <a:r>
              <a:rPr lang="en-US" dirty="0"/>
              <a:t>Problem 4, p. 162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18292"/>
            <a:ext cx="86868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“I leave $10,000 to A and B in equal shares.”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“I leave remainder to C and D in equal shares.”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A and C predecease Testator.</a:t>
            </a:r>
          </a:p>
          <a:p>
            <a:pPr marL="118872" indent="0">
              <a:lnSpc>
                <a:spcPct val="120000"/>
              </a:lnSpc>
              <a:buNone/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Assume A and C are not related to Testator.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How should Testator’s estate be distributed?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60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4, p. 162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lphaUcPeriod"/>
            </a:pPr>
            <a:r>
              <a:rPr lang="en-US" b="1" dirty="0"/>
              <a:t>$5,000 to B, residuary to D.</a:t>
            </a:r>
            <a:br>
              <a:rPr lang="en-US" b="1" dirty="0"/>
            </a:b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$10,000 to B, residuary to D.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$5,000 to B, 50% of residuary to D, 50% of residuary via intestacy.</a:t>
            </a:r>
            <a:br>
              <a:rPr lang="en-US" b="1" dirty="0"/>
            </a:b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$10,000 to B, $5,000 to D, residuary via intestacy.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2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Lapse 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Gift fails (lapses) because beneficiary dies before testator.</a:t>
            </a:r>
          </a:p>
        </p:txBody>
      </p:sp>
      <p:pic>
        <p:nvPicPr>
          <p:cNvPr id="1028" name="Picture 4" descr="http://tvbythenumbers.com/wp-content/uploads/2010/04/toe_ta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124200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077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 </a:t>
            </a:r>
            <a:r>
              <a:rPr lang="en-US" dirty="0" err="1"/>
              <a:t>Pres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Method of saving lapsed charitable gifts.</a:t>
            </a:r>
          </a:p>
          <a:p>
            <a:endParaRPr lang="en-US" b="1" dirty="0"/>
          </a:p>
          <a:p>
            <a:r>
              <a:rPr lang="en-US" b="1" dirty="0"/>
              <a:t>Testator must have general charitable intent.</a:t>
            </a:r>
          </a:p>
          <a:p>
            <a:endParaRPr lang="en-US" b="1" dirty="0"/>
          </a:p>
          <a:p>
            <a:r>
              <a:rPr lang="en-US" b="1" dirty="0"/>
              <a:t>Gift saved for equitably equivalent charity.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4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Distribution of Lapsed Gifts --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Under express terms of will.</a:t>
            </a:r>
          </a:p>
          <a:p>
            <a:pPr lvl="2"/>
            <a:r>
              <a:rPr lang="en-US" b="1" dirty="0"/>
              <a:t>EC § 255.151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16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Distribution of Lapsed Gifts --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Under express terms of will.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2.  Saved by legal rule.</a:t>
            </a:r>
          </a:p>
          <a:p>
            <a:endParaRPr lang="en-US" b="1" dirty="0"/>
          </a:p>
          <a:p>
            <a:pPr lvl="1"/>
            <a:r>
              <a:rPr lang="en-US" b="1" dirty="0"/>
              <a:t>Private Gift – Anti-lapse statute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Charitable Gift – Cy </a:t>
            </a:r>
            <a:r>
              <a:rPr lang="en-US" b="1" dirty="0" err="1"/>
              <a:t>pres</a:t>
            </a:r>
            <a:r>
              <a:rPr lang="en-US" b="1" dirty="0"/>
              <a:t> doctrine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2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Distribution of Lapsed Gifts --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Under express terms of will.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2.  Saved by legal rule.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3.  Via residuary clause.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EC § 255.152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Distribution of Lapsed Gifts --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Under express terms of will.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2.  Saved by legal rule.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3.  Via residuary clause.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4.  Via intestacy.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EC § 255.152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3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Anti-Lapse Statutes -- 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Save gift for descendants of deceased beneficiary.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39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Anti-Lapse Statutes -- 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2.  Jurisdictions vary regarding the relationship needed between the testator and the beneficiary to trigger anti-lapse statute.</a:t>
            </a:r>
          </a:p>
          <a:p>
            <a:pPr marL="118872" indent="0">
              <a:lnSpc>
                <a:spcPct val="110000"/>
              </a:lnSpc>
              <a:buNone/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Only if B is lineal descendant of T.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Only if B is related as [     ] of T.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Applicable in all cases where B predeceases T even if no blood relationship.</a:t>
            </a:r>
          </a:p>
          <a:p>
            <a:pPr marL="118872" indent="0">
              <a:buNone/>
            </a:pPr>
            <a:br>
              <a:rPr lang="en-US" b="1" dirty="0"/>
            </a:b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8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Anti-Lapse --  EC § 255.153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Beneficiary is descendant of:</a:t>
            </a:r>
          </a:p>
          <a:p>
            <a:endParaRPr lang="en-US" b="1" dirty="0"/>
          </a:p>
          <a:p>
            <a:pPr lvl="1"/>
            <a:r>
              <a:rPr lang="en-US" b="1" dirty="0"/>
              <a:t>Testator, or</a:t>
            </a:r>
          </a:p>
          <a:p>
            <a:pPr lvl="2"/>
            <a:r>
              <a:rPr lang="en-US" b="1" dirty="0"/>
              <a:t>Child</a:t>
            </a:r>
          </a:p>
          <a:p>
            <a:pPr lvl="2"/>
            <a:r>
              <a:rPr lang="en-US" b="1" dirty="0"/>
              <a:t>Grandchild, etc.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Testator’s parent.</a:t>
            </a:r>
          </a:p>
          <a:p>
            <a:pPr lvl="2"/>
            <a:r>
              <a:rPr lang="en-US" b="1" dirty="0"/>
              <a:t>Brother/sister</a:t>
            </a:r>
          </a:p>
          <a:p>
            <a:pPr lvl="2"/>
            <a:r>
              <a:rPr lang="en-US" b="1" dirty="0"/>
              <a:t>Niece/nephew,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35D3B-B7E9-463D-AD55-667383BE028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75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443</TotalTime>
  <Words>462</Words>
  <Application>Microsoft Office PowerPoint</Application>
  <PresentationFormat>On-screen Show (4:3)</PresentationFormat>
  <Paragraphs>121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Lapse</vt:lpstr>
      <vt:lpstr>Lapse defined</vt:lpstr>
      <vt:lpstr>Distribution of Lapsed Gifts -- Overview</vt:lpstr>
      <vt:lpstr>Distribution of Lapsed Gifts -- Overview</vt:lpstr>
      <vt:lpstr>Distribution of Lapsed Gifts -- Overview</vt:lpstr>
      <vt:lpstr>Distribution of Lapsed Gifts -- Overview</vt:lpstr>
      <vt:lpstr>Anti-Lapse Statutes -- Generally</vt:lpstr>
      <vt:lpstr>Anti-Lapse Statutes -- Generally</vt:lpstr>
      <vt:lpstr>Texas Anti-Lapse --  EC § 255.153</vt:lpstr>
      <vt:lpstr>Texas Anti-Lapse -- EC § 255.153</vt:lpstr>
      <vt:lpstr>Texas Anti-Lapse -- EC § 255.153</vt:lpstr>
      <vt:lpstr>Texas Anti-Lapse -- EC § 255.153</vt:lpstr>
      <vt:lpstr>Texas Anti-Lapse -- EC § 255.153</vt:lpstr>
      <vt:lpstr>Texas Anti-Lapse -- EC § 255.151</vt:lpstr>
      <vt:lpstr>Partial Lapse in Residuary Clause</vt:lpstr>
      <vt:lpstr>Partial Lapse in Residuary Clause</vt:lpstr>
      <vt:lpstr>Partial Lapse in Residuary Clause</vt:lpstr>
      <vt:lpstr>Problem 4, p. 162</vt:lpstr>
      <vt:lpstr>Problem 4, p. 162</vt:lpstr>
      <vt:lpstr>Cy Pres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Lapse</dc:title>
  <dc:creator>Gerry W. Beyer</dc:creator>
  <cp:lastModifiedBy>Gerry Beyer</cp:lastModifiedBy>
  <cp:revision>18</cp:revision>
  <dcterms:created xsi:type="dcterms:W3CDTF">2010-09-21T20:11:13Z</dcterms:created>
  <dcterms:modified xsi:type="dcterms:W3CDTF">2019-02-12T16:22:23Z</dcterms:modified>
</cp:coreProperties>
</file>