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06B8F-4D46-4E58-92C2-525C8B602392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15BC3-1B1C-43A2-8E91-EF12FAC34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18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6EF-1A7C-4FB4-BC0D-30EBE0401953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62715-4E9D-41AB-BADE-7554D9EBF2AE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A907-88D1-43D9-96EE-15B158F17786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68140-AD66-4EAB-B10F-3C5399F6FB8E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927C8-4956-4954-A5FB-EC762640365F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10394-272C-4A48-86CA-FCCF3CBAE3A6}" type="datetime1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1DD4-142F-4EEF-9137-3937DD01489A}" type="datetime1">
              <a:rPr lang="en-US" smtClean="0"/>
              <a:t>2/7/2019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84DC-18BB-4790-880C-3893534DB76B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C576-D9B6-4C39-A391-E39D1EB67845}" type="datetime1">
              <a:rPr lang="en-US" smtClean="0"/>
              <a:t>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2BA6A-1E63-4CBA-A14E-08DAB74A426B}" type="datetime1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C359ED2-05CE-44F0-A215-B1E9D7A9DA73}" type="datetime1">
              <a:rPr lang="en-US" smtClean="0"/>
              <a:t>2/7/2019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6DC14CF-7F38-4EB3-A668-61C782CE249C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574F5D1-49EE-4562-9E5A-C7B264963D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7526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Change in Value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Appreciation and depreciation are irrelevant.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O’Neill v. Alford – </a:t>
            </a:r>
            <a:r>
              <a:rPr lang="en-US" b="1" dirty="0"/>
              <a:t>p. 146</a:t>
            </a:r>
            <a:endParaRPr lang="en-US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895600"/>
            <a:ext cx="2790825" cy="3518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EC §§ 255.251-255.253 apply if:</a:t>
            </a:r>
          </a:p>
          <a:p>
            <a:endParaRPr lang="en-US" b="1" dirty="0"/>
          </a:p>
          <a:p>
            <a:pPr lvl="1"/>
            <a:r>
              <a:rPr lang="en-US" b="1" dirty="0"/>
              <a:t>Testator owned gifted securities on date of will execution, and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Will silent.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[</a:t>
            </a:r>
            <a:r>
              <a:rPr lang="en-US" b="1" u="sng" dirty="0"/>
              <a:t>Not</a:t>
            </a:r>
            <a:r>
              <a:rPr lang="en-US" b="1" dirty="0"/>
              <a:t> based on type of words used in gift.]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Securities automatically </a:t>
            </a:r>
            <a:r>
              <a:rPr lang="en-US" b="1" u="sng" dirty="0"/>
              <a:t>included</a:t>
            </a:r>
            <a:r>
              <a:rPr lang="en-US" b="1" dirty="0"/>
              <a:t> in gift:</a:t>
            </a:r>
          </a:p>
          <a:p>
            <a:endParaRPr lang="en-US" b="1" dirty="0"/>
          </a:p>
          <a:p>
            <a:pPr lvl="1"/>
            <a:r>
              <a:rPr lang="en-US" b="1" dirty="0"/>
              <a:t>Same organization via stock split, stock dividend, redemption, etc.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Another organization via merger, consolidation,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Securities automatically </a:t>
            </a:r>
            <a:r>
              <a:rPr lang="en-US" b="1" u="sng" dirty="0"/>
              <a:t>excluded</a:t>
            </a:r>
            <a:r>
              <a:rPr lang="en-US" b="1" dirty="0"/>
              <a:t> from gift:</a:t>
            </a:r>
          </a:p>
          <a:p>
            <a:endParaRPr lang="en-US" b="1" dirty="0"/>
          </a:p>
          <a:p>
            <a:pPr lvl="1"/>
            <a:r>
              <a:rPr lang="en-US" b="1" dirty="0"/>
              <a:t>Newly purchased on the market.</a:t>
            </a:r>
          </a:p>
          <a:p>
            <a:pPr lvl="1"/>
            <a:r>
              <a:rPr lang="en-US" b="1" dirty="0"/>
              <a:t>Newly purchased via purchase options.</a:t>
            </a:r>
          </a:p>
          <a:p>
            <a:pPr lvl="1"/>
            <a:r>
              <a:rPr lang="en-US" b="1" dirty="0"/>
              <a:t>Acquired through cash dividend reinvestment plan.</a:t>
            </a:r>
          </a:p>
          <a:p>
            <a:pPr lvl="1"/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Cash dividend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Based on who (testator or beneficiary) owns on the accrual date (“record date”).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Not when paid or received.</a:t>
            </a:r>
          </a:p>
          <a:p>
            <a:pPr lvl="1"/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3 – Page 149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lphaUcPeriod"/>
            </a:pPr>
            <a:r>
              <a:rPr lang="en-US" b="1" dirty="0"/>
              <a:t>Willie (beneficiary of stock)</a:t>
            </a:r>
          </a:p>
          <a:p>
            <a:pPr marL="633222" indent="-514350">
              <a:buFont typeface="+mj-lt"/>
              <a:buAutoNum type="alphaUcPeriod"/>
            </a:pPr>
            <a:endParaRPr lang="en-US" b="1" dirty="0"/>
          </a:p>
          <a:p>
            <a:pPr marL="633222" indent="-514350">
              <a:buFont typeface="+mj-lt"/>
              <a:buAutoNum type="alphaUcPeriod"/>
            </a:pPr>
            <a:r>
              <a:rPr lang="en-US" b="1" dirty="0"/>
              <a:t>Ethyl (residuary beneficiary)</a:t>
            </a:r>
          </a:p>
          <a:p>
            <a:pPr marL="633222" indent="-514350">
              <a:buFont typeface="+mj-lt"/>
              <a:buAutoNum type="alphaUcPeriod"/>
            </a:pPr>
            <a:endParaRPr lang="en-US" b="1" dirty="0"/>
          </a:p>
          <a:p>
            <a:pPr marL="633222" indent="-514350">
              <a:buFont typeface="+mj-lt"/>
              <a:buAutoNum type="alphaUcPeriod"/>
            </a:pPr>
            <a:r>
              <a:rPr lang="en-US" b="1" dirty="0"/>
              <a:t>Willie &amp; Ethyl divide equally</a:t>
            </a:r>
          </a:p>
          <a:p>
            <a:pPr marL="633222" indent="-514350">
              <a:buFont typeface="+mj-lt"/>
              <a:buAutoNum type="alphaUcPeriod"/>
            </a:pPr>
            <a:endParaRPr lang="en-US" b="1" dirty="0"/>
          </a:p>
          <a:p>
            <a:pPr marL="633222" indent="-514350">
              <a:buFont typeface="+mj-lt"/>
              <a:buAutoNum type="alphaUcPeriod"/>
            </a:pPr>
            <a:r>
              <a:rPr lang="en-US" b="1" dirty="0"/>
              <a:t>I don’t know.  You should hire a UT grad.</a:t>
            </a:r>
          </a:p>
          <a:p>
            <a:pPr marL="633222" indent="-514350">
              <a:buFont typeface="+mj-lt"/>
              <a:buAutoNum type="alphaUcPeriod"/>
            </a:pPr>
            <a:endParaRPr lang="en-US" b="1" dirty="0"/>
          </a:p>
          <a:p>
            <a:pPr marL="633222" indent="-514350">
              <a:buFont typeface="+mj-lt"/>
              <a:buAutoNum type="alphaUcPeriod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49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 </a:t>
            </a:r>
            <a:r>
              <a:rPr lang="en-US"/>
              <a:t>on Unpaid Legacies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Begins running at judgment rate one year after death.</a:t>
            </a:r>
          </a:p>
          <a:p>
            <a:endParaRPr lang="en-US" b="1" dirty="0"/>
          </a:p>
          <a:p>
            <a:r>
              <a:rPr lang="en-US" b="1" dirty="0"/>
              <a:t>Property Code § 116.051(3)(A).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4F5D1-49EE-4562-9E5A-C7B264963D60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319</TotalTime>
  <Words>195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Change in Value</vt:lpstr>
      <vt:lpstr>General Rule</vt:lpstr>
      <vt:lpstr>Securities</vt:lpstr>
      <vt:lpstr>Securities</vt:lpstr>
      <vt:lpstr>Securities</vt:lpstr>
      <vt:lpstr>Securities</vt:lpstr>
      <vt:lpstr>Securities</vt:lpstr>
      <vt:lpstr>Note 3 – Page 149</vt:lpstr>
      <vt:lpstr>Interest on Unpaid Legacies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11</cp:revision>
  <dcterms:created xsi:type="dcterms:W3CDTF">2010-09-15T19:00:45Z</dcterms:created>
  <dcterms:modified xsi:type="dcterms:W3CDTF">2019-02-07T14:15:44Z</dcterms:modified>
</cp:coreProperties>
</file>