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5" r:id="rId6"/>
    <p:sldId id="263" r:id="rId7"/>
    <p:sldId id="266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4" d="100"/>
          <a:sy n="64" d="100"/>
        </p:scale>
        <p:origin x="1346" y="3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45E553-3979-4976-9F10-D03754CEA9BA}" type="datetimeFigureOut">
              <a:rPr lang="en-US" smtClean="0"/>
              <a:t>2/7/2019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BFA11C-0015-45C3-BB6C-DA424031E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084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557FA-FF71-4541-9EA8-D01A047E6F3F}" type="datetime1">
              <a:rPr lang="en-US" smtClean="0"/>
              <a:t>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AEB72-A462-4678-8D7F-888BAB0AD1E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7032F-B56E-4C6C-A51E-4ED11517B341}" type="datetime1">
              <a:rPr lang="en-US" smtClean="0"/>
              <a:t>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AEB72-A462-4678-8D7F-888BAB0AD1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90632-AA1B-41BF-9729-0FECEEA41C95}" type="datetime1">
              <a:rPr lang="en-US" smtClean="0"/>
              <a:t>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AEB72-A462-4678-8D7F-888BAB0AD1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27096-E6C5-4713-A2E1-02747AFF03EC}" type="datetime1">
              <a:rPr lang="en-US" smtClean="0"/>
              <a:t>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AEB72-A462-4678-8D7F-888BAB0AD1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8DB27-C27A-4BFC-A814-C3F0AE16526F}" type="datetime1">
              <a:rPr lang="en-US" smtClean="0"/>
              <a:t>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AEB72-A462-4678-8D7F-888BAB0AD1E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1A4C7-EBDE-4CE6-B41F-FE39A2A019D8}" type="datetime1">
              <a:rPr lang="en-US" smtClean="0"/>
              <a:t>2/7/2019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AEB72-A462-4678-8D7F-888BAB0AD1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4AC68-A9D6-489A-8774-756BCE57BFE3}" type="datetime1">
              <a:rPr lang="en-US" smtClean="0"/>
              <a:t>2/7/2019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AEB72-A462-4678-8D7F-888BAB0AD1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EB2B3-C353-47A3-90C9-4A3B0931A30F}" type="datetime1">
              <a:rPr lang="en-US" smtClean="0"/>
              <a:t>2/7/2019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AEB72-A462-4678-8D7F-888BAB0AD1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84138-F8AF-43E4-918D-B9DB50E56D2C}" type="datetime1">
              <a:rPr lang="en-US" smtClean="0"/>
              <a:t>2/7/2019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AEB72-A462-4678-8D7F-888BAB0AD1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BFB49-CE24-4D85-8175-34C561A22127}" type="datetime1">
              <a:rPr lang="en-US" smtClean="0"/>
              <a:t>2/7/2019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AEB72-A462-4678-8D7F-888BAB0AD1EC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37C78F38-1832-44C9-A6E0-33F3692D1966}" type="datetime1">
              <a:rPr lang="en-US" smtClean="0"/>
              <a:t>2/7/2019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50AEB72-A462-4678-8D7F-888BAB0AD1E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ED421D66-2C30-4E3B-86E6-598B932E5907}" type="datetime1">
              <a:rPr lang="en-US" smtClean="0"/>
              <a:t>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50AEB72-A462-4678-8D7F-888BAB0AD1E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609600"/>
            <a:ext cx="8077200" cy="1673352"/>
          </a:xfrm>
        </p:spPr>
        <p:txBody>
          <a:bodyPr/>
          <a:lstStyle/>
          <a:p>
            <a:pPr algn="ctr"/>
            <a:r>
              <a:rPr lang="en-US" sz="2800" dirty="0"/>
              <a:t>(ademption by) </a:t>
            </a:r>
            <a:r>
              <a:rPr lang="en-US" sz="5400" dirty="0"/>
              <a:t>Satisfaction</a:t>
            </a:r>
          </a:p>
        </p:txBody>
      </p:sp>
      <p:pic>
        <p:nvPicPr>
          <p:cNvPr id="3" name="Picture 2" descr="http://blog.chron.com/40yearsafter/files/2011/05/RollingStones-Satisfaction-e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0896" y="1752599"/>
            <a:ext cx="4819650" cy="484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AEB72-A462-4678-8D7F-888BAB0AD1EC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Idea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Beneficiary receives gift while testator is still alive so cannot get it “again.”</a:t>
            </a:r>
          </a:p>
          <a:p>
            <a:endParaRPr lang="en-US" b="1" dirty="0"/>
          </a:p>
          <a:p>
            <a:r>
              <a:rPr lang="en-US" b="1" dirty="0"/>
              <a:t>A type of ademption.</a:t>
            </a:r>
          </a:p>
          <a:p>
            <a:endParaRPr lang="en-US" b="1" dirty="0"/>
          </a:p>
          <a:p>
            <a:r>
              <a:rPr lang="en-US" b="1" dirty="0"/>
              <a:t>Corollary of advancement.</a:t>
            </a:r>
          </a:p>
          <a:p>
            <a:endParaRPr lang="en-US" b="1" dirty="0"/>
          </a:p>
          <a:p>
            <a:r>
              <a:rPr lang="en-US" b="1" dirty="0"/>
              <a:t>Bigger problem with legacies than devises or bequests.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6600" y="2590800"/>
            <a:ext cx="1405332" cy="2333625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3429000" y="6172200"/>
            <a:ext cx="1275522" cy="41413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AEB72-A462-4678-8D7F-888BAB0AD1EC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Troublesome gift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“I leave $150,000 to Son.  I leave the remainder of my estate to Daughter.”</a:t>
            </a:r>
          </a:p>
          <a:p>
            <a:endParaRPr lang="en-US" b="1" dirty="0"/>
          </a:p>
          <a:p>
            <a:r>
              <a:rPr lang="en-US" b="1" dirty="0"/>
              <a:t>Testator then gives $100,000 to Son to pay for his law school expenses.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AEB72-A462-4678-8D7F-888BAB0AD1EC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Proving Satisfaction</a:t>
            </a:r>
            <a:br>
              <a:rPr lang="en-US" dirty="0"/>
            </a:br>
            <a:r>
              <a:rPr lang="en-US" dirty="0"/>
              <a:t>EC §§ 255.101 &amp; 255.102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If will executed before 9/1/2003:</a:t>
            </a:r>
          </a:p>
          <a:p>
            <a:pPr lvl="1"/>
            <a:r>
              <a:rPr lang="en-US" b="1" dirty="0"/>
              <a:t>Any admissible evidence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AEB72-A462-4678-8D7F-888BAB0AD1EC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Proving Satisfaction</a:t>
            </a:r>
            <a:br>
              <a:rPr lang="en-US" dirty="0"/>
            </a:br>
            <a:r>
              <a:rPr lang="en-US" dirty="0"/>
              <a:t>EC §§ 255.101 &amp; 255.102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If will executed on or after 9/1/2003:</a:t>
            </a:r>
          </a:p>
          <a:p>
            <a:pPr marL="971550" lvl="1" indent="-514350">
              <a:buClr>
                <a:srgbClr val="F0AD00"/>
              </a:buClr>
              <a:buFont typeface="+mj-lt"/>
              <a:buAutoNum type="arabicPeriod"/>
            </a:pPr>
            <a:r>
              <a:rPr lang="en-US" b="1" dirty="0">
                <a:solidFill>
                  <a:prstClr val="black"/>
                </a:solidFill>
              </a:rPr>
              <a:t>Express statement in will.</a:t>
            </a:r>
          </a:p>
          <a:p>
            <a:pPr marL="971550" lvl="1" indent="-514350">
              <a:buClr>
                <a:srgbClr val="F0AD00"/>
              </a:buClr>
              <a:buFont typeface="+mj-lt"/>
              <a:buAutoNum type="arabicPeriod"/>
            </a:pPr>
            <a:r>
              <a:rPr lang="en-US" b="1" dirty="0"/>
              <a:t>Testator’s contemporaneous writing.</a:t>
            </a:r>
          </a:p>
          <a:p>
            <a:pPr marL="971550" lvl="1" indent="-514350">
              <a:buClr>
                <a:srgbClr val="F0AD00"/>
              </a:buClr>
              <a:buFont typeface="+mj-lt"/>
              <a:buAutoNum type="arabicPeriod"/>
            </a:pPr>
            <a:r>
              <a:rPr lang="en-US" b="1" dirty="0"/>
              <a:t>Beneficiary’s written acknowledgement.</a:t>
            </a:r>
          </a:p>
          <a:p>
            <a:pPr lvl="0">
              <a:buClr>
                <a:srgbClr val="F0AD00"/>
              </a:buClr>
            </a:pPr>
            <a:endParaRPr lang="en-US" b="1" dirty="0">
              <a:solidFill>
                <a:prstClr val="black"/>
              </a:solidFill>
            </a:endParaRPr>
          </a:p>
          <a:p>
            <a:pPr marL="118872" indent="0"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AEB72-A462-4678-8D7F-888BAB0AD1E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1925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Conveyance and </a:t>
            </a:r>
            <a:r>
              <a:rPr lang="en-US" dirty="0" err="1"/>
              <a:t>Reacquistion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Facts =</a:t>
            </a:r>
          </a:p>
          <a:p>
            <a:pPr lvl="1"/>
            <a:r>
              <a:rPr lang="en-US" b="1" dirty="0"/>
              <a:t>Testator conveys to Beneficiary</a:t>
            </a:r>
          </a:p>
          <a:p>
            <a:pPr lvl="1"/>
            <a:r>
              <a:rPr lang="en-US" b="1" dirty="0"/>
              <a:t>Beneficiary conveys to X</a:t>
            </a:r>
          </a:p>
          <a:p>
            <a:pPr lvl="1"/>
            <a:r>
              <a:rPr lang="en-US" b="1" dirty="0"/>
              <a:t>X conveys to Testator</a:t>
            </a:r>
          </a:p>
          <a:p>
            <a:pPr>
              <a:buNone/>
            </a:pPr>
            <a:endParaRPr lang="en-US" b="1" dirty="0"/>
          </a:p>
          <a:p>
            <a:r>
              <a:rPr lang="en-US" b="1" dirty="0"/>
              <a:t>Issue = Does B receive gift?</a:t>
            </a:r>
          </a:p>
          <a:p>
            <a:pPr lvl="1"/>
            <a:r>
              <a:rPr lang="en-US" b="1" i="1" dirty="0" err="1"/>
              <a:t>Hunsucker</a:t>
            </a:r>
            <a:r>
              <a:rPr lang="en-US" b="1" dirty="0"/>
              <a:t> – p. 139 – no</a:t>
            </a:r>
            <a:endParaRPr lang="en-US" b="1" i="1" dirty="0"/>
          </a:p>
          <a:p>
            <a:pPr lvl="1"/>
            <a:r>
              <a:rPr lang="en-US" b="1" dirty="0"/>
              <a:t>Estates Code</a:t>
            </a:r>
          </a:p>
          <a:p>
            <a:pPr lvl="2"/>
            <a:r>
              <a:rPr lang="en-US" b="1" dirty="0"/>
              <a:t>Question on next slide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AEB72-A462-4678-8D7F-888BAB0AD1EC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Conveyance and </a:t>
            </a:r>
            <a:r>
              <a:rPr lang="en-US" dirty="0" err="1"/>
              <a:t>Reacquistion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26424"/>
            <a:ext cx="8382000" cy="4976128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en-US" b="1" dirty="0"/>
              <a:t>Under the Estates Code, which one of the following is most likely?</a:t>
            </a:r>
          </a:p>
          <a:p>
            <a:pPr marL="971550" lvl="1" indent="-514350">
              <a:lnSpc>
                <a:spcPct val="120000"/>
              </a:lnSpc>
              <a:buFont typeface="+mj-lt"/>
              <a:buAutoNum type="alphaUcPeriod"/>
            </a:pPr>
            <a:r>
              <a:rPr lang="en-US" b="1" dirty="0"/>
              <a:t>Beneficiary would not receive the gift; Beneficiary already received it (result in </a:t>
            </a:r>
            <a:r>
              <a:rPr lang="en-US" b="1" i="1" dirty="0" err="1"/>
              <a:t>Hunsucker</a:t>
            </a:r>
            <a:r>
              <a:rPr lang="en-US" b="1" dirty="0"/>
              <a:t> case).</a:t>
            </a:r>
          </a:p>
          <a:p>
            <a:pPr marL="971550" lvl="1" indent="-514350">
              <a:lnSpc>
                <a:spcPct val="120000"/>
              </a:lnSpc>
              <a:buFont typeface="+mj-lt"/>
              <a:buAutoNum type="alphaUcPeriod"/>
            </a:pPr>
            <a:r>
              <a:rPr lang="en-US" b="1" dirty="0"/>
              <a:t>Beneficiary would receive the gift if the will is silent about satisfaction.</a:t>
            </a:r>
          </a:p>
          <a:p>
            <a:pPr marL="971550" lvl="1" indent="-514350">
              <a:lnSpc>
                <a:spcPct val="120000"/>
              </a:lnSpc>
              <a:buFont typeface="+mj-lt"/>
              <a:buAutoNum type="alphaUcPeriod"/>
            </a:pPr>
            <a:r>
              <a:rPr lang="en-US" b="1" dirty="0"/>
              <a:t>Beneficiary would receive the gift only if the will had an anti-satisfaction clause.</a:t>
            </a:r>
          </a:p>
          <a:p>
            <a:pPr marL="971550" lvl="1" indent="-514350">
              <a:lnSpc>
                <a:spcPct val="120000"/>
              </a:lnSpc>
              <a:buFont typeface="+mj-lt"/>
              <a:buAutoNum type="alphaUcPeriod"/>
            </a:pPr>
            <a:r>
              <a:rPr lang="en-US" b="1" dirty="0"/>
              <a:t>Beneficiary would receive the gift unless the will, Testator’s contemporaneous writing, or Beneficiary's written acknowledgment provided that the gift was satisfied.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AEB72-A462-4678-8D7F-888BAB0AD1E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9590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286</TotalTime>
  <Words>238</Words>
  <Application>Microsoft Office PowerPoint</Application>
  <PresentationFormat>On-screen Show (4:3)</PresentationFormat>
  <Paragraphs>44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(ademption by) Satisfaction</vt:lpstr>
      <vt:lpstr>Basic Idea</vt:lpstr>
      <vt:lpstr>Troublesome gift</vt:lpstr>
      <vt:lpstr>Proving Satisfaction EC §§ 255.101 &amp; 255.102</vt:lpstr>
      <vt:lpstr>Proving Satisfaction EC §§ 255.101 &amp; 255.102</vt:lpstr>
      <vt:lpstr>Conveyance and Reacquistion</vt:lpstr>
      <vt:lpstr>Conveyance and Reacquistion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Gerry W. Beyer</dc:creator>
  <cp:lastModifiedBy>Gerry Beyer</cp:lastModifiedBy>
  <cp:revision>17</cp:revision>
  <dcterms:created xsi:type="dcterms:W3CDTF">2010-09-15T18:28:33Z</dcterms:created>
  <dcterms:modified xsi:type="dcterms:W3CDTF">2019-02-07T14:09:49Z</dcterms:modified>
</cp:coreProperties>
</file>