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3E0B6-4A46-42FF-9BBA-711B49AAA8E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7432F-6E1B-4E9B-B331-CA072274F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76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A329E-FB90-40C0-8D23-278884C271DC}" type="datetime1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3A74-46F5-4A88-8781-38384A2FE488}" type="datetime1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EEAE-EA36-4487-B670-AF0E3DE1B0F5}" type="datetime1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14BAF-D3D4-472A-B4B0-8FF385BFC329}" type="datetime1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F4DB-CAF3-440B-B0D2-EEE3B5E8C9F9}" type="datetime1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2D2-DC1F-4D0F-AAB7-08F8D358E9A3}" type="datetime1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E000-741A-4C04-848E-DA1DC57A9C84}" type="datetime1">
              <a:rPr lang="en-US" smtClean="0"/>
              <a:t>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C0A8-598F-4BE4-9FE2-DBA46DA15B5C}" type="datetime1">
              <a:rPr lang="en-US" smtClean="0"/>
              <a:t>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B78B-3F07-46DA-883F-0C6230B5ED64}" type="datetime1">
              <a:rPr lang="en-US" smtClean="0"/>
              <a:t>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CD56-E6F3-46EB-8FC5-9D7CDEE6A59E}" type="datetime1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4EE1525-F34F-4AC5-ABC9-7011F3D85837}" type="datetime1">
              <a:rPr lang="en-US" smtClean="0"/>
              <a:t>2/6/2019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627E3F8-B1E5-4805-A3F4-1D473C5C8BB5}" type="datetime1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B25EE90-6EF5-4DB3-8075-C7723D85FA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609600"/>
            <a:ext cx="8001000" cy="1673352"/>
          </a:xfrm>
        </p:spPr>
        <p:txBody>
          <a:bodyPr/>
          <a:lstStyle/>
          <a:p>
            <a:pPr algn="ctr"/>
            <a:r>
              <a:rPr lang="en-US" dirty="0"/>
              <a:t>Ademption</a:t>
            </a:r>
            <a:br>
              <a:rPr lang="en-US" dirty="0"/>
            </a:br>
            <a:r>
              <a:rPr lang="en-US" dirty="0"/>
              <a:t>by Extinction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424" y="2667000"/>
            <a:ext cx="5725151" cy="35814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01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to corporate stock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Specific</a:t>
            </a:r>
          </a:p>
          <a:p>
            <a:pPr lvl="1"/>
            <a:r>
              <a:rPr lang="en-US" b="1" dirty="0"/>
              <a:t>Words of Identification</a:t>
            </a:r>
          </a:p>
          <a:p>
            <a:pPr lvl="1"/>
            <a:r>
              <a:rPr lang="en-US" b="1" dirty="0"/>
              <a:t>Words of Possession</a:t>
            </a:r>
          </a:p>
          <a:p>
            <a:pPr lvl="1"/>
            <a:endParaRPr lang="en-US" b="1" dirty="0"/>
          </a:p>
          <a:p>
            <a:r>
              <a:rPr lang="en-US" b="1" dirty="0"/>
              <a:t>General</a:t>
            </a:r>
          </a:p>
          <a:p>
            <a:pPr lvl="1"/>
            <a:r>
              <a:rPr lang="en-US" b="1" dirty="0"/>
              <a:t>No words of identification or </a:t>
            </a:r>
            <a:r>
              <a:rPr lang="en-US" b="1" dirty="0" err="1"/>
              <a:t>possessione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Note 9, page 138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Advice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US" b="1" dirty="0"/>
              <a:t>Explain to client who makes specific gifts.</a:t>
            </a:r>
          </a:p>
          <a:p>
            <a:pPr marL="633222" indent="-514350">
              <a:buFont typeface="+mj-lt"/>
              <a:buAutoNum type="arabicPeriod"/>
            </a:pP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Ascertain client’s intent.</a:t>
            </a:r>
          </a:p>
          <a:p>
            <a:pPr marL="633222" indent="-514350">
              <a:buFont typeface="+mj-lt"/>
              <a:buAutoNum type="arabicPeriod"/>
            </a:pP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Document intent in will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Advice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 leave my 1974 AMC Gremlin to X.</a:t>
            </a:r>
          </a:p>
          <a:p>
            <a:endParaRPr lang="en-US" b="1" dirty="0"/>
          </a:p>
          <a:p>
            <a:r>
              <a:rPr lang="en-US" b="1" dirty="0"/>
              <a:t>If this car is not in my estate at the time of death, </a:t>
            </a:r>
          </a:p>
          <a:p>
            <a:pPr lvl="1"/>
            <a:r>
              <a:rPr lang="en-US" b="1" dirty="0"/>
              <a:t>[this gift </a:t>
            </a:r>
            <a:r>
              <a:rPr lang="en-US" b="1" dirty="0" err="1"/>
              <a:t>adeems</a:t>
            </a:r>
            <a:r>
              <a:rPr lang="en-US" b="1" dirty="0"/>
              <a:t>.]</a:t>
            </a:r>
          </a:p>
          <a:p>
            <a:pPr lvl="1"/>
            <a:r>
              <a:rPr lang="en-US" b="1" dirty="0"/>
              <a:t>[X may select one car from my estate.]</a:t>
            </a:r>
          </a:p>
          <a:p>
            <a:pPr lvl="1"/>
            <a:r>
              <a:rPr lang="en-US" b="1" dirty="0"/>
              <a:t>[X receives $25,000.]</a:t>
            </a:r>
          </a:p>
          <a:p>
            <a:pPr lvl="1"/>
            <a:r>
              <a:rPr lang="en-US" b="1" dirty="0"/>
              <a:t>[X gets my Dell computer.]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1725" y="4360727"/>
            <a:ext cx="2447925" cy="1866900"/>
          </a:xfrm>
          <a:prstGeom prst="rect">
            <a:avLst/>
          </a:prstGeom>
        </p:spPr>
      </p:pic>
      <p:sp>
        <p:nvSpPr>
          <p:cNvPr id="1026" name="AutoShape 2" descr="data:image/jpg;base64,/9j/4AAQSkZJRgABAQAAAQABAAD/2wBDAAkGBwgHBgkIBwgKCgkLDRYPDQwMDRsUFRAWIB0iIiAdHx8kKDQsJCYxJx8fLT0tMTU3Ojo6Iys/RD84QzQ5Ojf/2wBDAQoKCg0MDRoPDxo3JR8lNzc3Nzc3Nzc3Nzc3Nzc3Nzc3Nzc3Nzc3Nzc3Nzc3Nzc3Nzc3Nzc3Nzc3Nzc3Nzc3Nzf/wAARCACnAN8DASIAAhEBAxEB/8QAGwAAAQUBAQAAAAAAAAAAAAAABQACAwQGAQf/xAA6EAACAQMCBAUCBAQFBAMAAAABAgMABBESIQUxQVEGEyJhcTKBFEKRoQcjsdEVUsHh8TNicvAWQ4L/xAAZAQACAwEAAAAAAAAAAAAAAAADBAABAgX/xAAjEQACAwACAgMBAQEBAAAAAAAAAQIDERIhBDETIkFRFAVx/9oADAMBAAIRAxEAPwDxE1wmnFSaYRVERIpzXWXSNQpibGpsZUg9qphktQ8elQc7HpUcj6tuVLOY9J2IFQ5Od6pI1KfSQ8tXCxO1cG9SIhb6RV+gTbfSOKKcIwDmnBCNiKkC1lsNCCODeuFFPQ5qVF2p4TfkaxywNxTIlWpAmakCCuhdqw5G1Ersgp0SNIcDkKe2c7cztWh8McMSeKVpSASvp235b4rM7OEdYWin5Z8QBNAY2AbmRmoylFuNQeVfumcjA0n250P07cqkZ6kyrK+Emiqy4qF6tSrVZzRYvRaaIG50ynvTMGjIUl7HNgnn0pYFNG1OAzVlJHMV0jAPzSxg13mDmoTBlPUZFcC1KigjnVNlpCIwM0wqdQ2p5GfT2rozp3qGBmNO9IvqOGOBTnBIGKYUwMmqNqTHFsMd9VNKbajtXUUDuaewyRn9KhbYxR6SaIRRxpEral365qgASukDJY1fhsBoBlbHZRWJtZ2EoUt1IgkmjDEJ6vimrI538sn7VfNvEgGlB81zRvQ+cRn45/rKiyy9ITj4qQLdSfTGB81cjXPSrKQg9Kw7UvwIqG/cmDVt71iAGTJOAK7Na38LaJSM4zjNGIFaO4Rl30tnetH4s4QII7OfH/XiDNjvjNDfkNPMGI+JFxb16eegXCPkxh/YHNavwdcPLeJE0TIAQN+Xv/pQxrUrJkftR/wrZyS3QZto0Iyfv/tVX2RlAJ4dUoWrH0ReLLA212j8wwwvwBWfK+1bHjVpPxDjZs4m1tqKxKe56UAv+HT2VzJBcoY5Yz6lNCqn0kF8mtObaBEqBhVGaIjei7QNmq80OxpmE+xCdWoDOMUwqc4q3PCVfPSosYbJFNKQjKvsh0kGujY1IRq3xTdJzV6YccOEE9KXSn5OMUtPYippMGqM7VIuwxXFU6sCpjFhdQ371llpETc8138tRsd6sWcJuZ1hH5umcVptJawUYuTSRHqAXnvUbyZGB19q2Nj4GubiF7oRMYY9nXPq5Zqjc8MtbaVYkjBZu4zQP9EH6Hl/zrc1maUMN+lSoS/oAyWPOjd5w+OL8qnP7VBFbRxnKKc+5rSuTRl+HJSxnba0WIaju/erTRjAwN6fbxatwKsG3cnIG1LTlrH66+KxIotCSNqZ5eAdt6KwwKXAb712ayVpVSEAljy96zyD/BvYOgjJNEYbZmIwMCjlz4aWwWBfN1zOoZ10/T7UzyYY4vXIkSgsvrYKSV3IH2/rQpT30HhQorZA6CDTJlhyrRcUunv7CGN9yB25VnZxexLb3twFtrZ5QkcLMBJID1JI2HXfH+ta3hv4O5jRVLJIygrHOpRmGOYzzG/TNDsi0lILTKD1MDQcGeVAxXY9aOcMtUsrTZD63Go/Gf70etOEM0YQEY5dq00HBYTDGhi2UgnqTS+yn0Yt8iqkxQ4dFa+IbLiMmTC7B9QHI5wD+tVv4lwwz8ViuYVVtcOGdMYbB6jpXpvEuCW0wjwNKqoRVA2G5NYvxVwEwTARAPGRkL1FEkp1vGLU+RV5FibfZ5c8A1YxtUE1idAONjWrn4RqXPlsp9unzVf8G2BFIE0j/Ntn7/8AFaV36Ovx0zEXVsS2nHKqbW+CRWs4jwyWF3dUzHyz2P60FlgQgnIpyu3Uc27x+IJeFVXc71H5Yz7VflTAwKk4faQXU8cMt0ISx9TMpwowTz+370dT6FHV3hSW3BFRNFpYhF27UYmsiHYW6StHgkErg4HXaqYiIYnnWY2ElQ17RQC61bSNx0zvVi1cBT5kZccuVTywfyzIo3XdSOdQuCZACo1jOQRsaJyUkBceD0HY39q0fgy8srC6uLi/jjmQRFRExwTuN1PQjH7ms6R6D85p9uTyok48o4A8aXCxM9WtvGrXOeH2kXlwyAL6gMgD4oH4itXXjtsiqdUioyqRtz5VlbO4a1vIpQSSp5CjsHHYoLy64pO3m3AQi3jcalLk4yR2C5+9IfBxl9TuR8mMoPl12M4/D5d2QSMg+oA5xQwNvgfaonvZ72Z3lb1N6iaPweGuJWximmtZBGQH1gZGD0z0NbeVr7AnL5p7BdE/DLMmP1pvRIWRxgAA060TScAZ9qL8MWN5WDRlmX8pPOlJz706NcEo4ZXisYtkEgOG1AVWijVLhHE+WCh8qD6fbetJ4hitfJlMgdQfyjpWZsLbTN5rYxjYA7Y6USt8omZrjItXHii9YCGKNZJkXSxZT6QDnJonwrgjSWv+LXBW5mJYgj1JGQx+kcua8/eo4Wh/DyxtEDqBzoUanyMbmtH4ev7SPg6LclonijYMkgCx43HIHJBBG2OlSTyP1LaaalJ6TcQs7bito8Lx6x9QKj6G757+1QR3o4dGOFXtv+Mto11cxkDpjPI7Ve4Vxm1ks4vLTy4zHgZyDt2Hagd3L513O5bG+2ewpSOp4wyjz/DQrxm14S9ubDiInWYg/gLgNrXJ2AYj0jG2+3Y1ubDxDYSho3RoZkX1RSAAn/x6H7VjrDjvh4+HIrXj1sk5VioxGNS7DcHIK/Y0G4TxzzJnsbC6jaBSWEPETlGPTDjDL8b00ko44nJtp+XVKL1fv9R7CJYrmDXCwI9qFcTsvOtjKACUyD8VjbbivFeExC5vo2iUsNMsY82FlJ6OM4//AFjl3orH4uMnlLNd2AikbDBWbUOuT6fbFZnNT1TWMXj41lb5VvUU5oIdeHUqe5G5obcWiLl8Ab/Uo6fFai8u+G3UKRRziV2b6lXYe+aET26r9MjA9+f9aRkuPR1KLpZ9ujG8Vh1AouCAOmx37ispeWX8w7ac9RyrfcZtoJAS8mdiMEKPuPesRfQOsjeXcAouMAt1/f8ApTfjv+Bb0pR1gia2YDDLlehXcVAtnKii4GGjWQIT2OCcY+1XJLpEIWRMNnqeY+asTj8XFqhs1iK41FWO3uTTqk0uzmyhFv6m+8T8O4fwDgHD4Iby1keSJHY6SjzIRz2zjmP7V5nLEyu2gh9s5XPWiPE7l2MSG8WVYYUUHUTpOkZBHcHIqnbsxJ81iGPLVtkDnWYxztFt/VRbK6xzketdGT0I3Hwa5NagPmcMi465/wBNqsvcKjMEQl1b6Qc5HzUDypLGGnLEN+VRyoq5AJKPozxOAR9qSvp+a43MU086cw5UXj1FqKdljcKMsRjPaqxYg7ipLZgkgZgSB2qSWN5pmY/sc1lYgzbcU9HWcwQOTjl1r0a28YTtZm3Z2mWWMLuoGCMV5k0bId6M+H70QXUazn+T79KBfUprRzw73CXF+j0O3RjDr04z1pWt6bVi2MtnnWu8McKt+L8GM1riQAZBFZnxDweWxkbII37Vy0n6aO6rYSbjF9oEcQufxJIk3UncUNJVPpGB2FdnLDnVb1M2KZhDF0LWWay7EckHJHxRS0vHtmWSFsSKcg+9CYkwOdW7dk14Jwe5rM1voJU2WJbibzPNlOdbZ1dzUpkSVB6sN3pnFE0wwuHVlYbY6VRjbSuR0ofHktDc+LwdxKSOKF4gxZmGTkA4rNx3hhbUmVYdQaI3EjTSEvz5fNQfhAx9C7mjQSiuxS6UpS2LLtp4hvIUws0qqRj0McN8/wDFWuGSS3ModTqXOCBsR9qGfhjARqOP8uKIcNfy5lYoG9uVYmlnRqpz1cj1bwvwhLuwMxkETKQMOh360WubP8MGDkMMfUoGDVfwC0k3CpXbzxh8LpcnbHYkiid/btKpLDUJNvXbKW5f+QFBlRF1KX6c6/yJryJRb6RhuLsqOyPEAuNta4yaxHGjbSDXGdJOMaG5j9a1vidLu0Z/K8tlJXYxlMd+TbmvPb6Gdg7NkMDlFQjAGRgb5NTx61u6dSVr+JYgdeHWuHkLYP51zSR5nt3itVbXj1CNj6x7g5/amSWk5XBmI5nBOetQ2sF4sztbuySKhZnVtJAGPf4rpRS/py5ykpbgporvLKc5BwA25z+2aiWS6t1LGSVRnty71ySe5DE+awLEtqYnJP361E9wzR6G1ajnIbYURJi8pL+jWnfVnVo0/mAxjbvUfmyykfUcDGdWKRBI0hhjbAxUiOi5VsNucEZNb9AG2/0pbEnPpx0pjYzSyaaedEFx6Her0AIAI+9DxzojbnEYrEwsHo6aMMhxUEOzgNVrI7kCo2i31LvmsL+B4+z3z+BDyvwS9DFTEsoxsdWcHr2xVz+ISKj46EZ/es3/AAs4/F4f4HLC8XmPNJ5mdWMbY7f61Y8WeIo+Kzhmj0BRggHOPvSXkShKCivZ0vGotj5DskujC3mfMx0qEMoqxfyQnePnQ4SCrhuBbZJS0syOcbGmxy4xk8qgeUYqHzN9qtR6AytxhVptcWMnHamLIOVU0lOMZrok3quAX5t7JJ4wxyrYauQStbnLLk96jaTcZPWpWj1qCCcnqKmfjLT3tF9BHcoeRbGR7VJbwnOBs3ahkMnlOAxbI5GiFtKNYBLZ7l9qDJMZrkm+z2D+GiyRcPuIpkK+oFc9dq1N4EW3kdjjT6s5ry7gPGGhtzFcs0iHoDj+m9ELjxHCtqy/hmTJyQ0jHV+vtVRvj8fCXs5/keDbO9zXplbxLIkkTEnIHWsHcKA5A3ycD5ore3sd1GS641McgMQP0zyoSi2/mHzIwytkEEk52NBqjxXZ02mo8QLeqDI6wkydSEGcHODVAxXHmELGUUrg5bBI616BacQ4fqFvDwO0fYBVbX0HsRWb8QzNJxFmFvHapsFiiVgBt7705XZ+HPtq16zPmCbVjKhc5AySRUZiUeqUA6gSAdhz6VLNONwvqfG2rlULSpnBLMRyB2xTEeTEp8UNkgRU8zk3/aMfpVUnA0qG257jnVnzQ7gSkaeeOvWmtMmkBFyMb4HOiptAZKINNRtzqU7cuVRtzoyEzg50Rg/6YNDl51eiAIXPICsz7CQJvRnOxPtV6zjRl3BGaFO7Luob5z/vTBOw5s//AL96G4aMQsjF6zXxXzQIFi3PtsBXbi9mePLMAOpFZJbplIZXkz811pXck5fPz/ahfAt0b/2trA4ZwAT5oA92pjTKpwSScZ+1UbXiF9F6Ybm4j220ysv9DTpobm6nE13LI8sj4Z5H1Fj8n4rXBL2Cc3L0EIkuJojLDbXDxjnIkTMo+4GKYrEHB51b4RYpJNcKbiSMLjCrtkZHatRw7wvb3bqxnfJGSCM5+5NL2XwgNVeJOS5aZmGBzGraTpfl710WsjqSgPMDnjf9a9S4X4JtHGlGXb0nI/eq/iLwdBwsI4ZX1An09P8A3NA/0am0g0a6uShy7PMbi3uLe5WCUIJGxj+YuN/fOP3p15+Is4dRZPVy0yK39Ce9FZOHROzArz22ofxa1jtLHAGTqAye2aLGxSaRJ0Sgm0wfBfza/wCawZSO3KiEV27fTCdWoBV31H4A3oTCDqyDj3rZf4leGFLW3u50iAUsFfAY6QDnGCau1qL9FePzkvYMbiF7Y3Ko8MhKYJjZGVW9jyJ/2qmeI37MzRXMqAsToBOB9uVavgXh3/HeKRxSN5jt1ldjsB1POtpB/C63TV5iwMR9I1MQf9aHH7LYx01bYoPJzw8nTiFwEzKRIexQLn7irtgxcCWVGQZzv6s/uKM3djw5b61tzbJGVd1cKThwBsTk89qfxWKDBWMqu2QQ2KBKxbiQ1XCTWtlTh/F7WzvGmW3aVkABUNImTvjcN/XPxQrxhxGTi88csUVvajcOsTFiRgYJYk569q5cpkP5c6rIF9JHShV5J6V/n6iGAyMYNMVJe0K3pdgprcDm2fcnn70lEKnZwR0Pc1ximxLbDAJz3phCOAYwcjbYU2t/TmtJekRvpkJI2wM6RjnUbRupGogHGcVaCYTbSAOTHnTDOM4ZNRG2RtRE/wCA3H+g+TAxjlUTVNIM4FREUZCSGjnV+0GpsdlJqmF61bsmwznH/wBbVmQSKz2JcHc9qj8xSSxXbpTZyY109TTYIzK3/aOdRItvvCUerYDnRXh8CPGGYd6H+SzOByGRvy9/6UZsoTEPKEi45epxzO9DmHiOS3jUs2kHCg/vU/DIXlW5MqZEegpn3O9NI1AhSpJCgb555I/arHC8ok3PDBMY+c0GXSD1r7IK2Frm4uJEjIwDsB7g1s+DMiCEKDhQAazvh5w1zPlvQNJ3HUk/2rUxJG8iOMAAchXLvffZ3KF9DTwukcgIJGV3A7UP8UXazW0CnmEIofxS8a0azKPvNKqEDc45n9qrcekxpBDqQuoBhjY8qAuWf+i9dMflUm+zMSx41EY51nPELyiKNWIMZPLsw/5rQPLlmz3rP8fkUsiHYbnfrTtK+yC+Q18bA0Tflxsa1lrAPMXfpvWWiQCRcHKFgDjpk1trZoTyglLfK8s470W9/wAFvFXs2XgCPRxm3bAA33+xr1JuXKvMvCcghvYXFkxVmQKTIo+rl/WttNxKWHUy2SnCyt/1ueg4I5UXwZZW9/pz/wDp93LP4eecat4V43aqFIJuGBbHPKt1qjxi2UOcbjHUcqKeLrjybiCU23ltHOrKyyagQQ4wBgdqETcQS4ypwGNcyUWpJnb8aXKCZm7mNMn0qfkUJulQHGhcY7Ucvk0livKgd2c703VoDyegXNDGVPpH+Y7VVkfGQDvV1gjMF0tkjH1D+1ScR4cbaISIxKnuKaTS6Yg4OSbX4CSCzDX15kUvLVe2/tTpGJqJ87b0VMXZTbfPzUR51IT2/eo2xmmRCI7bFSwTCIsx7bVAcge1M51MNSY93aU5YktV1GESlUGyknPfb/eh4JFTpK2kqW+rntVNEi8CBkXDff8AZMVYe53BxuATz7RChyI+T6wR7rmrqwyuuRJFvnJ8vc5GD+1ZcQvyaWbdz+IUDOzxjnjlG396LcMdLdXEnrCxRHCnJbSoJoNAJVyWMZ3znB54x/SrUEzwtq9PLAxn4oM030hmqxR7NtweHyI9AILABpCOsmptX2BGB7D3okty8eNWS2Nt6wdr4mFk7JJGJMov5iMYqb/5T5xMhULjkM0hZ483LcOtV5VShmh1uLpxXi9tcIHWK2ZI01bHWTlj+m1azxdMGIY5yIoR3O4b+1eRPxKS3VVTY+ZqBOe+auXHiO8n3AjAx9IdiduXP5NEn4zeJehOvyoKfNsMSXCRhmkbTzJ9hWa8RXiSzw+W4ZdGcg+/+1DL2+kuDiVyMfvVIyM+xYkDYZ6UxV46j2wfkeZzTignYTTecPIOWJ2T/N7Vr/D/ABGG9kSMalmwQyE/ByPbasRwuXybuGU76XFX7uaSK8/H2h8ts5JjyuG7ipbUpPCePfwjp7JwfjVrwlVa9k0RhYZCewBzy+xojL464NcyHyXYxqbnLbcmBxtz3/vXhl7xme+t0EqKSm2pWbIG+25x1qgLggHIOrod9qHVTKEc01fKmyfJo9s4xxyx4jaEtgERRsNbAYYK+/v0/WsjPcrHLkDAFY614lKsRRX7bknkOnOrbcSZo8E5NDlRgxVfCCyIauL0PnDc6GzyjT0qi1ySudhTrG4ia6X8SCyb5AOOm29ajDitMTu5vCxbQLLIJNWAOlWL19UYjYkgVGZIkJ8sjGdsUpGV/Vn5rPel6lHAbcIq8h+lD5D6uVF5YgSSDsaG30RSHWpDerGaYreidia7BjHJx2ph+kfNOxTcb04cxDSSdqVdIrmDVkOV3NICu6aheCDEciR8GnCRgPqb9aXlmuaD1FUXjHrM4/O36mrFvcECTUxOQAMn3qroFLAAqsLWidy7lj1NdWQjA6UzTXcVfRS1Fq/lLzFe1QJIVOQTXMMWyTk96do7VXSNJSYiQdzzpua75ZPWuiI/NTUaxjo2PIE59qmEjqAOeO9RLEw5CnaX6msvGEjqQzWd96bqNSeV3pGOpqKfI4j4O1WEm/zE1AExTsYrLSZqLkixJKCBg1wSaTqBqAjamYquKNOTCKXiqN2Oa6b7/ih29IgnpVfHEv5GEf8AEcDASo5L4uuGXAqkFPeu6T1OaihFE+SRXJrgyTtSpUwInSDXACaVKqLEKcCKVKoQcIz3pMCOdKlWdN/ggM07y+9KlVMuK05oxTlwfyg0qVWWPBHanZwOQpUqyzWnA2+MCnA9xSpVRfJncjGe1cZgKVKphHJi5/auc6VKoTehUtqVKphNZzauGlSqyNnDtTgc0qVQmsVLalSqiaz/2Q=="/>
          <p:cNvSpPr>
            <a:spLocks noChangeAspect="1" noChangeArrowheads="1"/>
          </p:cNvSpPr>
          <p:nvPr/>
        </p:nvSpPr>
        <p:spPr bwMode="auto">
          <a:xfrm>
            <a:off x="155575" y="-655638"/>
            <a:ext cx="1828800" cy="137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g;base64,/9j/4AAQSkZJRgABAQAAAQABAAD/2wBDAAkGBwgHBgkIBwgKCgkLDRYPDQwMDRsUFRAWIB0iIiAdHx8kKDQsJCYxJx8fLT0tMTU3Ojo6Iys/RD84QzQ5Ojf/2wBDAQoKCg0MDRoPDxo3JR8lNzc3Nzc3Nzc3Nzc3Nzc3Nzc3Nzc3Nzc3Nzc3Nzc3Nzc3Nzc3Nzc3Nzc3Nzc3Nzc3Nzf/wAARCACnAN8DASIAAhEBAxEB/8QAGwAAAQUBAQAAAAAAAAAAAAAABQACAwQGAQf/xAA6EAACAQMCBAUCBAQFBAMAAAABAgMABBESIQUxQVEGEyJhcTKBFEKRoQcjsdEVUsHh8TNicvAWQ4L/xAAZAQACAwEAAAAAAAAAAAAAAAADBAABAgX/xAAjEQACAwACAgMBAQEBAAAAAAAAAQIDERIhBDETIkFRFAVx/9oADAMBAAIRAxEAPwDxE1wmnFSaYRVERIpzXWXSNQpibGpsZUg9qphktQ8elQc7HpUcj6tuVLOY9J2IFQ5Od6pI1KfSQ8tXCxO1cG9SIhb6RV+gTbfSOKKcIwDmnBCNiKkC1lsNCCODeuFFPQ5qVF2p4TfkaxywNxTIlWpAmakCCuhdqw5G1Ersgp0SNIcDkKe2c7cztWh8McMSeKVpSASvp235b4rM7OEdYWin5Z8QBNAY2AbmRmoylFuNQeVfumcjA0n250P07cqkZ6kyrK+Emiqy4qF6tSrVZzRYvRaaIG50ynvTMGjIUl7HNgnn0pYFNG1OAzVlJHMV0jAPzSxg13mDmoTBlPUZFcC1KigjnVNlpCIwM0wqdQ2p5GfT2rozp3qGBmNO9IvqOGOBTnBIGKYUwMmqNqTHFsMd9VNKbajtXUUDuaewyRn9KhbYxR6SaIRRxpEral365qgASukDJY1fhsBoBlbHZRWJtZ2EoUt1IgkmjDEJ6vimrI538sn7VfNvEgGlB81zRvQ+cRn45/rKiyy9ITj4qQLdSfTGB81cjXPSrKQg9Kw7UvwIqG/cmDVt71iAGTJOAK7Na38LaJSM4zjNGIFaO4Rl30tnetH4s4QII7OfH/XiDNjvjNDfkNPMGI+JFxb16eegXCPkxh/YHNavwdcPLeJE0TIAQN+Xv/pQxrUrJkftR/wrZyS3QZto0Iyfv/tVX2RlAJ4dUoWrH0ReLLA212j8wwwvwBWfK+1bHjVpPxDjZs4m1tqKxKe56UAv+HT2VzJBcoY5Yz6lNCqn0kF8mtObaBEqBhVGaIjei7QNmq80OxpmE+xCdWoDOMUwqc4q3PCVfPSosYbJFNKQjKvsh0kGujY1IRq3xTdJzV6YccOEE9KXSn5OMUtPYippMGqM7VIuwxXFU6sCpjFhdQ371llpETc8138tRsd6sWcJuZ1hH5umcVptJawUYuTSRHqAXnvUbyZGB19q2Nj4GubiF7oRMYY9nXPq5Zqjc8MtbaVYkjBZu4zQP9EH6Hl/zrc1maUMN+lSoS/oAyWPOjd5w+OL8qnP7VBFbRxnKKc+5rSuTRl+HJSxnba0WIaju/erTRjAwN6fbxatwKsG3cnIG1LTlrH66+KxIotCSNqZ5eAdt6KwwKXAb712ayVpVSEAljy96zyD/BvYOgjJNEYbZmIwMCjlz4aWwWBfN1zOoZ10/T7UzyYY4vXIkSgsvrYKSV3IH2/rQpT30HhQorZA6CDTJlhyrRcUunv7CGN9yB25VnZxexLb3twFtrZ5QkcLMBJID1JI2HXfH+ta3hv4O5jRVLJIygrHOpRmGOYzzG/TNDsi0lILTKD1MDQcGeVAxXY9aOcMtUsrTZD63Go/Gf70etOEM0YQEY5dq00HBYTDGhi2UgnqTS+yn0Yt8iqkxQ4dFa+IbLiMmTC7B9QHI5wD+tVv4lwwz8ViuYVVtcOGdMYbB6jpXpvEuCW0wjwNKqoRVA2G5NYvxVwEwTARAPGRkL1FEkp1vGLU+RV5FibfZ5c8A1YxtUE1idAONjWrn4RqXPlsp9unzVf8G2BFIE0j/Ntn7/8AFaV36Ovx0zEXVsS2nHKqbW+CRWs4jwyWF3dUzHyz2P60FlgQgnIpyu3Uc27x+IJeFVXc71H5Yz7VflTAwKk4faQXU8cMt0ISx9TMpwowTz+370dT6FHV3hSW3BFRNFpYhF27UYmsiHYW6StHgkErg4HXaqYiIYnnWY2ElQ17RQC61bSNx0zvVi1cBT5kZccuVTywfyzIo3XdSOdQuCZACo1jOQRsaJyUkBceD0HY39q0fgy8srC6uLi/jjmQRFRExwTuN1PQjH7ms6R6D85p9uTyok48o4A8aXCxM9WtvGrXOeH2kXlwyAL6gMgD4oH4itXXjtsiqdUioyqRtz5VlbO4a1vIpQSSp5CjsHHYoLy64pO3m3AQi3jcalLk4yR2C5+9IfBxl9TuR8mMoPl12M4/D5d2QSMg+oA5xQwNvgfaonvZ72Z3lb1N6iaPweGuJWximmtZBGQH1gZGD0z0NbeVr7AnL5p7BdE/DLMmP1pvRIWRxgAA060TScAZ9qL8MWN5WDRlmX8pPOlJz706NcEo4ZXisYtkEgOG1AVWijVLhHE+WCh8qD6fbetJ4hitfJlMgdQfyjpWZsLbTN5rYxjYA7Y6USt8omZrjItXHii9YCGKNZJkXSxZT6QDnJonwrgjSWv+LXBW5mJYgj1JGQx+kcua8/eo4Wh/DyxtEDqBzoUanyMbmtH4ev7SPg6LclonijYMkgCx43HIHJBBG2OlSTyP1LaaalJ6TcQs7bito8Lx6x9QKj6G757+1QR3o4dGOFXtv+Mto11cxkDpjPI7Ve4Vxm1ks4vLTy4zHgZyDt2Hagd3L513O5bG+2ewpSOp4wyjz/DQrxm14S9ubDiInWYg/gLgNrXJ2AYj0jG2+3Y1ubDxDYSho3RoZkX1RSAAn/x6H7VjrDjvh4+HIrXj1sk5VioxGNS7DcHIK/Y0G4TxzzJnsbC6jaBSWEPETlGPTDjDL8b00ko44nJtp+XVKL1fv9R7CJYrmDXCwI9qFcTsvOtjKACUyD8VjbbivFeExC5vo2iUsNMsY82FlJ6OM4//AFjl3orH4uMnlLNd2AikbDBWbUOuT6fbFZnNT1TWMXj41lb5VvUU5oIdeHUqe5G5obcWiLl8Ab/Uo6fFai8u+G3UKRRziV2b6lXYe+aET26r9MjA9+f9aRkuPR1KLpZ9ujG8Vh1AouCAOmx37ispeWX8w7ac9RyrfcZtoJAS8mdiMEKPuPesRfQOsjeXcAouMAt1/f8ApTfjv+Bb0pR1gia2YDDLlehXcVAtnKii4GGjWQIT2OCcY+1XJLpEIWRMNnqeY+asTj8XFqhs1iK41FWO3uTTqk0uzmyhFv6m+8T8O4fwDgHD4Iby1keSJHY6SjzIRz2zjmP7V5nLEyu2gh9s5XPWiPE7l2MSG8WVYYUUHUTpOkZBHcHIqnbsxJ81iGPLVtkDnWYxztFt/VRbK6xzketdGT0I3Hwa5NagPmcMi465/wBNqsvcKjMEQl1b6Qc5HzUDypLGGnLEN+VRyoq5AJKPozxOAR9qSvp+a43MU086cw5UXj1FqKdljcKMsRjPaqxYg7ipLZgkgZgSB2qSWN5pmY/sc1lYgzbcU9HWcwQOTjl1r0a28YTtZm3Z2mWWMLuoGCMV5k0bId6M+H70QXUazn+T79KBfUprRzw73CXF+j0O3RjDr04z1pWt6bVi2MtnnWu8McKt+L8GM1riQAZBFZnxDweWxkbII37Vy0n6aO6rYSbjF9oEcQufxJIk3UncUNJVPpGB2FdnLDnVb1M2KZhDF0LWWay7EckHJHxRS0vHtmWSFsSKcg+9CYkwOdW7dk14Jwe5rM1voJU2WJbibzPNlOdbZ1dzUpkSVB6sN3pnFE0wwuHVlYbY6VRjbSuR0ofHktDc+LwdxKSOKF4gxZmGTkA4rNx3hhbUmVYdQaI3EjTSEvz5fNQfhAx9C7mjQSiuxS6UpS2LLtp4hvIUws0qqRj0McN8/wDFWuGSS3ModTqXOCBsR9qGfhjARqOP8uKIcNfy5lYoG9uVYmlnRqpz1cj1bwvwhLuwMxkETKQMOh360WubP8MGDkMMfUoGDVfwC0k3CpXbzxh8LpcnbHYkiid/btKpLDUJNvXbKW5f+QFBlRF1KX6c6/yJryJRb6RhuLsqOyPEAuNta4yaxHGjbSDXGdJOMaG5j9a1vidLu0Z/K8tlJXYxlMd+TbmvPb6Gdg7NkMDlFQjAGRgb5NTx61u6dSVr+JYgdeHWuHkLYP51zSR5nt3itVbXj1CNj6x7g5/amSWk5XBmI5nBOetQ2sF4sztbuySKhZnVtJAGPf4rpRS/py5ykpbgporvLKc5BwA25z+2aiWS6t1LGSVRnty71ySe5DE+awLEtqYnJP361E9wzR6G1ajnIbYURJi8pL+jWnfVnVo0/mAxjbvUfmyykfUcDGdWKRBI0hhjbAxUiOi5VsNucEZNb9AG2/0pbEnPpx0pjYzSyaaedEFx6Her0AIAI+9DxzojbnEYrEwsHo6aMMhxUEOzgNVrI7kCo2i31LvmsL+B4+z3z+BDyvwS9DFTEsoxsdWcHr2xVz+ISKj46EZ/es3/AAs4/F4f4HLC8XmPNJ5mdWMbY7f61Y8WeIo+Kzhmj0BRggHOPvSXkShKCivZ0vGotj5DskujC3mfMx0qEMoqxfyQnePnQ4SCrhuBbZJS0syOcbGmxy4xk8qgeUYqHzN9qtR6AytxhVptcWMnHamLIOVU0lOMZrok3quAX5t7JJ4wxyrYauQStbnLLk96jaTcZPWpWj1qCCcnqKmfjLT3tF9BHcoeRbGR7VJbwnOBs3ahkMnlOAxbI5GiFtKNYBLZ7l9qDJMZrkm+z2D+GiyRcPuIpkK+oFc9dq1N4EW3kdjjT6s5ry7gPGGhtzFcs0iHoDj+m9ELjxHCtqy/hmTJyQ0jHV+vtVRvj8fCXs5/keDbO9zXplbxLIkkTEnIHWsHcKA5A3ycD5ore3sd1GS641McgMQP0zyoSi2/mHzIwytkEEk52NBqjxXZ02mo8QLeqDI6wkydSEGcHODVAxXHmELGUUrg5bBI616BacQ4fqFvDwO0fYBVbX0HsRWb8QzNJxFmFvHapsFiiVgBt7705XZ+HPtq16zPmCbVjKhc5AySRUZiUeqUA6gSAdhz6VLNONwvqfG2rlULSpnBLMRyB2xTEeTEp8UNkgRU8zk3/aMfpVUnA0qG257jnVnzQ7gSkaeeOvWmtMmkBFyMb4HOiptAZKINNRtzqU7cuVRtzoyEzg50Rg/6YNDl51eiAIXPICsz7CQJvRnOxPtV6zjRl3BGaFO7Luob5z/vTBOw5s//AL96G4aMQsjF6zXxXzQIFi3PtsBXbi9mePLMAOpFZJbplIZXkz811pXck5fPz/ahfAt0b/2trA4ZwAT5oA92pjTKpwSScZ+1UbXiF9F6Ybm4j220ysv9DTpobm6nE13LI8sj4Z5H1Fj8n4rXBL2Cc3L0EIkuJojLDbXDxjnIkTMo+4GKYrEHB51b4RYpJNcKbiSMLjCrtkZHatRw7wvb3bqxnfJGSCM5+5NL2XwgNVeJOS5aZmGBzGraTpfl710WsjqSgPMDnjf9a9S4X4JtHGlGXb0nI/eq/iLwdBwsI4ZX1An09P8A3NA/0am0g0a6uShy7PMbi3uLe5WCUIJGxj+YuN/fOP3p15+Is4dRZPVy0yK39Ce9FZOHROzArz22ofxa1jtLHAGTqAye2aLGxSaRJ0Sgm0wfBfza/wCawZSO3KiEV27fTCdWoBV31H4A3oTCDqyDj3rZf4leGFLW3u50iAUsFfAY6QDnGCau1qL9FePzkvYMbiF7Y3Ko8MhKYJjZGVW9jyJ/2qmeI37MzRXMqAsToBOB9uVavgXh3/HeKRxSN5jt1ldjsB1POtpB/C63TV5iwMR9I1MQf9aHH7LYx01bYoPJzw8nTiFwEzKRIexQLn7irtgxcCWVGQZzv6s/uKM3djw5b61tzbJGVd1cKThwBsTk89qfxWKDBWMqu2QQ2KBKxbiQ1XCTWtlTh/F7WzvGmW3aVkABUNImTvjcN/XPxQrxhxGTi88csUVvajcOsTFiRgYJYk569q5cpkP5c6rIF9JHShV5J6V/n6iGAyMYNMVJe0K3pdgprcDm2fcnn70lEKnZwR0Pc1ximxLbDAJz3phCOAYwcjbYU2t/TmtJekRvpkJI2wM6RjnUbRupGogHGcVaCYTbSAOTHnTDOM4ZNRG2RtRE/wCA3H+g+TAxjlUTVNIM4FREUZCSGjnV+0GpsdlJqmF61bsmwznH/wBbVmQSKz2JcHc9qj8xSSxXbpTZyY109TTYIzK3/aOdRItvvCUerYDnRXh8CPGGYd6H+SzOByGRvy9/6UZsoTEPKEi45epxzO9DmHiOS3jUs2kHCg/vU/DIXlW5MqZEegpn3O9NI1AhSpJCgb555I/arHC8ok3PDBMY+c0GXSD1r7IK2Frm4uJEjIwDsB7g1s+DMiCEKDhQAazvh5w1zPlvQNJ3HUk/2rUxJG8iOMAAchXLvffZ3KF9DTwukcgIJGV3A7UP8UXazW0CnmEIofxS8a0azKPvNKqEDc45n9qrcekxpBDqQuoBhjY8qAuWf+i9dMflUm+zMSx41EY51nPELyiKNWIMZPLsw/5rQPLlmz3rP8fkUsiHYbnfrTtK+yC+Q18bA0Tflxsa1lrAPMXfpvWWiQCRcHKFgDjpk1trZoTyglLfK8s470W9/wAFvFXs2XgCPRxm3bAA33+xr1JuXKvMvCcghvYXFkxVmQKTIo+rl/WttNxKWHUy2SnCyt/1ueg4I5UXwZZW9/pz/wDp93LP4eecat4V43aqFIJuGBbHPKt1qjxi2UOcbjHUcqKeLrjybiCU23ltHOrKyyagQQ4wBgdqETcQS4ypwGNcyUWpJnb8aXKCZm7mNMn0qfkUJulQHGhcY7Ucvk0livKgd2c703VoDyegXNDGVPpH+Y7VVkfGQDvV1gjMF0tkjH1D+1ScR4cbaISIxKnuKaTS6Yg4OSbX4CSCzDX15kUvLVe2/tTpGJqJ87b0VMXZTbfPzUR51IT2/eo2xmmRCI7bFSwTCIsx7bVAcge1M51MNSY93aU5YktV1GESlUGyknPfb/eh4JFTpK2kqW+rntVNEi8CBkXDff8AZMVYe53BxuATz7RChyI+T6wR7rmrqwyuuRJFvnJ8vc5GD+1ZcQvyaWbdz+IUDOzxjnjlG396LcMdLdXEnrCxRHCnJbSoJoNAJVyWMZ3znB54x/SrUEzwtq9PLAxn4oM030hmqxR7NtweHyI9AILABpCOsmptX2BGB7D3okty8eNWS2Nt6wdr4mFk7JJGJMov5iMYqb/5T5xMhULjkM0hZ483LcOtV5VShmh1uLpxXi9tcIHWK2ZI01bHWTlj+m1azxdMGIY5yIoR3O4b+1eRPxKS3VVTY+ZqBOe+auXHiO8n3AjAx9IdiduXP5NEn4zeJehOvyoKfNsMSXCRhmkbTzJ9hWa8RXiSzw+W4ZdGcg+/+1DL2+kuDiVyMfvVIyM+xYkDYZ6UxV46j2wfkeZzTignYTTecPIOWJ2T/N7Vr/D/ABGG9kSMalmwQyE/ByPbasRwuXybuGU76XFX7uaSK8/H2h8ts5JjyuG7ipbUpPCePfwjp7JwfjVrwlVa9k0RhYZCewBzy+xojL464NcyHyXYxqbnLbcmBxtz3/vXhl7xme+t0EqKSm2pWbIG+25x1qgLggHIOrod9qHVTKEc01fKmyfJo9s4xxyx4jaEtgERRsNbAYYK+/v0/WsjPcrHLkDAFY614lKsRRX7bknkOnOrbcSZo8E5NDlRgxVfCCyIauL0PnDc6GzyjT0qi1ySudhTrG4ia6X8SCyb5AOOm29ajDitMTu5vCxbQLLIJNWAOlWL19UYjYkgVGZIkJ8sjGdsUpGV/Vn5rPel6lHAbcIq8h+lD5D6uVF5YgSSDsaG30RSHWpDerGaYreidia7BjHJx2ph+kfNOxTcb04cxDSSdqVdIrmDVkOV3NICu6aheCDEciR8GnCRgPqb9aXlmuaD1FUXjHrM4/O36mrFvcECTUxOQAMn3qroFLAAqsLWidy7lj1NdWQjA6UzTXcVfRS1Fq/lLzFe1QJIVOQTXMMWyTk96do7VXSNJSYiQdzzpua75ZPWuiI/NTUaxjo2PIE59qmEjqAOeO9RLEw5CnaX6msvGEjqQzWd96bqNSeV3pGOpqKfI4j4O1WEm/zE1AExTsYrLSZqLkixJKCBg1wSaTqBqAjamYquKNOTCKXiqN2Oa6b7/ih29IgnpVfHEv5GEf8AEcDASo5L4uuGXAqkFPeu6T1OaihFE+SRXJrgyTtSpUwInSDXACaVKqLEKcCKVKoQcIz3pMCOdKlWdN/ggM07y+9KlVMuK05oxTlwfyg0qVWWPBHanZwOQpUqyzWnA2+MCnA9xSpVRfJncjGe1cZgKVKphHJi5/auc6VKoTehUtqVKphNZzauGlSqyNnDtTgc0qVQmsVLalSqiaz/2Q=="/>
          <p:cNvSpPr>
            <a:spLocks noChangeAspect="1" noChangeArrowheads="1"/>
          </p:cNvSpPr>
          <p:nvPr/>
        </p:nvSpPr>
        <p:spPr bwMode="auto">
          <a:xfrm>
            <a:off x="155575" y="-655638"/>
            <a:ext cx="1828800" cy="137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t0.gstatic.com/images?q=tbn:ANd9GcR_TtaCciDhvuKPyVbc2NoxQ6uM2v_SLCUVgjAG_Yxzfk0Ebec&amp;t=1&amp;usg=__zJNg87-1vDdPcyILuF8gJijrRXg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752600"/>
            <a:ext cx="2848464" cy="2133600"/>
          </a:xfrm>
          <a:prstGeom prst="rect">
            <a:avLst/>
          </a:prstGeom>
          <a:noFill/>
        </p:spPr>
      </p:pic>
      <p:pic>
        <p:nvPicPr>
          <p:cNvPr id="1032" name="Picture 8" descr="http://pasc.met.psu.edu/PA_Climatologist/extreme/Floods/flood%20house%20pi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1905000"/>
            <a:ext cx="2095500" cy="2115496"/>
          </a:xfrm>
          <a:prstGeom prst="rect">
            <a:avLst/>
          </a:prstGeom>
          <a:noFill/>
        </p:spPr>
      </p:pic>
      <p:pic>
        <p:nvPicPr>
          <p:cNvPr id="1034" name="Picture 10" descr="http://t3.gstatic.com/images?q=tbn:ANd9GcTrHHs-1Vcfx83SneLy7LjMHyb7u3SMLjv03M1eEypwIXAjaVk&amp;t=1&amp;usg=__PrUVGII8lr24C0KLHYcX9-LNJX8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4191000"/>
            <a:ext cx="2466975" cy="1847851"/>
          </a:xfrm>
          <a:prstGeom prst="rect">
            <a:avLst/>
          </a:prstGeom>
          <a:noFill/>
        </p:spPr>
      </p:pic>
      <p:pic>
        <p:nvPicPr>
          <p:cNvPr id="1036" name="Picture 12" descr="http://t3.gstatic.com/images?q=tbn:ANd9GcQSpbNlhYMDvWK5sitcsgZYoWrhg2hVnEnYOHnJcuL2qJKqe8M&amp;t=1&amp;usg=__cCJUtY0tv-PRqI4gxJr67d2ZG6Q=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752600"/>
            <a:ext cx="2266950" cy="2009776"/>
          </a:xfrm>
          <a:prstGeom prst="rect">
            <a:avLst/>
          </a:prstGeom>
          <a:noFill/>
        </p:spPr>
      </p:pic>
      <p:pic>
        <p:nvPicPr>
          <p:cNvPr id="1038" name="Picture 14" descr="http://t1.gstatic.com/images?q=tbn:ANd9GcTT5Dc9ln84UQLeuugmvm08Yr39Qblk0a2vfA0fbuQRPZx4ETc&amp;t=1&amp;usg=__dexx16mqbS3uNQ5cDg8rjnrsR0A=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09950" y="4348437"/>
            <a:ext cx="2286000" cy="1690414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Principles of Ademption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 specific gift </a:t>
            </a:r>
            <a:r>
              <a:rPr lang="en-US" b="1" dirty="0" err="1"/>
              <a:t>adeems</a:t>
            </a:r>
            <a:r>
              <a:rPr lang="en-US" b="1" dirty="0"/>
              <a:t>, that is, fails.</a:t>
            </a:r>
          </a:p>
          <a:p>
            <a:endParaRPr lang="en-US" b="1" dirty="0"/>
          </a:p>
          <a:p>
            <a:pPr lvl="1"/>
            <a:r>
              <a:rPr lang="en-US" b="1" dirty="0"/>
              <a:t>See </a:t>
            </a:r>
            <a:r>
              <a:rPr lang="en-US" b="1" i="1" dirty="0"/>
              <a:t>Rogers v. Carter</a:t>
            </a:r>
            <a:r>
              <a:rPr lang="en-US" b="1" dirty="0"/>
              <a:t> – p. 131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Principles of Ademption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Voluntary partition among c0-owners</a:t>
            </a:r>
          </a:p>
          <a:p>
            <a:pPr lvl="2"/>
            <a:r>
              <a:rPr lang="en-US" b="1" dirty="0"/>
              <a:t>“A, B, and C as joint tenants” each owning undivided one-third.</a:t>
            </a:r>
          </a:p>
          <a:p>
            <a:pPr lvl="2"/>
            <a:r>
              <a:rPr lang="en-US" b="1" dirty="0"/>
              <a:t>Partition so each owns 100% of one-third.</a:t>
            </a:r>
          </a:p>
          <a:p>
            <a:endParaRPr lang="en-US" b="1" dirty="0"/>
          </a:p>
          <a:p>
            <a:pPr lvl="1"/>
            <a:r>
              <a:rPr lang="en-US" b="1" dirty="0"/>
              <a:t>Regarding part testator still owns, no ademption.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Principles of Ademption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Pro </a:t>
            </a:r>
            <a:r>
              <a:rPr lang="en-US" b="1" dirty="0" err="1"/>
              <a:t>tanto</a:t>
            </a:r>
            <a:r>
              <a:rPr lang="en-US" b="1" dirty="0"/>
              <a:t> (“only to that extent”)</a:t>
            </a:r>
          </a:p>
          <a:p>
            <a:pPr lvl="2"/>
            <a:r>
              <a:rPr lang="en-US" b="1" dirty="0"/>
              <a:t>Testator devised 100 acre farm but dies owning only 75 of those acres.</a:t>
            </a:r>
          </a:p>
          <a:p>
            <a:endParaRPr lang="en-US" b="1" dirty="0"/>
          </a:p>
          <a:p>
            <a:pPr lvl="1"/>
            <a:r>
              <a:rPr lang="en-US" b="1" dirty="0"/>
              <a:t>Regarding part testator still owns, no ademption.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Remedies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Beneficiary receives equivalent value</a:t>
            </a:r>
          </a:p>
          <a:p>
            <a:endParaRPr lang="en-US" b="1" dirty="0"/>
          </a:p>
          <a:p>
            <a:pPr lvl="1"/>
            <a:r>
              <a:rPr lang="en-US" b="1" dirty="0"/>
              <a:t>No!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Remedies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Executor purchases item for beneficiary</a:t>
            </a:r>
          </a:p>
          <a:p>
            <a:endParaRPr lang="en-US" b="1" dirty="0"/>
          </a:p>
          <a:p>
            <a:pPr lvl="1"/>
            <a:r>
              <a:rPr lang="en-US" b="1" dirty="0"/>
              <a:t>No!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Remedies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Tracing into proceeds still identifiable in Testator’s estate</a:t>
            </a:r>
          </a:p>
          <a:p>
            <a:endParaRPr lang="en-US" b="1" dirty="0"/>
          </a:p>
          <a:p>
            <a:pPr lvl="1"/>
            <a:r>
              <a:rPr lang="en-US" b="1" dirty="0"/>
              <a:t>No! – See </a:t>
            </a:r>
            <a:r>
              <a:rPr lang="en-US" b="1" i="1" dirty="0"/>
              <a:t>Shriner’s Hospital</a:t>
            </a:r>
            <a:r>
              <a:rPr lang="en-US" b="1" dirty="0"/>
              <a:t> – p. 134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Unless, involuntary sale (e.g., by a guardian).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Note:  some states allow tracing into insurance proceeds still in estate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Remedies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Substantially equivalent gift</a:t>
            </a:r>
          </a:p>
          <a:p>
            <a:endParaRPr lang="en-US" b="1" dirty="0"/>
          </a:p>
          <a:p>
            <a:pPr lvl="1"/>
            <a:r>
              <a:rPr lang="en-US" b="1" dirty="0"/>
              <a:t>No! 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Note:  </a:t>
            </a:r>
            <a:r>
              <a:rPr lang="en-US" b="1" dirty="0" err="1"/>
              <a:t>UPC</a:t>
            </a:r>
            <a:r>
              <a:rPr lang="en-US" b="1" dirty="0"/>
              <a:t> and some states allow beneficiary to receive a substantially equivalent gift if contained in testator’s estate.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EE90-6EF5-4DB3-8075-C7723D85FAF9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169</TotalTime>
  <Words>311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Ademption by Extinction</vt:lpstr>
      <vt:lpstr>Causes</vt:lpstr>
      <vt:lpstr>Basic Principles of Ademption</vt:lpstr>
      <vt:lpstr>Basic Principles of Ademption</vt:lpstr>
      <vt:lpstr>Basic Principles of Ademption</vt:lpstr>
      <vt:lpstr>Possible Remedies</vt:lpstr>
      <vt:lpstr>Possible Remedies</vt:lpstr>
      <vt:lpstr>Possible Remedies</vt:lpstr>
      <vt:lpstr>Possible Remedies</vt:lpstr>
      <vt:lpstr>Application to corporate stock</vt:lpstr>
      <vt:lpstr>Practice Advice</vt:lpstr>
      <vt:lpstr>Practice Advice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14</cp:revision>
  <dcterms:created xsi:type="dcterms:W3CDTF">2010-09-14T18:44:45Z</dcterms:created>
  <dcterms:modified xsi:type="dcterms:W3CDTF">2019-02-06T14:08:44Z</dcterms:modified>
</cp:coreProperties>
</file>