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5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3B314-3339-49DA-8E28-74870F1D3061}" type="datetimeFigureOut">
              <a:rPr lang="en-US" smtClean="0"/>
              <a:t>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2FD5EC-21A2-4269-A66C-0944F102A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79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CE7E5-D4A0-4FF8-BEE1-7558AAD4F664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4840A-2961-40C3-88D6-6F63CD81CA25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C5B98-2AEE-4ED9-B7F0-65CD584BBA7C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381E-497C-4B64-BE97-6F0D77D90AE0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7D25-ADF4-4D74-B185-85CB13F36C41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0E53-B868-4607-ACBE-5D2FFB912451}" type="datetime1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B95F-9920-4CA9-99CB-954759516B06}" type="datetime1">
              <a:rPr lang="en-US" smtClean="0"/>
              <a:t>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223A-47F3-4454-9900-0CCAEDD827F6}" type="datetime1">
              <a:rPr lang="en-US" smtClean="0"/>
              <a:t>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B28-95DA-4485-875D-FF01396846B2}" type="datetime1">
              <a:rPr lang="en-US" smtClean="0"/>
              <a:t>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3C3D-B326-44D6-BFE5-4FD2A9AE57C5}" type="datetime1">
              <a:rPr lang="en-US" smtClean="0"/>
              <a:t>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B5BE3D9-4E69-408F-9E00-498C09F8B8B5}" type="datetime1">
              <a:rPr lang="en-US" smtClean="0"/>
              <a:t>2/3/2019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ACC21E6-E664-4375-BF26-25777EBF6B41}" type="datetime1">
              <a:rPr lang="en-US" smtClean="0"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41AE997-79E9-49A8-81CD-573D93FA51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newarkadvocate.com/article/20100928/NEWS01/9280339/0/NEWS/Johnstown-woman-s-will-recorded-on-wood?odyssey=mod|lateststori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077200" cy="2362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4.  Formalities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Holographic Wills</a:t>
            </a:r>
            <a:br>
              <a:rPr lang="en-US" dirty="0"/>
            </a:br>
            <a:br>
              <a:rPr lang="en-US" dirty="0"/>
            </a:br>
            <a:br>
              <a:rPr lang="en-US" sz="3600" dirty="0"/>
            </a:br>
            <a:r>
              <a:rPr lang="en-US" sz="3600" dirty="0"/>
              <a:t>EC § 251.052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“Wholly” in Testator’s Handwriting</a:t>
            </a:r>
          </a:p>
          <a:p>
            <a:pPr>
              <a:buNone/>
            </a:pPr>
            <a:endParaRPr lang="en-US" b="1" dirty="0"/>
          </a:p>
          <a:p>
            <a:pPr algn="ctr">
              <a:buNone/>
            </a:pPr>
            <a:r>
              <a:rPr lang="en-US" b="1" dirty="0"/>
              <a:t>Texas</a:t>
            </a:r>
          </a:p>
          <a:p>
            <a:pPr algn="ctr">
              <a:buNone/>
            </a:pPr>
            <a:endParaRPr lang="en-US" b="1" dirty="0"/>
          </a:p>
          <a:p>
            <a:pPr lvl="1"/>
            <a:r>
              <a:rPr lang="en-US" b="1" i="1" dirty="0"/>
              <a:t>Maul v. Williams</a:t>
            </a:r>
            <a:r>
              <a:rPr lang="en-US" b="1" dirty="0"/>
              <a:t> – p. 115</a:t>
            </a:r>
          </a:p>
          <a:p>
            <a:pPr lvl="2"/>
            <a:r>
              <a:rPr lang="en-US" b="1" dirty="0"/>
              <a:t>Adopts </a:t>
            </a:r>
            <a:r>
              <a:rPr lang="en-US" b="1" dirty="0" err="1"/>
              <a:t>surplusage</a:t>
            </a:r>
            <a:r>
              <a:rPr lang="en-US" b="1" dirty="0"/>
              <a:t> approach.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Holographic will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May a holographic will be self-proved?</a:t>
            </a:r>
          </a:p>
          <a:p>
            <a:endParaRPr lang="en-US" b="1" dirty="0"/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Yes</a:t>
            </a:r>
          </a:p>
          <a:p>
            <a:pPr marL="971550" lvl="1" indent="-514350">
              <a:buFont typeface="+mj-lt"/>
              <a:buAutoNum type="alphaUcPeriod"/>
            </a:pPr>
            <a:endParaRPr lang="en-US" b="1" dirty="0"/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No</a:t>
            </a:r>
          </a:p>
          <a:p>
            <a:pPr marL="971550" lvl="1" indent="-514350">
              <a:buFont typeface="+mj-lt"/>
              <a:buAutoNum type="alphaUcPeriod"/>
            </a:pPr>
            <a:endParaRPr lang="en-US" b="1" dirty="0"/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I don’t know because I did not read the statute.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Holographic will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What if a handwritten will also has two witnesses?</a:t>
            </a:r>
          </a:p>
          <a:p>
            <a:endParaRPr lang="en-US" b="1" dirty="0"/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The will is invalid.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Proponent must prove as attested will.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Proponent must prove as holographic will.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/>
              <a:t>Proponent has choice to prove as attested or holographic will.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Holographic will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What if testator does not sign at end?</a:t>
            </a:r>
          </a:p>
          <a:p>
            <a:endParaRPr lang="en-US" b="1" dirty="0"/>
          </a:p>
          <a:p>
            <a:pPr lvl="1"/>
            <a:r>
              <a:rPr lang="en-US" b="1" i="1" dirty="0"/>
              <a:t>Lawson v. Dawson’s Estate – </a:t>
            </a:r>
            <a:r>
              <a:rPr lang="en-US" b="1" dirty="0"/>
              <a:t> p. 117</a:t>
            </a:r>
            <a:endParaRPr lang="en-US" b="1" i="1" dirty="0"/>
          </a:p>
          <a:p>
            <a:pPr lvl="1"/>
            <a:r>
              <a:rPr lang="en-US" b="1" i="1" dirty="0" err="1"/>
              <a:t>Ajudani</a:t>
            </a:r>
            <a:r>
              <a:rPr lang="en-US" b="1" i="1" dirty="0"/>
              <a:t> v. Walker</a:t>
            </a:r>
            <a:r>
              <a:rPr lang="en-US" b="1" dirty="0"/>
              <a:t> – p. 118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Holographic will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When are/should holographic wills used?</a:t>
            </a:r>
          </a:p>
          <a:p>
            <a:endParaRPr lang="en-US" b="1" i="1" dirty="0"/>
          </a:p>
          <a:p>
            <a:pPr lvl="1"/>
            <a:r>
              <a:rPr lang="en-US" b="1" dirty="0"/>
              <a:t>a. _______________________________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b. _______________________________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c. </a:t>
            </a:r>
            <a:r>
              <a:rPr lang="en-US" b="1"/>
              <a:t>_______________________________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Ramification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 about 50% of the states including Texas, removes the attestation requirement.</a:t>
            </a:r>
          </a:p>
          <a:p>
            <a:pPr lvl="1"/>
            <a:r>
              <a:rPr lang="en-US" b="1" dirty="0"/>
              <a:t>Some states add requirements before witnessing excused such as:</a:t>
            </a:r>
          </a:p>
          <a:p>
            <a:pPr lvl="2"/>
            <a:r>
              <a:rPr lang="en-US" b="1" dirty="0"/>
              <a:t>Dated</a:t>
            </a:r>
          </a:p>
          <a:p>
            <a:pPr lvl="2"/>
            <a:r>
              <a:rPr lang="en-US" b="1" dirty="0"/>
              <a:t>Found among valuable papers</a:t>
            </a:r>
          </a:p>
          <a:p>
            <a:endParaRPr lang="en-US" b="1" dirty="0"/>
          </a:p>
          <a:p>
            <a:r>
              <a:rPr lang="en-US" b="1" dirty="0"/>
              <a:t>Policy – less chance for fraud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In writing</a:t>
            </a:r>
          </a:p>
          <a:p>
            <a:pPr lvl="1"/>
            <a:r>
              <a:rPr lang="en-US" b="1" dirty="0"/>
              <a:t>Same as for attested wills, except for handwriting requirement.</a:t>
            </a:r>
          </a:p>
        </p:txBody>
      </p:sp>
      <p:pic>
        <p:nvPicPr>
          <p:cNvPr id="1026" name="Picture 2" descr="Bill Fisher, of Licking County Probate Court, holds Marilyn S. Rhodeback's will, written on both sides of a piece of wood about 14 inches by 14 inches. Rhodeback died April 7, and the will was accepted as a legal document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429000"/>
            <a:ext cx="4648200" cy="3253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Signed</a:t>
            </a:r>
          </a:p>
          <a:p>
            <a:endParaRPr lang="en-US" b="1" dirty="0"/>
          </a:p>
          <a:p>
            <a:pPr lvl="1"/>
            <a:r>
              <a:rPr lang="en-US" b="1" dirty="0"/>
              <a:t>Same as for attested wills, except for handwriting requirement.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“Wholly” in Testator’s Handwriting</a:t>
            </a:r>
          </a:p>
          <a:p>
            <a:pPr>
              <a:buNone/>
            </a:pPr>
            <a:endParaRPr lang="en-US" b="1" dirty="0"/>
          </a:p>
          <a:p>
            <a:pPr algn="ctr">
              <a:buNone/>
            </a:pPr>
            <a:r>
              <a:rPr lang="en-US" b="1" dirty="0"/>
              <a:t>3 approaches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“Wholly” in Testator’s Handwriting</a:t>
            </a:r>
          </a:p>
          <a:p>
            <a:pPr>
              <a:buNone/>
            </a:pPr>
            <a:endParaRPr lang="en-US" b="1" dirty="0"/>
          </a:p>
          <a:p>
            <a:pPr algn="ctr">
              <a:buNone/>
            </a:pPr>
            <a:r>
              <a:rPr lang="en-US" b="1" dirty="0"/>
              <a:t>3 approaches</a:t>
            </a:r>
          </a:p>
          <a:p>
            <a:pPr algn="ctr">
              <a:buNone/>
            </a:pPr>
            <a:endParaRPr lang="en-US" b="1" dirty="0"/>
          </a:p>
          <a:p>
            <a:pPr lvl="1"/>
            <a:r>
              <a:rPr lang="en-US" b="1" dirty="0"/>
              <a:t>a.  Intent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“Wholly” in Testator’s Handwriting</a:t>
            </a:r>
          </a:p>
          <a:p>
            <a:pPr>
              <a:buNone/>
            </a:pPr>
            <a:endParaRPr lang="en-US" b="1" dirty="0"/>
          </a:p>
          <a:p>
            <a:pPr algn="ctr">
              <a:buNone/>
            </a:pPr>
            <a:r>
              <a:rPr lang="en-US" b="1" dirty="0"/>
              <a:t>3 approaches</a:t>
            </a:r>
          </a:p>
          <a:p>
            <a:pPr algn="ctr">
              <a:buNone/>
            </a:pPr>
            <a:endParaRPr lang="en-US" b="1" dirty="0"/>
          </a:p>
          <a:p>
            <a:pPr lvl="1"/>
            <a:r>
              <a:rPr lang="en-US" b="1" dirty="0"/>
              <a:t>b.  </a:t>
            </a:r>
            <a:r>
              <a:rPr lang="en-US" b="1" dirty="0" err="1"/>
              <a:t>Surplusage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“Wholly” in Testator’s Handwriting</a:t>
            </a:r>
          </a:p>
          <a:p>
            <a:pPr>
              <a:buNone/>
            </a:pPr>
            <a:endParaRPr lang="en-US" b="1" dirty="0"/>
          </a:p>
          <a:p>
            <a:pPr algn="ctr">
              <a:buNone/>
            </a:pPr>
            <a:r>
              <a:rPr lang="en-US" b="1" dirty="0"/>
              <a:t>3 approaches</a:t>
            </a:r>
          </a:p>
          <a:p>
            <a:pPr algn="ctr">
              <a:buNone/>
            </a:pPr>
            <a:endParaRPr lang="en-US" b="1" dirty="0"/>
          </a:p>
          <a:p>
            <a:pPr lvl="1"/>
            <a:r>
              <a:rPr lang="en-US" b="1" dirty="0"/>
              <a:t>c.  Material Provision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Which approach does Texas follow?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lphaUcPeriod"/>
            </a:pPr>
            <a:r>
              <a:rPr lang="en-US" b="1" dirty="0"/>
              <a:t>Intent</a:t>
            </a:r>
          </a:p>
          <a:p>
            <a:pPr marL="633222" indent="-514350">
              <a:buFont typeface="+mj-lt"/>
              <a:buAutoNum type="alphaUcPeriod"/>
            </a:pPr>
            <a:endParaRPr lang="en-US" b="1" dirty="0"/>
          </a:p>
          <a:p>
            <a:pPr marL="633222" indent="-514350">
              <a:buFont typeface="+mj-lt"/>
              <a:buAutoNum type="alphaUcPeriod"/>
            </a:pPr>
            <a:r>
              <a:rPr lang="en-US" b="1" dirty="0" err="1"/>
              <a:t>Surplusage</a:t>
            </a:r>
            <a:endParaRPr lang="en-US" b="1" dirty="0"/>
          </a:p>
          <a:p>
            <a:pPr marL="633222" indent="-514350">
              <a:buFont typeface="+mj-lt"/>
              <a:buAutoNum type="alphaUcPeriod"/>
            </a:pPr>
            <a:endParaRPr lang="en-US" b="1" dirty="0"/>
          </a:p>
          <a:p>
            <a:pPr marL="633222" indent="-514350">
              <a:buFont typeface="+mj-lt"/>
              <a:buAutoNum type="alphaUcPeriod"/>
            </a:pPr>
            <a:r>
              <a:rPr lang="en-US" b="1" dirty="0"/>
              <a:t>Material Provision</a:t>
            </a:r>
          </a:p>
          <a:p>
            <a:pPr marL="633222" indent="-514350">
              <a:buFont typeface="+mj-lt"/>
              <a:buAutoNum type="alphaUcPeriod"/>
            </a:pPr>
            <a:endParaRPr lang="en-US" b="1" dirty="0"/>
          </a:p>
          <a:p>
            <a:pPr marL="633222" indent="-514350">
              <a:buFont typeface="+mj-lt"/>
              <a:buAutoNum type="alphaUcPeriod"/>
            </a:pPr>
            <a:r>
              <a:rPr lang="en-US" b="1" dirty="0"/>
              <a:t>I did not read the case so I don’t know.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E997-79E9-49A8-81CD-573D93FA51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67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187</TotalTime>
  <Words>305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4.  Formalities  Holographic Wills   EC § 251.052</vt:lpstr>
      <vt:lpstr>Ramification</vt:lpstr>
      <vt:lpstr>Requirements</vt:lpstr>
      <vt:lpstr>Requirements</vt:lpstr>
      <vt:lpstr>Requirements</vt:lpstr>
      <vt:lpstr>Requirements</vt:lpstr>
      <vt:lpstr>Requirements</vt:lpstr>
      <vt:lpstr>Requirements</vt:lpstr>
      <vt:lpstr>Which approach does Texas follow?</vt:lpstr>
      <vt:lpstr>Requirements</vt:lpstr>
      <vt:lpstr>Holographic will issues</vt:lpstr>
      <vt:lpstr>Holographic will issues</vt:lpstr>
      <vt:lpstr>Holographic will issues</vt:lpstr>
      <vt:lpstr>Holographic will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 Formalities  Holographic Wills -- § 60</dc:title>
  <dc:creator>Gerry W. Beyer</dc:creator>
  <cp:lastModifiedBy>Gerry Beyer</cp:lastModifiedBy>
  <cp:revision>17</cp:revision>
  <dcterms:created xsi:type="dcterms:W3CDTF">2010-09-13T18:30:17Z</dcterms:created>
  <dcterms:modified xsi:type="dcterms:W3CDTF">2019-02-03T22:35:08Z</dcterms:modified>
</cp:coreProperties>
</file>