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98" r:id="rId2"/>
    <p:sldId id="299" r:id="rId3"/>
    <p:sldId id="300" r:id="rId4"/>
    <p:sldId id="256" r:id="rId5"/>
    <p:sldId id="301" r:id="rId6"/>
    <p:sldId id="257" r:id="rId7"/>
    <p:sldId id="260" r:id="rId8"/>
    <p:sldId id="261" r:id="rId9"/>
    <p:sldId id="262" r:id="rId10"/>
    <p:sldId id="308" r:id="rId11"/>
    <p:sldId id="269"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 id="297" r:id="rId33"/>
    <p:sldId id="314" r:id="rId34"/>
    <p:sldId id="284" r:id="rId35"/>
    <p:sldId id="315" r:id="rId36"/>
    <p:sldId id="302" r:id="rId37"/>
    <p:sldId id="316" r:id="rId38"/>
    <p:sldId id="317" r:id="rId39"/>
    <p:sldId id="318" r:id="rId40"/>
    <p:sldId id="319" r:id="rId41"/>
    <p:sldId id="320" r:id="rId42"/>
    <p:sldId id="321" r:id="rId43"/>
    <p:sldId id="305" r:id="rId44"/>
    <p:sldId id="291" r:id="rId45"/>
    <p:sldId id="292" r:id="rId46"/>
    <p:sldId id="293" r:id="rId47"/>
    <p:sldId id="322" r:id="rId48"/>
    <p:sldId id="323" r:id="rId49"/>
    <p:sldId id="324" r:id="rId50"/>
    <p:sldId id="325" r:id="rId51"/>
    <p:sldId id="326" r:id="rId52"/>
    <p:sldId id="327" r:id="rId53"/>
    <p:sldId id="328" r:id="rId54"/>
    <p:sldId id="329" r:id="rId55"/>
    <p:sldId id="330" r:id="rId56"/>
    <p:sldId id="331" r:id="rId57"/>
    <p:sldId id="33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6"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BE16D-9E14-4473-B59A-70CB11EF0361}"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67B51-A998-4B51-A23C-3CF791644B36}" type="slidenum">
              <a:rPr lang="en-US" smtClean="0"/>
              <a:t>‹#›</a:t>
            </a:fld>
            <a:endParaRPr lang="en-US"/>
          </a:p>
        </p:txBody>
      </p:sp>
    </p:spTree>
    <p:extLst>
      <p:ext uri="{BB962C8B-B14F-4D97-AF65-F5344CB8AC3E}">
        <p14:creationId xmlns:p14="http://schemas.microsoft.com/office/powerpoint/2010/main" val="8215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A8B5354-9511-4571-B546-CEA27FD032DE}"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A7B0D-60EC-4882-9B8C-593AA00535D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B5D946-5882-48EC-AE77-274273CC27DE}"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0C3CC-441B-43A6-9E42-F91817F2A832}" type="datetime1">
              <a:rPr lang="en-US" smtClean="0"/>
              <a:t>1/29/2019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755489-FB26-4392-99AD-754C1C757F53}"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089889-43BE-4E29-8C3B-16C8BB9F22F1}"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A7B0D-60EC-4882-9B8C-593AA00535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513383E-C5AC-4B4A-9B6C-70B4470E3FB8}"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BA2EA5F-C0D1-4347-82D2-1F3B7777F5EB}" type="datetime1">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7239D1-6D06-441A-8021-C98202E38988}" type="datetime1">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E4389-122E-4D5F-9CE4-0CE0CF595A29}" type="datetime1">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A7B0D-60EC-4882-9B8C-593AA00535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C211E3-2DD0-4B4B-860B-00D2B3FA2125}"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A7B0D-60EC-4882-9B8C-593AA00535D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073A380-40B9-4F7C-BE71-1C3264536284}" type="datetime1">
              <a:rPr lang="en-US" smtClean="0"/>
              <a:t>1/29/2019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C9A7B0D-60EC-4882-9B8C-593AA00535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87C8A3-0F95-4625-8255-5223794A4D93}" type="datetime1">
              <a:rPr lang="en-US" smtClean="0"/>
              <a:t>1/29/2019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C9A7B0D-60EC-4882-9B8C-593AA00535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oogle.com/imgres?imgurl=http://ifightrobots.com/images/prince_symbol.jpg&amp;imgrefurl=http://ifightrobots.com/?p=25&amp;h=306&amp;w=256&amp;sz=10&amp;tbnid=F7mjJIvGhUe7HM:&amp;tbnh=244&amp;tbnw=204&amp;prev=/images?q=prince+symbol&amp;usg=__NWXoQ5mRCPIQZNQcd72vZ_dZ4jI=&amp;sa=X&amp;ei=k4o5TJyNGIalcenEhf0O&amp;ved=0CBkQ9QEwA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hyperlink" Target="http://www.google.com/imgres?imgurl=http://ifightrobots.com/images/prince_symbol.jpg&amp;imgrefurl=http://ifightrobots.com/?p=25&amp;h=306&amp;w=256&amp;sz=10&amp;tbnid=F7mjJIvGhUe7HM:&amp;tbnh=244&amp;tbnw=204&amp;prev=/images?q=prince+symbol&amp;usg=__NWXoQ5mRCPIQZNQcd72vZ_dZ4jI=&amp;sa=X&amp;ei=k4o5TJyNGIalcenEhf0O&amp;ved=0CBkQ9QEwA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imgres?imgurl=http://i193.photobucket.com/albums/z10/innermagicclub/printcopy.jpg&amp;imgrefurl=http://innermagicclub.wordpress.com/2009/10/13/signature-act/&amp;usg=__NQQz1PSzInxpDOfsnhj751NOGKY=&amp;h=1024&amp;w=761&amp;sz=201&amp;hl=en&amp;start=10&amp;um=1&amp;itbs=1&amp;tbnid=PmINr-ug6zUyWM:&amp;tbnh=150&amp;tbnw=111&amp;prev=/images?q=signature+illiterate&amp;um=1&amp;hl=en&amp;safe=off&amp;rlz=1T4RNWN_enUS252US252&amp;tbs=isch:1"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077200" cy="2206752"/>
          </a:xfrm>
        </p:spPr>
        <p:txBody>
          <a:bodyPr>
            <a:normAutofit/>
          </a:bodyPr>
          <a:lstStyle/>
          <a:p>
            <a:pPr algn="ctr"/>
            <a:r>
              <a:rPr lang="en-US" dirty="0"/>
              <a:t>4.  Formalities</a:t>
            </a:r>
            <a:br>
              <a:rPr lang="en-US" dirty="0"/>
            </a:br>
            <a:br>
              <a:rPr lang="en-US" dirty="0"/>
            </a:br>
            <a:r>
              <a:rPr lang="en-US" dirty="0"/>
              <a:t>Introduction</a:t>
            </a:r>
          </a:p>
        </p:txBody>
      </p:sp>
      <p:sp>
        <p:nvSpPr>
          <p:cNvPr id="3" name="Slide Number Placeholder 2"/>
          <p:cNvSpPr>
            <a:spLocks noGrp="1"/>
          </p:cNvSpPr>
          <p:nvPr>
            <p:ph type="sldNum" sz="quarter" idx="12"/>
          </p:nvPr>
        </p:nvSpPr>
        <p:spPr/>
        <p:txBody>
          <a:bodyPr/>
          <a:lstStyle/>
          <a:p>
            <a:fld id="{EC9A7B0D-60EC-4882-9B8C-593AA00535DE}" type="slidenum">
              <a:rPr lang="en-US" smtClean="0"/>
              <a:pPr/>
              <a:t>1</a:t>
            </a:fld>
            <a:endParaRPr lang="en-US"/>
          </a:p>
        </p:txBody>
      </p:sp>
    </p:spTree>
    <p:extLst>
      <p:ext uri="{BB962C8B-B14F-4D97-AF65-F5344CB8AC3E}">
        <p14:creationId xmlns:p14="http://schemas.microsoft.com/office/powerpoint/2010/main" val="16688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Signatures</a:t>
            </a:r>
          </a:p>
        </p:txBody>
      </p:sp>
      <p:sp>
        <p:nvSpPr>
          <p:cNvPr id="3" name="Content Placeholder 2"/>
          <p:cNvSpPr>
            <a:spLocks noGrp="1"/>
          </p:cNvSpPr>
          <p:nvPr>
            <p:ph idx="1"/>
          </p:nvPr>
        </p:nvSpPr>
        <p:spPr/>
        <p:txBody>
          <a:bodyPr/>
          <a:lstStyle/>
          <a:p>
            <a:r>
              <a:rPr lang="en-US" b="1" dirty="0"/>
              <a:t>Your best client calls you and says, “I just saw four wiggling feet in my bed.  Please tear up my will.”  You comply.  What result?</a:t>
            </a:r>
          </a:p>
          <a:p>
            <a:pPr marL="1154430" lvl="1" indent="-742950">
              <a:buFont typeface="+mj-lt"/>
              <a:buAutoNum type="alphaUcPeriod"/>
            </a:pPr>
            <a:r>
              <a:rPr lang="en-US" b="1" dirty="0"/>
              <a:t>Will is revoked.</a:t>
            </a:r>
          </a:p>
          <a:p>
            <a:pPr marL="1154430" lvl="1" indent="-742950">
              <a:buFont typeface="+mj-lt"/>
              <a:buAutoNum type="alphaUcPeriod"/>
            </a:pPr>
            <a:r>
              <a:rPr lang="en-US" b="1" dirty="0"/>
              <a:t>Will remains effective.</a:t>
            </a:r>
          </a:p>
          <a:p>
            <a:pPr marL="1154430" lvl="1" indent="-742950">
              <a:buFont typeface="+mj-lt"/>
              <a:buAutoNum type="alphaUcPeriod"/>
            </a:pPr>
            <a:r>
              <a:rPr lang="en-US" b="1" dirty="0"/>
              <a:t>Will might be revoked.</a:t>
            </a:r>
          </a:p>
        </p:txBody>
      </p:sp>
      <p:sp>
        <p:nvSpPr>
          <p:cNvPr id="4" name="Slide Number Placeholder 3"/>
          <p:cNvSpPr>
            <a:spLocks noGrp="1"/>
          </p:cNvSpPr>
          <p:nvPr>
            <p:ph type="sldNum" sz="quarter" idx="12"/>
          </p:nvPr>
        </p:nvSpPr>
        <p:spPr/>
        <p:txBody>
          <a:bodyPr/>
          <a:lstStyle/>
          <a:p>
            <a:fld id="{EC9A7B0D-60EC-4882-9B8C-593AA00535DE}" type="slidenum">
              <a:rPr lang="en-US" smtClean="0"/>
              <a:pPr/>
              <a:t>10</a:t>
            </a:fld>
            <a:endParaRPr lang="en-US"/>
          </a:p>
        </p:txBody>
      </p:sp>
    </p:spTree>
    <p:extLst>
      <p:ext uri="{BB962C8B-B14F-4D97-AF65-F5344CB8AC3E}">
        <p14:creationId xmlns:p14="http://schemas.microsoft.com/office/powerpoint/2010/main" val="234861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Signatures</a:t>
            </a:r>
          </a:p>
        </p:txBody>
      </p:sp>
      <p:sp>
        <p:nvSpPr>
          <p:cNvPr id="3" name="Content Placeholder 2"/>
          <p:cNvSpPr>
            <a:spLocks noGrp="1"/>
          </p:cNvSpPr>
          <p:nvPr>
            <p:ph idx="1"/>
          </p:nvPr>
        </p:nvSpPr>
        <p:spPr/>
        <p:txBody>
          <a:bodyPr/>
          <a:lstStyle/>
          <a:p>
            <a:r>
              <a:rPr lang="en-US" b="1" dirty="0"/>
              <a:t>2.  Notary under Gov’t Code § 4040.0165</a:t>
            </a:r>
          </a:p>
          <a:p>
            <a:endParaRPr lang="en-US" b="1" dirty="0"/>
          </a:p>
          <a:p>
            <a:pPr lvl="1"/>
            <a:r>
              <a:rPr lang="en-US" b="1" dirty="0"/>
              <a:t>In presence of a witness.</a:t>
            </a:r>
            <a:br>
              <a:rPr lang="en-US" b="1" dirty="0"/>
            </a:br>
            <a:endParaRPr lang="en-US" b="1" dirty="0"/>
          </a:p>
          <a:p>
            <a:pPr lvl="1"/>
            <a:r>
              <a:rPr lang="en-US" b="1" dirty="0"/>
              <a:t>But only if testator physically unable to sign.</a:t>
            </a:r>
          </a:p>
        </p:txBody>
      </p:sp>
      <p:sp>
        <p:nvSpPr>
          <p:cNvPr id="4" name="Slide Number Placeholder 3"/>
          <p:cNvSpPr>
            <a:spLocks noGrp="1"/>
          </p:cNvSpPr>
          <p:nvPr>
            <p:ph type="sldNum" sz="quarter" idx="12"/>
          </p:nvPr>
        </p:nvSpPr>
        <p:spPr/>
        <p:txBody>
          <a:bodyPr/>
          <a:lstStyle/>
          <a:p>
            <a:fld id="{EC9A7B0D-60EC-4882-9B8C-593AA00535D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a:t>
            </a:r>
          </a:p>
        </p:txBody>
      </p:sp>
      <p:sp>
        <p:nvSpPr>
          <p:cNvPr id="3" name="Content Placeholder 2"/>
          <p:cNvSpPr>
            <a:spLocks noGrp="1"/>
          </p:cNvSpPr>
          <p:nvPr>
            <p:ph idx="1"/>
          </p:nvPr>
        </p:nvSpPr>
        <p:spPr/>
        <p:txBody>
          <a:bodyPr/>
          <a:lstStyle/>
          <a:p>
            <a:r>
              <a:rPr lang="en-US" b="1" dirty="0"/>
              <a:t>None specified in Texas.</a:t>
            </a:r>
            <a:br>
              <a:rPr lang="en-US" b="1" dirty="0"/>
            </a:br>
            <a:endParaRPr lang="en-US" b="1" dirty="0"/>
          </a:p>
          <a:p>
            <a:r>
              <a:rPr lang="en-US" b="1" dirty="0"/>
              <a:t>Should be at the end or “foot” of will.</a:t>
            </a:r>
          </a:p>
        </p:txBody>
      </p:sp>
      <p:pic>
        <p:nvPicPr>
          <p:cNvPr id="7170" name="Picture 2" descr="http://www.willsfirst.com/images/signing.jpg"/>
          <p:cNvPicPr>
            <a:picLocks noChangeAspect="1" noChangeArrowheads="1"/>
          </p:cNvPicPr>
          <p:nvPr/>
        </p:nvPicPr>
        <p:blipFill>
          <a:blip r:embed="rId2" cstate="print"/>
          <a:srcRect/>
          <a:stretch>
            <a:fillRect/>
          </a:stretch>
        </p:blipFill>
        <p:spPr bwMode="auto">
          <a:xfrm>
            <a:off x="2438400" y="3733800"/>
            <a:ext cx="3752850" cy="2673492"/>
          </a:xfrm>
          <a:prstGeom prst="rect">
            <a:avLst/>
          </a:prstGeom>
          <a:noFill/>
        </p:spPr>
      </p:pic>
      <p:sp>
        <p:nvSpPr>
          <p:cNvPr id="4" name="Slide Number Placeholder 3"/>
          <p:cNvSpPr>
            <a:spLocks noGrp="1"/>
          </p:cNvSpPr>
          <p:nvPr>
            <p:ph type="sldNum" sz="quarter" idx="12"/>
          </p:nvPr>
        </p:nvSpPr>
        <p:spPr/>
        <p:txBody>
          <a:bodyPr/>
          <a:lstStyle/>
          <a:p>
            <a:fld id="{EC9A7B0D-60EC-4882-9B8C-593AA00535D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Attestation</a:t>
            </a:r>
          </a:p>
        </p:txBody>
      </p:sp>
      <p:sp>
        <p:nvSpPr>
          <p:cNvPr id="3" name="Content Placeholder 2"/>
          <p:cNvSpPr>
            <a:spLocks noGrp="1"/>
          </p:cNvSpPr>
          <p:nvPr>
            <p:ph idx="1"/>
          </p:nvPr>
        </p:nvSpPr>
        <p:spPr/>
        <p:txBody>
          <a:bodyPr/>
          <a:lstStyle/>
          <a:p>
            <a:r>
              <a:rPr lang="en-US" b="1" dirty="0"/>
              <a:t>Number = at least two</a:t>
            </a:r>
          </a:p>
          <a:p>
            <a:endParaRPr lang="en-US" b="1" dirty="0"/>
          </a:p>
          <a:p>
            <a:r>
              <a:rPr lang="en-US" b="1" i="1" dirty="0"/>
              <a:t>In re Estate of Iverson</a:t>
            </a:r>
            <a:r>
              <a:rPr lang="en-US" b="1" dirty="0"/>
              <a:t> – p. 94</a:t>
            </a:r>
          </a:p>
          <a:p>
            <a:endParaRPr lang="en-US" b="1" i="1" dirty="0"/>
          </a:p>
          <a:p>
            <a:pPr marL="118872" indent="0">
              <a:buNone/>
            </a:pPr>
            <a:endParaRPr lang="en-US" b="1" i="1" dirty="0"/>
          </a:p>
        </p:txBody>
      </p:sp>
      <p:sp>
        <p:nvSpPr>
          <p:cNvPr id="4" name="TextBox 3"/>
          <p:cNvSpPr txBox="1"/>
          <p:nvPr/>
        </p:nvSpPr>
        <p:spPr>
          <a:xfrm>
            <a:off x="1066800" y="3700818"/>
            <a:ext cx="3810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t>Substantial compliance approach rejected.</a:t>
            </a:r>
          </a:p>
        </p:txBody>
      </p:sp>
      <p:sp>
        <p:nvSpPr>
          <p:cNvPr id="5" name="Slide Number Placeholder 4"/>
          <p:cNvSpPr>
            <a:spLocks noGrp="1"/>
          </p:cNvSpPr>
          <p:nvPr>
            <p:ph type="sldNum" sz="quarter" idx="12"/>
          </p:nvPr>
        </p:nvSpPr>
        <p:spPr/>
        <p:txBody>
          <a:bodyPr/>
          <a:lstStyle/>
          <a:p>
            <a:fld id="{EC9A7B0D-60EC-4882-9B8C-593AA00535D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Witnesses</a:t>
            </a:r>
          </a:p>
        </p:txBody>
      </p:sp>
      <p:sp>
        <p:nvSpPr>
          <p:cNvPr id="3" name="Content Placeholder 2"/>
          <p:cNvSpPr>
            <a:spLocks noGrp="1"/>
          </p:cNvSpPr>
          <p:nvPr>
            <p:ph idx="1"/>
          </p:nvPr>
        </p:nvSpPr>
        <p:spPr/>
        <p:txBody>
          <a:bodyPr/>
          <a:lstStyle/>
          <a:p>
            <a:r>
              <a:rPr lang="en-US" b="1" dirty="0"/>
              <a:t>1.  Legal Capacity</a:t>
            </a:r>
          </a:p>
          <a:p>
            <a:endParaRPr lang="en-US" b="1" dirty="0"/>
          </a:p>
          <a:p>
            <a:pPr lvl="1"/>
            <a:r>
              <a:rPr lang="en-US" b="1" dirty="0"/>
              <a:t>Above 14</a:t>
            </a:r>
          </a:p>
        </p:txBody>
      </p:sp>
      <p:pic>
        <p:nvPicPr>
          <p:cNvPr id="1026" name="Picture 2" descr="http://upload.wikimedia.org/wikipedia/en/b/b0/Plat_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276600"/>
            <a:ext cx="3086099"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0675" y="2971799"/>
            <a:ext cx="457200" cy="1200329"/>
          </a:xfrm>
          <a:prstGeom prst="rect">
            <a:avLst/>
          </a:prstGeom>
          <a:noFill/>
        </p:spPr>
        <p:txBody>
          <a:bodyPr wrap="square" rtlCol="0">
            <a:spAutoFit/>
          </a:bodyPr>
          <a:lstStyle/>
          <a:p>
            <a:r>
              <a:rPr lang="en-US" sz="7200" dirty="0">
                <a:solidFill>
                  <a:srgbClr val="FFFF00"/>
                </a:solidFill>
              </a:rPr>
              <a:t>+</a:t>
            </a:r>
          </a:p>
        </p:txBody>
      </p:sp>
      <p:sp>
        <p:nvSpPr>
          <p:cNvPr id="5" name="Slide Number Placeholder 4"/>
          <p:cNvSpPr>
            <a:spLocks noGrp="1"/>
          </p:cNvSpPr>
          <p:nvPr>
            <p:ph type="sldNum" sz="quarter" idx="12"/>
          </p:nvPr>
        </p:nvSpPr>
        <p:spPr/>
        <p:txBody>
          <a:bodyPr/>
          <a:lstStyle/>
          <a:p>
            <a:fld id="{EC9A7B0D-60EC-4882-9B8C-593AA00535D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Witnesses</a:t>
            </a:r>
          </a:p>
        </p:txBody>
      </p:sp>
      <p:sp>
        <p:nvSpPr>
          <p:cNvPr id="3" name="Content Placeholder 2"/>
          <p:cNvSpPr>
            <a:spLocks noGrp="1"/>
          </p:cNvSpPr>
          <p:nvPr>
            <p:ph idx="1"/>
          </p:nvPr>
        </p:nvSpPr>
        <p:spPr/>
        <p:txBody>
          <a:bodyPr/>
          <a:lstStyle/>
          <a:p>
            <a:r>
              <a:rPr lang="en-US" b="1" dirty="0"/>
              <a:t>2.  Attestation Capacity</a:t>
            </a:r>
          </a:p>
          <a:p>
            <a:endParaRPr lang="en-US" b="1" dirty="0"/>
          </a:p>
          <a:p>
            <a:pPr lvl="1"/>
            <a:r>
              <a:rPr lang="en-US" b="1" dirty="0"/>
              <a:t>Credible; qualified to testify in court</a:t>
            </a:r>
          </a:p>
        </p:txBody>
      </p:sp>
      <p:pic>
        <p:nvPicPr>
          <p:cNvPr id="2050" name="Picture 2" descr="http://kirkgarner.files.wordpress.com/2011/07/wit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657600"/>
            <a:ext cx="3867150" cy="28194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C9A7B0D-60EC-4882-9B8C-593AA00535D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Witnesses</a:t>
            </a:r>
          </a:p>
        </p:txBody>
      </p:sp>
      <p:sp>
        <p:nvSpPr>
          <p:cNvPr id="3" name="Content Placeholder 2"/>
          <p:cNvSpPr>
            <a:spLocks noGrp="1"/>
          </p:cNvSpPr>
          <p:nvPr>
            <p:ph idx="1"/>
          </p:nvPr>
        </p:nvSpPr>
        <p:spPr/>
        <p:txBody>
          <a:bodyPr/>
          <a:lstStyle/>
          <a:p>
            <a:r>
              <a:rPr lang="en-US" b="1" dirty="0"/>
              <a:t>3.  Time</a:t>
            </a:r>
          </a:p>
          <a:p>
            <a:endParaRPr lang="en-US" b="1" dirty="0"/>
          </a:p>
          <a:p>
            <a:pPr lvl="1"/>
            <a:r>
              <a:rPr lang="en-US" b="1" dirty="0"/>
              <a:t>When attestation occurred</a:t>
            </a:r>
          </a:p>
          <a:p>
            <a:pPr>
              <a:buNone/>
            </a:pPr>
            <a:endParaRPr lang="en-US" b="1"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Witnesses</a:t>
            </a:r>
          </a:p>
        </p:txBody>
      </p:sp>
      <p:sp>
        <p:nvSpPr>
          <p:cNvPr id="3" name="Content Placeholder 2"/>
          <p:cNvSpPr>
            <a:spLocks noGrp="1"/>
          </p:cNvSpPr>
          <p:nvPr>
            <p:ph idx="1"/>
          </p:nvPr>
        </p:nvSpPr>
        <p:spPr/>
        <p:txBody>
          <a:bodyPr/>
          <a:lstStyle/>
          <a:p>
            <a:r>
              <a:rPr lang="en-US" b="1" dirty="0"/>
              <a:t>4.  Knowledge</a:t>
            </a:r>
          </a:p>
          <a:p>
            <a:endParaRPr lang="en-US" b="1" dirty="0"/>
          </a:p>
          <a:p>
            <a:pPr lvl="1"/>
            <a:r>
              <a:rPr lang="en-US" b="1" dirty="0"/>
              <a:t>Publication not required (witnesses do not need to know they are witnessing a will)</a:t>
            </a:r>
            <a:br>
              <a:rPr lang="en-US" b="1" dirty="0"/>
            </a:br>
            <a:endParaRPr lang="en-US" b="1" dirty="0"/>
          </a:p>
          <a:p>
            <a:pPr lvl="1"/>
            <a:r>
              <a:rPr lang="en-US" b="1" i="1" dirty="0"/>
              <a:t>Davis v. Davis,</a:t>
            </a:r>
            <a:r>
              <a:rPr lang="en-US" b="1" dirty="0"/>
              <a:t> p. 96</a:t>
            </a:r>
          </a:p>
          <a:p>
            <a:pPr lvl="1"/>
            <a:endParaRPr lang="en-US" b="1" dirty="0"/>
          </a:p>
          <a:p>
            <a:pPr lvl="1"/>
            <a:r>
              <a:rPr lang="en-US" b="1" dirty="0"/>
              <a:t>But </a:t>
            </a:r>
            <a:r>
              <a:rPr lang="en-US" b="1" i="1" u="sng" dirty="0"/>
              <a:t>is</a:t>
            </a:r>
            <a:r>
              <a:rPr lang="en-US" b="1" dirty="0"/>
              <a:t> needed for SPA</a:t>
            </a:r>
          </a:p>
          <a:p>
            <a:pPr>
              <a:buNone/>
            </a:pPr>
            <a:endParaRPr lang="en-US" b="1"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Events</a:t>
            </a:r>
          </a:p>
        </p:txBody>
      </p:sp>
      <p:sp>
        <p:nvSpPr>
          <p:cNvPr id="3" name="Content Placeholder 2"/>
          <p:cNvSpPr>
            <a:spLocks noGrp="1"/>
          </p:cNvSpPr>
          <p:nvPr>
            <p:ph idx="1"/>
          </p:nvPr>
        </p:nvSpPr>
        <p:spPr/>
        <p:txBody>
          <a:bodyPr/>
          <a:lstStyle/>
          <a:p>
            <a:r>
              <a:rPr lang="en-US" b="1" dirty="0"/>
              <a:t>What if witnesses attest </a:t>
            </a:r>
            <a:r>
              <a:rPr lang="en-US" b="1" i="1" dirty="0"/>
              <a:t>before</a:t>
            </a:r>
            <a:r>
              <a:rPr lang="en-US" b="1" dirty="0"/>
              <a:t> testator signs?</a:t>
            </a:r>
          </a:p>
          <a:p>
            <a:endParaRPr lang="en-US" b="1" dirty="0"/>
          </a:p>
          <a:p>
            <a:endParaRPr lang="en-US" b="1" dirty="0"/>
          </a:p>
          <a:p>
            <a:pPr marL="118872" indent="0">
              <a:buNone/>
            </a:pPr>
            <a:endParaRPr lang="en-US" b="1" dirty="0"/>
          </a:p>
          <a:p>
            <a:pPr marL="118872" indent="0">
              <a:buNone/>
            </a:pPr>
            <a:endParaRPr lang="en-US" b="1" dirty="0"/>
          </a:p>
          <a:p>
            <a:endParaRPr lang="en-US" b="1" dirty="0"/>
          </a:p>
          <a:p>
            <a:pPr lvl="1"/>
            <a:r>
              <a:rPr lang="en-US" b="1" dirty="0"/>
              <a:t>Strict View</a:t>
            </a:r>
          </a:p>
          <a:p>
            <a:pPr lvl="1"/>
            <a:r>
              <a:rPr lang="en-US" b="1" dirty="0"/>
              <a:t>Continuous Transaction View [Texas]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667000"/>
            <a:ext cx="4733925" cy="2483370"/>
          </a:xfrm>
          <a:prstGeom prst="rect">
            <a:avLst/>
          </a:prstGeom>
        </p:spPr>
      </p:pic>
      <p:sp>
        <p:nvSpPr>
          <p:cNvPr id="5" name="Slide Number Placeholder 4"/>
          <p:cNvSpPr>
            <a:spLocks noGrp="1"/>
          </p:cNvSpPr>
          <p:nvPr>
            <p:ph type="sldNum" sz="quarter" idx="12"/>
          </p:nvPr>
        </p:nvSpPr>
        <p:spPr/>
        <p:txBody>
          <a:bodyPr/>
          <a:lstStyle/>
          <a:p>
            <a:fld id="{EC9A7B0D-60EC-4882-9B8C-593AA00535D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by Mark</a:t>
            </a:r>
          </a:p>
        </p:txBody>
      </p:sp>
      <p:sp>
        <p:nvSpPr>
          <p:cNvPr id="3" name="Content Placeholder 2"/>
          <p:cNvSpPr>
            <a:spLocks noGrp="1"/>
          </p:cNvSpPr>
          <p:nvPr>
            <p:ph idx="1"/>
          </p:nvPr>
        </p:nvSpPr>
        <p:spPr/>
        <p:txBody>
          <a:bodyPr/>
          <a:lstStyle/>
          <a:p>
            <a:r>
              <a:rPr lang="en-US" b="1" dirty="0"/>
              <a:t>Not allowed.</a:t>
            </a:r>
          </a:p>
          <a:p>
            <a:endParaRPr lang="en-US" b="1" dirty="0"/>
          </a:p>
          <a:p>
            <a:pPr lvl="1"/>
            <a:r>
              <a:rPr lang="en-US" b="1" dirty="0"/>
              <a:t>Statute says “their names”</a:t>
            </a:r>
          </a:p>
        </p:txBody>
      </p:sp>
      <p:sp>
        <p:nvSpPr>
          <p:cNvPr id="4" name="Slide Number Placeholder 3"/>
          <p:cNvSpPr>
            <a:spLocks noGrp="1"/>
          </p:cNvSpPr>
          <p:nvPr>
            <p:ph type="sldNum" sz="quarter" idx="12"/>
          </p:nvPr>
        </p:nvSpPr>
        <p:spPr/>
        <p:txBody>
          <a:bodyPr/>
          <a:lstStyle/>
          <a:p>
            <a:fld id="{EC9A7B0D-60EC-4882-9B8C-593AA00535DE}"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Formalities depend on type of will </a:t>
            </a:r>
          </a:p>
        </p:txBody>
      </p:sp>
      <p:sp>
        <p:nvSpPr>
          <p:cNvPr id="3" name="Content Placeholder 2"/>
          <p:cNvSpPr>
            <a:spLocks noGrp="1"/>
          </p:cNvSpPr>
          <p:nvPr>
            <p:ph idx="1"/>
          </p:nvPr>
        </p:nvSpPr>
        <p:spPr/>
        <p:txBody>
          <a:bodyPr/>
          <a:lstStyle/>
          <a:p>
            <a:r>
              <a:rPr lang="en-US" b="1" dirty="0"/>
              <a:t>Attested (witnessed)</a:t>
            </a:r>
          </a:p>
          <a:p>
            <a:endParaRPr lang="en-US" b="1" dirty="0"/>
          </a:p>
          <a:p>
            <a:r>
              <a:rPr lang="en-US" b="1" dirty="0"/>
              <a:t>Holographic (handwritten)</a:t>
            </a:r>
          </a:p>
          <a:p>
            <a:endParaRPr lang="en-US" b="1" dirty="0"/>
          </a:p>
          <a:p>
            <a:r>
              <a:rPr lang="en-US" b="1" dirty="0"/>
              <a:t>Nuncupative (oral) [no longer in Texas]</a:t>
            </a:r>
          </a:p>
          <a:p>
            <a:endParaRPr lang="en-US" b="1" dirty="0"/>
          </a:p>
          <a:p>
            <a:r>
              <a:rPr lang="en-US" b="1" dirty="0"/>
              <a:t>Others</a:t>
            </a:r>
          </a:p>
          <a:p>
            <a:pPr lvl="1"/>
            <a:r>
              <a:rPr lang="en-US" b="1" dirty="0"/>
              <a:t>Military</a:t>
            </a:r>
          </a:p>
          <a:p>
            <a:pPr lvl="1"/>
            <a:r>
              <a:rPr lang="en-US" b="1" dirty="0"/>
              <a:t>Notarized (UPC)</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a:t>
            </a:fld>
            <a:endParaRPr lang="en-US"/>
          </a:p>
        </p:txBody>
      </p:sp>
    </p:spTree>
    <p:extLst>
      <p:ext uri="{BB962C8B-B14F-4D97-AF65-F5344CB8AC3E}">
        <p14:creationId xmlns:p14="http://schemas.microsoft.com/office/powerpoint/2010/main" val="87586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by Proxy</a:t>
            </a:r>
          </a:p>
        </p:txBody>
      </p:sp>
      <p:sp>
        <p:nvSpPr>
          <p:cNvPr id="3" name="Content Placeholder 2"/>
          <p:cNvSpPr>
            <a:spLocks noGrp="1"/>
          </p:cNvSpPr>
          <p:nvPr>
            <p:ph idx="1"/>
          </p:nvPr>
        </p:nvSpPr>
        <p:spPr/>
        <p:txBody>
          <a:bodyPr/>
          <a:lstStyle/>
          <a:p>
            <a:r>
              <a:rPr lang="en-US" b="1" dirty="0"/>
              <a:t>Not allowed.</a:t>
            </a:r>
          </a:p>
          <a:p>
            <a:endParaRPr lang="en-US" b="1" dirty="0"/>
          </a:p>
          <a:p>
            <a:pPr lvl="1"/>
            <a:r>
              <a:rPr lang="en-US" b="1" dirty="0"/>
              <a:t>Statute says “in their own handwriting”</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Attestation</a:t>
            </a:r>
          </a:p>
        </p:txBody>
      </p:sp>
      <p:sp>
        <p:nvSpPr>
          <p:cNvPr id="3" name="Content Placeholder 2"/>
          <p:cNvSpPr>
            <a:spLocks noGrp="1"/>
          </p:cNvSpPr>
          <p:nvPr>
            <p:ph idx="1"/>
          </p:nvPr>
        </p:nvSpPr>
        <p:spPr/>
        <p:txBody>
          <a:bodyPr/>
          <a:lstStyle/>
          <a:p>
            <a:r>
              <a:rPr lang="en-US" b="1" dirty="0"/>
              <a:t>Statute says “subscribe”</a:t>
            </a:r>
          </a:p>
          <a:p>
            <a:endParaRPr lang="en-US" b="1" dirty="0"/>
          </a:p>
          <a:p>
            <a:r>
              <a:rPr lang="en-US" b="1" dirty="0"/>
              <a:t>But, case law not strict</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Presences</a:t>
            </a:r>
          </a:p>
        </p:txBody>
      </p:sp>
      <p:sp>
        <p:nvSpPr>
          <p:cNvPr id="3" name="Content Placeholder 2"/>
          <p:cNvSpPr>
            <a:spLocks noGrp="1"/>
          </p:cNvSpPr>
          <p:nvPr>
            <p:ph idx="1"/>
          </p:nvPr>
        </p:nvSpPr>
        <p:spPr/>
        <p:txBody>
          <a:bodyPr>
            <a:normAutofit lnSpcReduction="10000"/>
          </a:bodyPr>
          <a:lstStyle/>
          <a:p>
            <a:r>
              <a:rPr lang="en-US" b="1" dirty="0"/>
              <a:t>1.  Witnesses attest in presence of testator?</a:t>
            </a:r>
          </a:p>
          <a:p>
            <a:endParaRPr lang="en-US" b="1" dirty="0"/>
          </a:p>
          <a:p>
            <a:pPr lvl="1"/>
            <a:r>
              <a:rPr lang="en-US" b="1" dirty="0"/>
              <a:t>Required in Texas.</a:t>
            </a:r>
          </a:p>
          <a:p>
            <a:pPr lvl="1"/>
            <a:endParaRPr lang="en-US" b="1" dirty="0"/>
          </a:p>
          <a:p>
            <a:pPr lvl="1"/>
            <a:r>
              <a:rPr lang="en-US" b="1" dirty="0"/>
              <a:t>“Conscious Presence” defined – </a:t>
            </a:r>
            <a:r>
              <a:rPr lang="en-US" b="1" i="1" dirty="0"/>
              <a:t>Nichols  </a:t>
            </a:r>
            <a:r>
              <a:rPr lang="en-US" b="1" dirty="0"/>
              <a:t>p. 99</a:t>
            </a:r>
          </a:p>
          <a:p>
            <a:pPr marL="457200" lvl="1" indent="0">
              <a:buNone/>
            </a:pPr>
            <a:endParaRPr lang="en-US" b="1" dirty="0"/>
          </a:p>
          <a:p>
            <a:pPr lvl="1"/>
            <a:r>
              <a:rPr lang="en-US" b="1" dirty="0"/>
              <a:t>Visually-impaired testators</a:t>
            </a:r>
          </a:p>
          <a:p>
            <a:pPr lvl="1"/>
            <a:endParaRPr lang="en-US" b="1" dirty="0"/>
          </a:p>
          <a:p>
            <a:pPr lvl="1"/>
            <a:r>
              <a:rPr lang="en-US" b="1" i="1" dirty="0"/>
              <a:t>Morris – </a:t>
            </a:r>
            <a:r>
              <a:rPr lang="en-US" b="1" dirty="0"/>
              <a:t>p. 102, note 5</a:t>
            </a:r>
            <a:endParaRPr lang="en-US" b="1" i="1"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22</a:t>
            </a:fld>
            <a:endParaRPr lang="en-US"/>
          </a:p>
        </p:txBody>
      </p:sp>
      <p:pic>
        <p:nvPicPr>
          <p:cNvPr id="5" name="Picture 4">
            <a:extLst>
              <a:ext uri="{FF2B5EF4-FFF2-40B4-BE49-F238E27FC236}">
                <a16:creationId xmlns:a16="http://schemas.microsoft.com/office/drawing/2014/main" id="{4D63B728-8521-404D-8265-047AA3585F06}"/>
              </a:ext>
            </a:extLst>
          </p:cNvPr>
          <p:cNvPicPr>
            <a:picLocks noChangeAspect="1"/>
          </p:cNvPicPr>
          <p:nvPr/>
        </p:nvPicPr>
        <p:blipFill>
          <a:blip r:embed="rId2"/>
          <a:stretch>
            <a:fillRect/>
          </a:stretch>
        </p:blipFill>
        <p:spPr>
          <a:xfrm>
            <a:off x="6096000" y="4398718"/>
            <a:ext cx="2209800" cy="23038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Presences</a:t>
            </a:r>
          </a:p>
        </p:txBody>
      </p:sp>
      <p:sp>
        <p:nvSpPr>
          <p:cNvPr id="3" name="Content Placeholder 2"/>
          <p:cNvSpPr>
            <a:spLocks noGrp="1"/>
          </p:cNvSpPr>
          <p:nvPr>
            <p:ph idx="1"/>
          </p:nvPr>
        </p:nvSpPr>
        <p:spPr/>
        <p:txBody>
          <a:bodyPr/>
          <a:lstStyle/>
          <a:p>
            <a:r>
              <a:rPr lang="en-US" b="1" dirty="0"/>
              <a:t>2.  Witnesses attest in each other’s presence?</a:t>
            </a:r>
          </a:p>
          <a:p>
            <a:endParaRPr lang="en-US" b="1" dirty="0"/>
          </a:p>
          <a:p>
            <a:pPr lvl="1"/>
            <a:r>
              <a:rPr lang="en-US" b="1" dirty="0"/>
              <a:t>Not required in Texas.</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Presences</a:t>
            </a:r>
          </a:p>
        </p:txBody>
      </p:sp>
      <p:sp>
        <p:nvSpPr>
          <p:cNvPr id="3" name="Content Placeholder 2"/>
          <p:cNvSpPr>
            <a:spLocks noGrp="1"/>
          </p:cNvSpPr>
          <p:nvPr>
            <p:ph idx="1"/>
          </p:nvPr>
        </p:nvSpPr>
        <p:spPr/>
        <p:txBody>
          <a:bodyPr/>
          <a:lstStyle/>
          <a:p>
            <a:r>
              <a:rPr lang="en-US" b="1" dirty="0"/>
              <a:t>3.  Testator signs (or acknowledges a prior signature) in presence of witnesses?</a:t>
            </a:r>
          </a:p>
          <a:p>
            <a:endParaRPr lang="en-US" b="1" dirty="0"/>
          </a:p>
          <a:p>
            <a:pPr lvl="1"/>
            <a:r>
              <a:rPr lang="en-US" b="1" dirty="0"/>
              <a:t>Not required in Texas.</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dirty="0"/>
              <a:t>Witness as Beneficiary -- EC § 254.002</a:t>
            </a:r>
          </a:p>
        </p:txBody>
      </p:sp>
      <p:sp>
        <p:nvSpPr>
          <p:cNvPr id="3" name="Content Placeholder 2"/>
          <p:cNvSpPr>
            <a:spLocks noGrp="1"/>
          </p:cNvSpPr>
          <p:nvPr>
            <p:ph idx="1"/>
          </p:nvPr>
        </p:nvSpPr>
        <p:spPr/>
        <p:txBody>
          <a:bodyPr/>
          <a:lstStyle/>
          <a:p>
            <a:r>
              <a:rPr lang="en-US" b="1" dirty="0"/>
              <a:t>1.  Effect on will</a:t>
            </a:r>
          </a:p>
          <a:p>
            <a:endParaRPr lang="en-US" b="1" dirty="0"/>
          </a:p>
          <a:p>
            <a:pPr lvl="1"/>
            <a:r>
              <a:rPr lang="en-US" b="1" dirty="0"/>
              <a:t>None – will remains valid.</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sz="4600" dirty="0">
                <a:solidFill>
                  <a:srgbClr val="F0AD00">
                    <a:satMod val="150000"/>
                  </a:srgbClr>
                </a:solidFill>
              </a:rPr>
              <a:t>Witness as Beneficiary -- EC § 254.002</a:t>
            </a:r>
            <a:endParaRPr lang="en-US" dirty="0"/>
          </a:p>
        </p:txBody>
      </p:sp>
      <p:sp>
        <p:nvSpPr>
          <p:cNvPr id="3" name="Content Placeholder 2"/>
          <p:cNvSpPr>
            <a:spLocks noGrp="1"/>
          </p:cNvSpPr>
          <p:nvPr>
            <p:ph idx="1"/>
          </p:nvPr>
        </p:nvSpPr>
        <p:spPr/>
        <p:txBody>
          <a:bodyPr/>
          <a:lstStyle/>
          <a:p>
            <a:r>
              <a:rPr lang="en-US" b="1" dirty="0"/>
              <a:t>2.  Effect on beneficiary’s gift</a:t>
            </a:r>
          </a:p>
          <a:p>
            <a:endParaRPr lang="en-US" b="1" dirty="0"/>
          </a:p>
          <a:p>
            <a:pPr lvl="1"/>
            <a:r>
              <a:rPr lang="en-US" b="1" dirty="0"/>
              <a:t>Void, unless an exception applies.</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10600" cy="1252728"/>
          </a:xfrm>
        </p:spPr>
        <p:txBody>
          <a:bodyPr>
            <a:normAutofit fontScale="90000"/>
          </a:bodyPr>
          <a:lstStyle/>
          <a:p>
            <a:r>
              <a:rPr lang="en-US" dirty="0"/>
              <a:t>Witness as Beneficiary -- EC § 254.002</a:t>
            </a:r>
          </a:p>
        </p:txBody>
      </p:sp>
      <p:sp>
        <p:nvSpPr>
          <p:cNvPr id="3" name="Content Placeholder 2"/>
          <p:cNvSpPr>
            <a:spLocks noGrp="1"/>
          </p:cNvSpPr>
          <p:nvPr>
            <p:ph idx="1"/>
          </p:nvPr>
        </p:nvSpPr>
        <p:spPr/>
        <p:txBody>
          <a:bodyPr/>
          <a:lstStyle/>
          <a:p>
            <a:r>
              <a:rPr lang="en-US" b="1" dirty="0"/>
              <a:t>3.  Exceptions</a:t>
            </a:r>
          </a:p>
          <a:p>
            <a:endParaRPr lang="en-US" b="1" dirty="0"/>
          </a:p>
          <a:p>
            <a:pPr lvl="1"/>
            <a:r>
              <a:rPr lang="en-US" b="1" dirty="0"/>
              <a:t>a.  If beneficiary is also an heir, beneficiary receives smaller of will and intestate share.</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686800" cy="1252728"/>
          </a:xfrm>
        </p:spPr>
        <p:txBody>
          <a:bodyPr>
            <a:normAutofit fontScale="90000"/>
          </a:bodyPr>
          <a:lstStyle/>
          <a:p>
            <a:r>
              <a:rPr lang="en-US" dirty="0"/>
              <a:t>Witness as Beneficiary -- EC § 254.002</a:t>
            </a:r>
          </a:p>
        </p:txBody>
      </p:sp>
      <p:sp>
        <p:nvSpPr>
          <p:cNvPr id="3" name="Content Placeholder 2"/>
          <p:cNvSpPr>
            <a:spLocks noGrp="1"/>
          </p:cNvSpPr>
          <p:nvPr>
            <p:ph idx="1"/>
          </p:nvPr>
        </p:nvSpPr>
        <p:spPr/>
        <p:txBody>
          <a:bodyPr/>
          <a:lstStyle/>
          <a:p>
            <a:r>
              <a:rPr lang="en-US" b="1" dirty="0"/>
              <a:t>3.  Exceptions</a:t>
            </a:r>
          </a:p>
          <a:p>
            <a:endParaRPr lang="en-US" b="1" dirty="0"/>
          </a:p>
          <a:p>
            <a:pPr lvl="1"/>
            <a:r>
              <a:rPr lang="en-US" b="1" dirty="0"/>
              <a:t>b.  Will is otherwise established (e.g., another witness).</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10600" cy="1252728"/>
          </a:xfrm>
        </p:spPr>
        <p:txBody>
          <a:bodyPr>
            <a:normAutofit fontScale="90000"/>
          </a:bodyPr>
          <a:lstStyle/>
          <a:p>
            <a:r>
              <a:rPr lang="en-US" dirty="0"/>
              <a:t>Witness as Beneficiary -- EC § 254.002</a:t>
            </a:r>
          </a:p>
        </p:txBody>
      </p:sp>
      <p:sp>
        <p:nvSpPr>
          <p:cNvPr id="3" name="Content Placeholder 2"/>
          <p:cNvSpPr>
            <a:spLocks noGrp="1"/>
          </p:cNvSpPr>
          <p:nvPr>
            <p:ph idx="1"/>
          </p:nvPr>
        </p:nvSpPr>
        <p:spPr/>
        <p:txBody>
          <a:bodyPr/>
          <a:lstStyle/>
          <a:p>
            <a:r>
              <a:rPr lang="en-US" b="1" dirty="0"/>
              <a:t>3.  Exceptions</a:t>
            </a:r>
          </a:p>
          <a:p>
            <a:endParaRPr lang="en-US" b="1" dirty="0"/>
          </a:p>
          <a:p>
            <a:pPr lvl="1"/>
            <a:r>
              <a:rPr lang="en-US" b="1" dirty="0"/>
              <a:t>c.  Corroboration by disinterested and credible person.</a:t>
            </a:r>
          </a:p>
        </p:txBody>
      </p:sp>
      <p:sp>
        <p:nvSpPr>
          <p:cNvPr id="4" name="Slide Number Placeholder 3"/>
          <p:cNvSpPr>
            <a:spLocks noGrp="1"/>
          </p:cNvSpPr>
          <p:nvPr>
            <p:ph type="sldNum" sz="quarter" idx="12"/>
          </p:nvPr>
        </p:nvSpPr>
        <p:spPr/>
        <p:txBody>
          <a:bodyPr/>
          <a:lstStyle/>
          <a:p>
            <a:fld id="{EC9A7B0D-60EC-4882-9B8C-593AA00535D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Formalities Policies</a:t>
            </a:r>
          </a:p>
        </p:txBody>
      </p:sp>
      <p:sp>
        <p:nvSpPr>
          <p:cNvPr id="3" name="Content Placeholder 2"/>
          <p:cNvSpPr>
            <a:spLocks noGrp="1"/>
          </p:cNvSpPr>
          <p:nvPr>
            <p:ph idx="1"/>
          </p:nvPr>
        </p:nvSpPr>
        <p:spPr/>
        <p:txBody>
          <a:bodyPr/>
          <a:lstStyle/>
          <a:p>
            <a:r>
              <a:rPr lang="en-US" b="1" dirty="0"/>
              <a:t>Ritual or cautionary</a:t>
            </a:r>
          </a:p>
          <a:p>
            <a:endParaRPr lang="en-US" b="1" dirty="0"/>
          </a:p>
          <a:p>
            <a:r>
              <a:rPr lang="en-US" b="1" dirty="0"/>
              <a:t>Evidentiary</a:t>
            </a:r>
          </a:p>
          <a:p>
            <a:endParaRPr lang="en-US" b="1" dirty="0"/>
          </a:p>
          <a:p>
            <a:r>
              <a:rPr lang="en-US" b="1" dirty="0"/>
              <a:t>Protective</a:t>
            </a:r>
          </a:p>
          <a:p>
            <a:endParaRPr lang="en-US" b="1" dirty="0"/>
          </a:p>
          <a:p>
            <a:r>
              <a:rPr lang="en-US" b="1" dirty="0"/>
              <a:t>Channeling</a:t>
            </a:r>
          </a:p>
        </p:txBody>
      </p:sp>
      <p:sp>
        <p:nvSpPr>
          <p:cNvPr id="4" name="Slide Number Placeholder 3"/>
          <p:cNvSpPr>
            <a:spLocks noGrp="1"/>
          </p:cNvSpPr>
          <p:nvPr>
            <p:ph type="sldNum" sz="quarter" idx="12"/>
          </p:nvPr>
        </p:nvSpPr>
        <p:spPr/>
        <p:txBody>
          <a:bodyPr/>
          <a:lstStyle/>
          <a:p>
            <a:fld id="{EC9A7B0D-60EC-4882-9B8C-593AA00535DE}" type="slidenum">
              <a:rPr lang="en-US" smtClean="0"/>
              <a:pPr/>
              <a:t>3</a:t>
            </a:fld>
            <a:endParaRPr lang="en-US"/>
          </a:p>
        </p:txBody>
      </p:sp>
    </p:spTree>
    <p:extLst>
      <p:ext uri="{BB962C8B-B14F-4D97-AF65-F5344CB8AC3E}">
        <p14:creationId xmlns:p14="http://schemas.microsoft.com/office/powerpoint/2010/main" val="7726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Self-Proving Affidavit</a:t>
            </a:r>
            <a:br>
              <a:rPr lang="en-US" dirty="0"/>
            </a:br>
            <a:r>
              <a:rPr lang="en-US" dirty="0"/>
              <a:t>EC §§ 251.104 &amp; 251.1045</a:t>
            </a:r>
          </a:p>
        </p:txBody>
      </p:sp>
      <p:sp>
        <p:nvSpPr>
          <p:cNvPr id="3" name="Content Placeholder 2"/>
          <p:cNvSpPr>
            <a:spLocks noGrp="1"/>
          </p:cNvSpPr>
          <p:nvPr>
            <p:ph idx="1"/>
          </p:nvPr>
        </p:nvSpPr>
        <p:spPr/>
        <p:txBody>
          <a:bodyPr/>
          <a:lstStyle/>
          <a:p>
            <a:r>
              <a:rPr lang="en-US" b="1" dirty="0"/>
              <a:t>Substitutes for in-court testimony of witnesses when will probated.</a:t>
            </a:r>
            <a:br>
              <a:rPr lang="en-US" b="1" dirty="0"/>
            </a:br>
            <a:endParaRPr lang="en-US" b="1" dirty="0"/>
          </a:p>
          <a:p>
            <a:r>
              <a:rPr lang="en-US" b="1" dirty="0"/>
              <a:t>Saves time, expense, and inconvenience when probating will.</a:t>
            </a:r>
          </a:p>
          <a:p>
            <a:endParaRPr lang="en-US" b="1" dirty="0"/>
          </a:p>
          <a:p>
            <a:r>
              <a:rPr lang="en-US" b="1" dirty="0"/>
              <a:t>Does not “strengthen” the will.</a:t>
            </a:r>
          </a:p>
        </p:txBody>
      </p:sp>
      <p:sp>
        <p:nvSpPr>
          <p:cNvPr id="4" name="Slide Number Placeholder 3"/>
          <p:cNvSpPr>
            <a:spLocks noGrp="1"/>
          </p:cNvSpPr>
          <p:nvPr>
            <p:ph type="sldNum" sz="quarter" idx="12"/>
          </p:nvPr>
        </p:nvSpPr>
        <p:spPr/>
        <p:txBody>
          <a:bodyPr/>
          <a:lstStyle/>
          <a:p>
            <a:fld id="{EC9A7B0D-60EC-4882-9B8C-593AA00535DE}"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Self-Proving Affidavit</a:t>
            </a:r>
            <a:br>
              <a:rPr lang="en-US" dirty="0"/>
            </a:br>
            <a:r>
              <a:rPr lang="en-US" dirty="0"/>
              <a:t>EC §§ 251.104</a:t>
            </a:r>
          </a:p>
        </p:txBody>
      </p:sp>
      <p:sp>
        <p:nvSpPr>
          <p:cNvPr id="3" name="Content Placeholder 2"/>
          <p:cNvSpPr>
            <a:spLocks noGrp="1"/>
          </p:cNvSpPr>
          <p:nvPr>
            <p:ph idx="1"/>
          </p:nvPr>
        </p:nvSpPr>
        <p:spPr/>
        <p:txBody>
          <a:bodyPr/>
          <a:lstStyle/>
          <a:p>
            <a:r>
              <a:rPr lang="en-US" b="1" dirty="0"/>
              <a:t>1. Traditional – </a:t>
            </a:r>
          </a:p>
          <a:p>
            <a:pPr marL="118872" indent="0">
              <a:buNone/>
            </a:pPr>
            <a:r>
              <a:rPr lang="en-US" b="1" dirty="0"/>
              <a:t>         two-step with</a:t>
            </a:r>
          </a:p>
          <a:p>
            <a:pPr marL="118872" indent="0">
              <a:buNone/>
            </a:pPr>
            <a:r>
              <a:rPr lang="en-US" b="1" dirty="0"/>
              <a:t>         “double”</a:t>
            </a:r>
          </a:p>
          <a:p>
            <a:pPr marL="118872" indent="0">
              <a:buNone/>
            </a:pPr>
            <a:r>
              <a:rPr lang="en-US" b="1" dirty="0"/>
              <a:t>         signatures.</a:t>
            </a:r>
            <a:r>
              <a:rPr lang="en-US" dirty="0"/>
              <a:t> </a:t>
            </a:r>
            <a:br>
              <a:rPr lang="en-US" dirty="0"/>
            </a:br>
            <a:endParaRPr lang="en-US" dirty="0"/>
          </a:p>
          <a:p>
            <a:pPr marL="118872" indent="0">
              <a:buNone/>
            </a:pPr>
            <a:r>
              <a:rPr lang="en-US" dirty="0"/>
              <a:t>	</a:t>
            </a:r>
            <a:r>
              <a:rPr lang="en-US" b="1" dirty="0"/>
              <a:t>SPA is separate</a:t>
            </a:r>
            <a:br>
              <a:rPr lang="en-US" b="1" dirty="0"/>
            </a:br>
            <a:r>
              <a:rPr lang="en-US" b="1" dirty="0"/>
              <a:t>	document.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343400" y="1676400"/>
            <a:ext cx="4248150" cy="4762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C9A7B0D-60EC-4882-9B8C-593AA00535DE}"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Self-Proving Affidavit</a:t>
            </a:r>
            <a:br>
              <a:rPr lang="en-US" dirty="0"/>
            </a:br>
            <a:r>
              <a:rPr lang="en-US" dirty="0"/>
              <a:t>EC § 251.1045</a:t>
            </a:r>
          </a:p>
        </p:txBody>
      </p:sp>
      <p:sp>
        <p:nvSpPr>
          <p:cNvPr id="3" name="Content Placeholder 2"/>
          <p:cNvSpPr>
            <a:spLocks noGrp="1"/>
          </p:cNvSpPr>
          <p:nvPr>
            <p:ph idx="1"/>
          </p:nvPr>
        </p:nvSpPr>
        <p:spPr>
          <a:xfrm>
            <a:off x="228600" y="1775191"/>
            <a:ext cx="8458200" cy="4625609"/>
          </a:xfrm>
        </p:spPr>
        <p:txBody>
          <a:bodyPr/>
          <a:lstStyle/>
          <a:p>
            <a:r>
              <a:rPr lang="en-US" b="1" dirty="0"/>
              <a:t>2. Modern (as of</a:t>
            </a:r>
            <a:br>
              <a:rPr lang="en-US" b="1" dirty="0"/>
            </a:br>
            <a:r>
              <a:rPr lang="en-US" b="1" dirty="0"/>
              <a:t>	September 1,</a:t>
            </a:r>
            <a:br>
              <a:rPr lang="en-US" b="1" dirty="0"/>
            </a:br>
            <a:r>
              <a:rPr lang="en-US" b="1" dirty="0"/>
              <a:t>	2011)  –  one-</a:t>
            </a:r>
          </a:p>
          <a:p>
            <a:pPr marL="118872" indent="0">
              <a:buNone/>
            </a:pPr>
            <a:r>
              <a:rPr lang="en-US" b="1" dirty="0"/>
              <a:t>         step with</a:t>
            </a:r>
          </a:p>
          <a:p>
            <a:pPr marL="118872" indent="0">
              <a:buNone/>
            </a:pPr>
            <a:r>
              <a:rPr lang="en-US" b="1" dirty="0"/>
              <a:t>         “single”</a:t>
            </a:r>
          </a:p>
          <a:p>
            <a:pPr marL="118872" indent="0">
              <a:buNone/>
            </a:pPr>
            <a:r>
              <a:rPr lang="en-US" b="1" dirty="0"/>
              <a:t>         signatures.</a:t>
            </a:r>
            <a:br>
              <a:rPr lang="en-US" b="1" dirty="0"/>
            </a:br>
            <a:endParaRPr lang="en-US" b="1" dirty="0"/>
          </a:p>
          <a:p>
            <a:pPr marL="118872" indent="0">
              <a:buNone/>
            </a:pPr>
            <a:r>
              <a:rPr lang="en-US" b="1" dirty="0"/>
              <a:t>	SPA is inside</a:t>
            </a:r>
          </a:p>
          <a:p>
            <a:pPr marL="118872" indent="0">
              <a:buNone/>
            </a:pPr>
            <a:r>
              <a:rPr lang="en-US" b="1" dirty="0"/>
              <a:t>	the will.</a:t>
            </a: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078" y="1676400"/>
            <a:ext cx="5334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C9A7B0D-60EC-4882-9B8C-593AA00535DE}" type="slidenum">
              <a:rPr lang="en-US" smtClean="0"/>
              <a:pPr/>
              <a:t>32</a:t>
            </a:fld>
            <a:endParaRPr lang="en-US"/>
          </a:p>
        </p:txBody>
      </p:sp>
    </p:spTree>
    <p:extLst>
      <p:ext uri="{BB962C8B-B14F-4D97-AF65-F5344CB8AC3E}">
        <p14:creationId xmlns:p14="http://schemas.microsoft.com/office/powerpoint/2010/main" val="18382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Self-Proving Affidavit</a:t>
            </a:r>
          </a:p>
        </p:txBody>
      </p:sp>
      <p:sp>
        <p:nvSpPr>
          <p:cNvPr id="3" name="Content Placeholder 2"/>
          <p:cNvSpPr>
            <a:spLocks noGrp="1"/>
          </p:cNvSpPr>
          <p:nvPr>
            <p:ph idx="1"/>
          </p:nvPr>
        </p:nvSpPr>
        <p:spPr/>
        <p:txBody>
          <a:bodyPr/>
          <a:lstStyle/>
          <a:p>
            <a:r>
              <a:rPr lang="en-US" b="1" dirty="0"/>
              <a:t>Timing of execution of affidavit</a:t>
            </a:r>
          </a:p>
          <a:p>
            <a:endParaRPr lang="en-US" b="1" dirty="0"/>
          </a:p>
          <a:p>
            <a:r>
              <a:rPr lang="en-US" b="1" dirty="0"/>
              <a:t>Impact of invalid affidavit</a:t>
            </a:r>
          </a:p>
        </p:txBody>
      </p:sp>
      <p:sp>
        <p:nvSpPr>
          <p:cNvPr id="4" name="Slide Number Placeholder 3"/>
          <p:cNvSpPr>
            <a:spLocks noGrp="1"/>
          </p:cNvSpPr>
          <p:nvPr>
            <p:ph type="sldNum" sz="quarter" idx="12"/>
          </p:nvPr>
        </p:nvSpPr>
        <p:spPr/>
        <p:txBody>
          <a:bodyPr/>
          <a:lstStyle/>
          <a:p>
            <a:fld id="{EC9A7B0D-60EC-4882-9B8C-593AA00535DE}" type="slidenum">
              <a:rPr lang="en-US" smtClean="0"/>
              <a:pPr/>
              <a:t>33</a:t>
            </a:fld>
            <a:endParaRPr lang="en-US"/>
          </a:p>
        </p:txBody>
      </p:sp>
    </p:spTree>
    <p:extLst>
      <p:ext uri="{BB962C8B-B14F-4D97-AF65-F5344CB8AC3E}">
        <p14:creationId xmlns:p14="http://schemas.microsoft.com/office/powerpoint/2010/main" val="252687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Self-Proving Affidavit</a:t>
            </a:r>
          </a:p>
        </p:txBody>
      </p:sp>
      <p:sp>
        <p:nvSpPr>
          <p:cNvPr id="3" name="Content Placeholder 2"/>
          <p:cNvSpPr>
            <a:spLocks noGrp="1"/>
          </p:cNvSpPr>
          <p:nvPr>
            <p:ph idx="1"/>
          </p:nvPr>
        </p:nvSpPr>
        <p:spPr/>
        <p:txBody>
          <a:bodyPr/>
          <a:lstStyle/>
          <a:p>
            <a:r>
              <a:rPr lang="en-US" b="1" dirty="0"/>
              <a:t>The </a:t>
            </a:r>
            <a:r>
              <a:rPr lang="en-US" b="1" i="1" dirty="0"/>
              <a:t>Boren</a:t>
            </a:r>
            <a:r>
              <a:rPr lang="en-US" b="1" dirty="0"/>
              <a:t> issue – p. 104</a:t>
            </a:r>
          </a:p>
        </p:txBody>
      </p:sp>
      <p:pic>
        <p:nvPicPr>
          <p:cNvPr id="2050" name="Picture 2"/>
          <p:cNvPicPr>
            <a:picLocks noChangeAspect="1" noChangeArrowheads="1"/>
          </p:cNvPicPr>
          <p:nvPr/>
        </p:nvPicPr>
        <p:blipFill>
          <a:blip r:embed="rId2" cstate="print"/>
          <a:srcRect/>
          <a:stretch>
            <a:fillRect/>
          </a:stretch>
        </p:blipFill>
        <p:spPr bwMode="auto">
          <a:xfrm>
            <a:off x="990600" y="2590800"/>
            <a:ext cx="6838950" cy="391570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C9A7B0D-60EC-4882-9B8C-593AA00535DE}"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Self-Proving Affidavit</a:t>
            </a:r>
          </a:p>
        </p:txBody>
      </p:sp>
      <p:sp>
        <p:nvSpPr>
          <p:cNvPr id="3" name="Content Placeholder 2"/>
          <p:cNvSpPr>
            <a:spLocks noGrp="1"/>
          </p:cNvSpPr>
          <p:nvPr>
            <p:ph idx="1"/>
          </p:nvPr>
        </p:nvSpPr>
        <p:spPr/>
        <p:txBody>
          <a:bodyPr>
            <a:normAutofit/>
          </a:bodyPr>
          <a:lstStyle/>
          <a:p>
            <a:r>
              <a:rPr lang="en-US" b="1" dirty="0"/>
              <a:t>The </a:t>
            </a:r>
            <a:r>
              <a:rPr lang="en-US" b="1" i="1" dirty="0"/>
              <a:t>Boren</a:t>
            </a:r>
            <a:r>
              <a:rPr lang="en-US" b="1" dirty="0"/>
              <a:t> issue solved in 1991</a:t>
            </a:r>
          </a:p>
          <a:p>
            <a:pPr lvl="1"/>
            <a:r>
              <a:rPr lang="en-US" b="1" dirty="0"/>
              <a:t>EC § 251.105</a:t>
            </a:r>
          </a:p>
          <a:p>
            <a:pPr lvl="1"/>
            <a:r>
              <a:rPr lang="en-US" b="1" dirty="0"/>
              <a:t>“A signature on a self-proving affidavit is considered a signature to the will if necessary to prove that the will was signed by the testator or witnesses or both, except that, in that case, the will may not be considered a self-proved will.”</a:t>
            </a:r>
          </a:p>
          <a:p>
            <a:pPr lvl="1"/>
            <a:endParaRPr lang="en-US" b="1"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35</a:t>
            </a:fld>
            <a:endParaRPr lang="en-US"/>
          </a:p>
        </p:txBody>
      </p:sp>
    </p:spTree>
    <p:extLst>
      <p:ext uri="{BB962C8B-B14F-4D97-AF65-F5344CB8AC3E}">
        <p14:creationId xmlns:p14="http://schemas.microsoft.com/office/powerpoint/2010/main" val="1224065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endParaRPr lang="en-US"/>
          </a:p>
        </p:txBody>
      </p:sp>
      <p:pic>
        <p:nvPicPr>
          <p:cNvPr id="1026" name="Picture 2" descr="http://info.legalzoom.com/DM-Resize/photos.demandstudios.com/getty/article/142/148/86532847.jpg?w=600&amp;h=600&amp;keep_rat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C9A7B0D-60EC-4882-9B8C-593AA00535DE}" type="slidenum">
              <a:rPr lang="en-US" smtClean="0"/>
              <a:pPr/>
              <a:t>36</a:t>
            </a:fld>
            <a:endParaRPr lang="en-US"/>
          </a:p>
        </p:txBody>
      </p:sp>
    </p:spTree>
    <p:extLst>
      <p:ext uri="{BB962C8B-B14F-4D97-AF65-F5344CB8AC3E}">
        <p14:creationId xmlns:p14="http://schemas.microsoft.com/office/powerpoint/2010/main" val="1931154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a:xfrm>
            <a:off x="457200" y="1775191"/>
            <a:ext cx="8229600" cy="4854209"/>
          </a:xfrm>
        </p:spPr>
        <p:txBody>
          <a:bodyPr>
            <a:normAutofit fontScale="92500" lnSpcReduction="10000"/>
          </a:bodyPr>
          <a:lstStyle/>
          <a:p>
            <a:pPr>
              <a:lnSpc>
                <a:spcPct val="110000"/>
              </a:lnSpc>
            </a:pPr>
            <a:r>
              <a:rPr lang="en-US" b="1" dirty="0"/>
              <a:t>Normally, little thought given or than to meet basic requirements:</a:t>
            </a:r>
          </a:p>
          <a:p>
            <a:pPr lvl="1">
              <a:lnSpc>
                <a:spcPct val="110000"/>
              </a:lnSpc>
            </a:pPr>
            <a:r>
              <a:rPr lang="en-US" b="1" dirty="0"/>
              <a:t>Age</a:t>
            </a:r>
          </a:p>
          <a:p>
            <a:pPr lvl="1">
              <a:lnSpc>
                <a:spcPct val="110000"/>
              </a:lnSpc>
            </a:pPr>
            <a:r>
              <a:rPr lang="en-US" b="1" dirty="0"/>
              <a:t>Competent</a:t>
            </a:r>
          </a:p>
          <a:p>
            <a:pPr lvl="1">
              <a:lnSpc>
                <a:spcPct val="110000"/>
              </a:lnSpc>
            </a:pPr>
            <a:r>
              <a:rPr lang="en-US" b="1" dirty="0"/>
              <a:t>Not a beneficiary</a:t>
            </a:r>
          </a:p>
          <a:p>
            <a:pPr lvl="1">
              <a:lnSpc>
                <a:spcPct val="110000"/>
              </a:lnSpc>
            </a:pPr>
            <a:endParaRPr lang="en-US" b="1" dirty="0"/>
          </a:p>
          <a:p>
            <a:pPr>
              <a:lnSpc>
                <a:spcPct val="110000"/>
              </a:lnSpc>
            </a:pPr>
            <a:r>
              <a:rPr lang="en-US" b="1" dirty="0"/>
              <a:t>Less than 5% of wills are contested.</a:t>
            </a:r>
          </a:p>
          <a:p>
            <a:pPr>
              <a:lnSpc>
                <a:spcPct val="110000"/>
              </a:lnSpc>
            </a:pPr>
            <a:endParaRPr lang="en-US" b="1" dirty="0"/>
          </a:p>
          <a:p>
            <a:pPr>
              <a:lnSpc>
                <a:spcPct val="110000"/>
              </a:lnSpc>
            </a:pPr>
            <a:r>
              <a:rPr lang="en-US" b="1" dirty="0"/>
              <a:t>But, if anticipate a will contest, select witnesses with special care.</a:t>
            </a:r>
          </a:p>
        </p:txBody>
      </p:sp>
      <p:sp>
        <p:nvSpPr>
          <p:cNvPr id="4" name="Slide Number Placeholder 3"/>
          <p:cNvSpPr>
            <a:spLocks noGrp="1"/>
          </p:cNvSpPr>
          <p:nvPr>
            <p:ph type="sldNum" sz="quarter" idx="12"/>
          </p:nvPr>
        </p:nvSpPr>
        <p:spPr/>
        <p:txBody>
          <a:bodyPr/>
          <a:lstStyle/>
          <a:p>
            <a:fld id="{7D989C6C-3C0B-4B21-98BA-68C5A765C3D7}" type="slidenum">
              <a:rPr lang="en-US" smtClean="0">
                <a:solidFill>
                  <a:prstClr val="black">
                    <a:tint val="95000"/>
                  </a:prstClr>
                </a:solidFill>
              </a:rPr>
              <a:pPr/>
              <a:t>37</a:t>
            </a:fld>
            <a:endParaRPr lang="en-US" dirty="0">
              <a:solidFill>
                <a:prstClr val="black">
                  <a:tint val="95000"/>
                </a:prstClr>
              </a:solidFill>
            </a:endParaRPr>
          </a:p>
        </p:txBody>
      </p:sp>
    </p:spTree>
    <p:extLst>
      <p:ext uri="{BB962C8B-B14F-4D97-AF65-F5344CB8AC3E}">
        <p14:creationId xmlns:p14="http://schemas.microsoft.com/office/powerpoint/2010/main" val="3457108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r>
              <a:rPr lang="en-US" b="1" dirty="0"/>
              <a:t>1.  Witnesses familiar with testator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124200"/>
            <a:ext cx="4064000" cy="3048000"/>
          </a:xfrm>
          <a:prstGeom prst="rect">
            <a:avLst/>
          </a:prstGeom>
        </p:spPr>
      </p:pic>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38</a:t>
            </a:fld>
            <a:endParaRPr lang="en-US" dirty="0">
              <a:solidFill>
                <a:prstClr val="black">
                  <a:tint val="95000"/>
                </a:prstClr>
              </a:solidFill>
            </a:endParaRPr>
          </a:p>
        </p:txBody>
      </p:sp>
    </p:spTree>
    <p:extLst>
      <p:ext uri="{BB962C8B-B14F-4D97-AF65-F5344CB8AC3E}">
        <p14:creationId xmlns:p14="http://schemas.microsoft.com/office/powerpoint/2010/main" val="246479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r>
              <a:rPr lang="en-US" b="1" dirty="0"/>
              <a:t>2.  Supernumerary (extra) witnesses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352800"/>
            <a:ext cx="4114800" cy="2057400"/>
          </a:xfrm>
          <a:prstGeom prst="rect">
            <a:avLst/>
          </a:prstGeom>
        </p:spPr>
      </p:pic>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39</a:t>
            </a:fld>
            <a:endParaRPr lang="en-US" dirty="0">
              <a:solidFill>
                <a:prstClr val="black">
                  <a:tint val="95000"/>
                </a:prstClr>
              </a:solidFill>
            </a:endParaRPr>
          </a:p>
        </p:txBody>
      </p:sp>
    </p:spTree>
    <p:extLst>
      <p:ext uri="{BB962C8B-B14F-4D97-AF65-F5344CB8AC3E}">
        <p14:creationId xmlns:p14="http://schemas.microsoft.com/office/powerpoint/2010/main" val="74105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8077200" cy="2362200"/>
          </a:xfrm>
        </p:spPr>
        <p:txBody>
          <a:bodyPr>
            <a:normAutofit fontScale="90000"/>
          </a:bodyPr>
          <a:lstStyle/>
          <a:p>
            <a:pPr algn="ctr"/>
            <a:r>
              <a:rPr lang="en-US" dirty="0"/>
              <a:t>4.  Formalities</a:t>
            </a:r>
            <a:br>
              <a:rPr lang="en-US" dirty="0"/>
            </a:br>
            <a:br>
              <a:rPr lang="en-US" dirty="0"/>
            </a:br>
            <a:r>
              <a:rPr lang="en-US" dirty="0"/>
              <a:t>Attested Will</a:t>
            </a:r>
            <a:br>
              <a:rPr lang="en-US" dirty="0"/>
            </a:br>
            <a:br>
              <a:rPr lang="en-US" dirty="0"/>
            </a:br>
            <a:r>
              <a:rPr lang="en-US" sz="3600" dirty="0"/>
              <a:t>EC § 251.051</a:t>
            </a:r>
          </a:p>
        </p:txBody>
      </p:sp>
      <p:sp>
        <p:nvSpPr>
          <p:cNvPr id="3" name="Slide Number Placeholder 2"/>
          <p:cNvSpPr>
            <a:spLocks noGrp="1"/>
          </p:cNvSpPr>
          <p:nvPr>
            <p:ph type="sldNum" sz="quarter" idx="12"/>
          </p:nvPr>
        </p:nvSpPr>
        <p:spPr/>
        <p:txBody>
          <a:bodyPr/>
          <a:lstStyle/>
          <a:p>
            <a:fld id="{EC9A7B0D-60EC-4882-9B8C-593AA00535DE}"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r>
              <a:rPr lang="en-US" b="1" dirty="0"/>
              <a:t>3.  Youthful and healthy witnesses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2743200"/>
            <a:ext cx="4681728" cy="3616452"/>
          </a:xfrm>
          <a:prstGeom prst="rect">
            <a:avLst/>
          </a:prstGeom>
        </p:spPr>
      </p:pic>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40</a:t>
            </a:fld>
            <a:endParaRPr lang="en-US" dirty="0">
              <a:solidFill>
                <a:prstClr val="black">
                  <a:tint val="95000"/>
                </a:prstClr>
              </a:solidFill>
            </a:endParaRPr>
          </a:p>
        </p:txBody>
      </p:sp>
    </p:spTree>
    <p:extLst>
      <p:ext uri="{BB962C8B-B14F-4D97-AF65-F5344CB8AC3E}">
        <p14:creationId xmlns:p14="http://schemas.microsoft.com/office/powerpoint/2010/main" val="1924118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r>
              <a:rPr lang="en-US" b="1" dirty="0"/>
              <a:t>4.  Traceable witnesses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48000"/>
            <a:ext cx="4101707" cy="3076280"/>
          </a:xfrm>
          <a:prstGeom prst="rect">
            <a:avLst/>
          </a:prstGeom>
        </p:spPr>
      </p:pic>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41</a:t>
            </a:fld>
            <a:endParaRPr lang="en-US" dirty="0">
              <a:solidFill>
                <a:prstClr val="black">
                  <a:tint val="95000"/>
                </a:prstClr>
              </a:solidFill>
            </a:endParaRPr>
          </a:p>
        </p:txBody>
      </p:sp>
    </p:spTree>
    <p:extLst>
      <p:ext uri="{BB962C8B-B14F-4D97-AF65-F5344CB8AC3E}">
        <p14:creationId xmlns:p14="http://schemas.microsoft.com/office/powerpoint/2010/main" val="100546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Witnesses</a:t>
            </a:r>
          </a:p>
        </p:txBody>
      </p:sp>
      <p:sp>
        <p:nvSpPr>
          <p:cNvPr id="3" name="Content Placeholder 2"/>
          <p:cNvSpPr>
            <a:spLocks noGrp="1"/>
          </p:cNvSpPr>
          <p:nvPr>
            <p:ph idx="1"/>
          </p:nvPr>
        </p:nvSpPr>
        <p:spPr/>
        <p:txBody>
          <a:bodyPr/>
          <a:lstStyle/>
          <a:p>
            <a:r>
              <a:rPr lang="en-US" b="1" dirty="0"/>
              <a:t>5.  Witnesses who would favorably impress judge and jury.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30770"/>
            <a:ext cx="4327302" cy="2970030"/>
          </a:xfrm>
          <a:prstGeom prst="rect">
            <a:avLst/>
          </a:prstGeom>
        </p:spPr>
      </p:pic>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42</a:t>
            </a:fld>
            <a:endParaRPr lang="en-US" dirty="0">
              <a:solidFill>
                <a:prstClr val="black">
                  <a:tint val="95000"/>
                </a:prstClr>
              </a:solidFill>
            </a:endParaRPr>
          </a:p>
        </p:txBody>
      </p:sp>
    </p:spTree>
    <p:extLst>
      <p:ext uri="{BB962C8B-B14F-4D97-AF65-F5344CB8AC3E}">
        <p14:creationId xmlns:p14="http://schemas.microsoft.com/office/powerpoint/2010/main" val="1177101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Execution Ceremony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428" y="1676400"/>
            <a:ext cx="6749143" cy="4724400"/>
          </a:xfrm>
        </p:spPr>
      </p:pic>
      <p:sp>
        <p:nvSpPr>
          <p:cNvPr id="3" name="Slide Number Placeholder 2"/>
          <p:cNvSpPr>
            <a:spLocks noGrp="1"/>
          </p:cNvSpPr>
          <p:nvPr>
            <p:ph type="sldNum" sz="quarter" idx="12"/>
          </p:nvPr>
        </p:nvSpPr>
        <p:spPr/>
        <p:txBody>
          <a:bodyPr/>
          <a:lstStyle/>
          <a:p>
            <a:fld id="{EC9A7B0D-60EC-4882-9B8C-593AA00535DE}" type="slidenum">
              <a:rPr lang="en-US" smtClean="0"/>
              <a:pPr/>
              <a:t>43</a:t>
            </a:fld>
            <a:endParaRPr lang="en-US"/>
          </a:p>
        </p:txBody>
      </p:sp>
    </p:spTree>
    <p:extLst>
      <p:ext uri="{BB962C8B-B14F-4D97-AF65-F5344CB8AC3E}">
        <p14:creationId xmlns:p14="http://schemas.microsoft.com/office/powerpoint/2010/main" val="3165502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Execution Ceremony -- Purposes</a:t>
            </a:r>
          </a:p>
        </p:txBody>
      </p:sp>
      <p:sp>
        <p:nvSpPr>
          <p:cNvPr id="3" name="Content Placeholder 2"/>
          <p:cNvSpPr>
            <a:spLocks noGrp="1"/>
          </p:cNvSpPr>
          <p:nvPr>
            <p:ph idx="1"/>
          </p:nvPr>
        </p:nvSpPr>
        <p:spPr/>
        <p:txBody>
          <a:bodyPr/>
          <a:lstStyle/>
          <a:p>
            <a:r>
              <a:rPr lang="en-US" b="1" dirty="0"/>
              <a:t>1.  Psychological benefits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2971800"/>
            <a:ext cx="5588000" cy="3302000"/>
          </a:xfrm>
          <a:prstGeom prst="rect">
            <a:avLst/>
          </a:prstGeom>
        </p:spPr>
      </p:pic>
      <p:sp>
        <p:nvSpPr>
          <p:cNvPr id="5" name="Slide Number Placeholder 4"/>
          <p:cNvSpPr>
            <a:spLocks noGrp="1"/>
          </p:cNvSpPr>
          <p:nvPr>
            <p:ph type="sldNum" sz="quarter" idx="12"/>
          </p:nvPr>
        </p:nvSpPr>
        <p:spPr/>
        <p:txBody>
          <a:bodyPr/>
          <a:lstStyle/>
          <a:p>
            <a:fld id="{EC9A7B0D-60EC-4882-9B8C-593AA00535DE}"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Execution Ceremony -- Purposes</a:t>
            </a:r>
          </a:p>
        </p:txBody>
      </p:sp>
      <p:sp>
        <p:nvSpPr>
          <p:cNvPr id="3" name="Content Placeholder 2"/>
          <p:cNvSpPr>
            <a:spLocks noGrp="1"/>
          </p:cNvSpPr>
          <p:nvPr>
            <p:ph idx="1"/>
          </p:nvPr>
        </p:nvSpPr>
        <p:spPr/>
        <p:txBody>
          <a:bodyPr/>
          <a:lstStyle/>
          <a:p>
            <a:r>
              <a:rPr lang="en-US" b="1" dirty="0"/>
              <a:t>1.  Psychological benefits</a:t>
            </a:r>
            <a:br>
              <a:rPr lang="en-US" b="1" dirty="0"/>
            </a:br>
            <a:endParaRPr lang="en-US" b="1" dirty="0"/>
          </a:p>
          <a:p>
            <a:r>
              <a:rPr lang="en-US" b="1" dirty="0"/>
              <a:t>2.  Effectuate client’s intent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679" y="3952461"/>
            <a:ext cx="2508642" cy="2438400"/>
          </a:xfrm>
          <a:prstGeom prst="rect">
            <a:avLst/>
          </a:prstGeom>
        </p:spPr>
      </p:pic>
      <p:sp>
        <p:nvSpPr>
          <p:cNvPr id="4" name="Slide Number Placeholder 3"/>
          <p:cNvSpPr>
            <a:spLocks noGrp="1"/>
          </p:cNvSpPr>
          <p:nvPr>
            <p:ph type="sldNum" sz="quarter" idx="12"/>
          </p:nvPr>
        </p:nvSpPr>
        <p:spPr/>
        <p:txBody>
          <a:bodyPr/>
          <a:lstStyle/>
          <a:p>
            <a:fld id="{EC9A7B0D-60EC-4882-9B8C-593AA00535DE}"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Execution Ceremony -- Purposes</a:t>
            </a:r>
          </a:p>
        </p:txBody>
      </p:sp>
      <p:sp>
        <p:nvSpPr>
          <p:cNvPr id="3" name="Content Placeholder 2"/>
          <p:cNvSpPr>
            <a:spLocks noGrp="1"/>
          </p:cNvSpPr>
          <p:nvPr>
            <p:ph idx="1"/>
          </p:nvPr>
        </p:nvSpPr>
        <p:spPr/>
        <p:txBody>
          <a:bodyPr/>
          <a:lstStyle/>
          <a:p>
            <a:r>
              <a:rPr lang="en-US" b="1" dirty="0"/>
              <a:t>1.  Psychological benefits</a:t>
            </a:r>
            <a:br>
              <a:rPr lang="en-US" b="1" dirty="0"/>
            </a:br>
            <a:endParaRPr lang="en-US" b="1" dirty="0"/>
          </a:p>
          <a:p>
            <a:r>
              <a:rPr lang="en-US" b="1" dirty="0"/>
              <a:t>2.  Effectuate client’s intent</a:t>
            </a:r>
            <a:br>
              <a:rPr lang="en-US" b="1" dirty="0"/>
            </a:br>
            <a:endParaRPr lang="en-US" b="1" dirty="0"/>
          </a:p>
          <a:p>
            <a:r>
              <a:rPr lang="en-US" b="1" dirty="0"/>
              <a:t>3.  Limit exposure to malpractice claims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518850"/>
            <a:ext cx="2819400" cy="1881950"/>
          </a:xfrm>
          <a:prstGeom prst="rect">
            <a:avLst/>
          </a:prstGeom>
        </p:spPr>
      </p:pic>
      <p:sp>
        <p:nvSpPr>
          <p:cNvPr id="5" name="Slide Number Placeholder 4"/>
          <p:cNvSpPr>
            <a:spLocks noGrp="1"/>
          </p:cNvSpPr>
          <p:nvPr>
            <p:ph type="sldNum" sz="quarter" idx="12"/>
          </p:nvPr>
        </p:nvSpPr>
        <p:spPr/>
        <p:txBody>
          <a:bodyPr/>
          <a:lstStyle/>
          <a:p>
            <a:fld id="{EC9A7B0D-60EC-4882-9B8C-593AA00535DE}"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Steps Before</a:t>
            </a:r>
          </a:p>
        </p:txBody>
      </p:sp>
      <p:sp>
        <p:nvSpPr>
          <p:cNvPr id="3" name="Content Placeholder 2"/>
          <p:cNvSpPr>
            <a:spLocks noGrp="1"/>
          </p:cNvSpPr>
          <p:nvPr>
            <p:ph idx="1"/>
          </p:nvPr>
        </p:nvSpPr>
        <p:spPr/>
        <p:txBody>
          <a:bodyPr/>
          <a:lstStyle/>
          <a:p>
            <a:r>
              <a:rPr lang="en-US" b="1" dirty="0"/>
              <a:t>Proofread will carefully</a:t>
            </a:r>
          </a:p>
          <a:p>
            <a:pPr lvl="1"/>
            <a:r>
              <a:rPr lang="en-US" b="1" dirty="0"/>
              <a:t>“I leave $10.000 to Barry Allen.”</a:t>
            </a:r>
          </a:p>
          <a:p>
            <a:pPr lvl="1"/>
            <a:endParaRPr lang="en-US" b="1" dirty="0"/>
          </a:p>
          <a:p>
            <a:pPr lvl="1"/>
            <a:r>
              <a:rPr lang="en-US" b="1" dirty="0"/>
              <a:t>“I enjoyed cooking my friends and my children.”</a:t>
            </a:r>
          </a:p>
          <a:p>
            <a:pPr lvl="1"/>
            <a:endParaRPr lang="en-US" b="1" dirty="0"/>
          </a:p>
          <a:p>
            <a:pPr lvl="1"/>
            <a:r>
              <a:rPr lang="en-US" b="1" dirty="0"/>
              <a:t>The texting lookout:</a:t>
            </a:r>
          </a:p>
          <a:p>
            <a:pPr lvl="2"/>
            <a:r>
              <a:rPr lang="en-US" b="1" dirty="0"/>
              <a:t>“The police are now here.”</a:t>
            </a:r>
          </a:p>
          <a:p>
            <a:pPr lvl="2"/>
            <a:r>
              <a:rPr lang="en-US" b="1" dirty="0"/>
              <a:t>“The police are nowhere.”</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47</a:t>
            </a:fld>
            <a:endParaRPr kumimoji="0" lang="en-US" dirty="0"/>
          </a:p>
        </p:txBody>
      </p:sp>
    </p:spTree>
    <p:extLst>
      <p:ext uri="{BB962C8B-B14F-4D97-AF65-F5344CB8AC3E}">
        <p14:creationId xmlns:p14="http://schemas.microsoft.com/office/powerpoint/2010/main" val="3878960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Steps Before</a:t>
            </a:r>
          </a:p>
        </p:txBody>
      </p:sp>
      <p:sp>
        <p:nvSpPr>
          <p:cNvPr id="3" name="Content Placeholder 2"/>
          <p:cNvSpPr>
            <a:spLocks noGrp="1"/>
          </p:cNvSpPr>
          <p:nvPr>
            <p:ph idx="1"/>
          </p:nvPr>
        </p:nvSpPr>
        <p:spPr/>
        <p:txBody>
          <a:bodyPr/>
          <a:lstStyle/>
          <a:p>
            <a:r>
              <a:rPr lang="en-US" b="1" dirty="0"/>
              <a:t>Assure internal integration to avoid fraudulent page insertion or removal.</a:t>
            </a:r>
          </a:p>
          <a:p>
            <a:pPr lvl="1"/>
            <a:r>
              <a:rPr lang="en-US" b="1" dirty="0"/>
              <a:t>Same type, size color, etc. of paper.</a:t>
            </a:r>
          </a:p>
          <a:p>
            <a:pPr lvl="1"/>
            <a:r>
              <a:rPr lang="en-US" b="1" dirty="0"/>
              <a:t>Same font styles.</a:t>
            </a:r>
          </a:p>
          <a:p>
            <a:pPr lvl="1"/>
            <a:r>
              <a:rPr lang="en-US" b="1" dirty="0"/>
              <a:t>Same darkness of toner/ink.</a:t>
            </a:r>
          </a:p>
          <a:p>
            <a:pPr lvl="1"/>
            <a:r>
              <a:rPr lang="en-US" b="1" dirty="0"/>
              <a:t>Ex toto pagination (page x of y).</a:t>
            </a:r>
          </a:p>
          <a:p>
            <a:pPr lvl="1"/>
            <a:r>
              <a:rPr lang="en-US" b="1" dirty="0"/>
              <a:t>Avoid blank spaces.</a:t>
            </a:r>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48</a:t>
            </a:fld>
            <a:endParaRPr kumimoji="0" lang="en-US" dirty="0"/>
          </a:p>
        </p:txBody>
      </p:sp>
    </p:spTree>
    <p:extLst>
      <p:ext uri="{BB962C8B-B14F-4D97-AF65-F5344CB8AC3E}">
        <p14:creationId xmlns:p14="http://schemas.microsoft.com/office/powerpoint/2010/main" val="406071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Steps Before</a:t>
            </a:r>
          </a:p>
        </p:txBody>
      </p:sp>
      <p:sp>
        <p:nvSpPr>
          <p:cNvPr id="3" name="Content Placeholder 2"/>
          <p:cNvSpPr>
            <a:spLocks noGrp="1"/>
          </p:cNvSpPr>
          <p:nvPr>
            <p:ph idx="1"/>
          </p:nvPr>
        </p:nvSpPr>
        <p:spPr/>
        <p:txBody>
          <a:bodyPr/>
          <a:lstStyle/>
          <a:p>
            <a:r>
              <a:rPr lang="en-US" b="1" dirty="0"/>
              <a:t>Review will with client</a:t>
            </a:r>
          </a:p>
          <a:p>
            <a:pPr lvl="1"/>
            <a:r>
              <a:rPr lang="en-US" b="1" dirty="0"/>
              <a:t>Consider reward if client finds errors (either real ones or ones you inserted as a test).</a:t>
            </a:r>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49</a:t>
            </a:fld>
            <a:endParaRPr kumimoji="0"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045" y="3577106"/>
            <a:ext cx="5147310" cy="2899893"/>
          </a:xfrm>
          <a:prstGeom prst="rect">
            <a:avLst/>
          </a:prstGeom>
        </p:spPr>
      </p:pic>
    </p:spTree>
    <p:extLst>
      <p:ext uri="{BB962C8B-B14F-4D97-AF65-F5344CB8AC3E}">
        <p14:creationId xmlns:p14="http://schemas.microsoft.com/office/powerpoint/2010/main" val="145699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Formalities Overview</a:t>
            </a:r>
          </a:p>
        </p:txBody>
      </p:sp>
      <p:sp>
        <p:nvSpPr>
          <p:cNvPr id="3" name="Content Placeholder 2"/>
          <p:cNvSpPr>
            <a:spLocks noGrp="1"/>
          </p:cNvSpPr>
          <p:nvPr>
            <p:ph idx="1"/>
          </p:nvPr>
        </p:nvSpPr>
        <p:spPr/>
        <p:txBody>
          <a:bodyPr/>
          <a:lstStyle/>
          <a:p>
            <a:pPr marL="633222" indent="-514350">
              <a:buFont typeface="+mj-lt"/>
              <a:buAutoNum type="arabicPeriod"/>
            </a:pPr>
            <a:r>
              <a:rPr lang="en-US" b="1" dirty="0"/>
              <a:t>Written</a:t>
            </a:r>
          </a:p>
          <a:p>
            <a:pPr marL="633222" indent="-514350">
              <a:buFont typeface="+mj-lt"/>
              <a:buAutoNum type="arabicPeriod"/>
            </a:pPr>
            <a:endParaRPr lang="en-US" b="1" dirty="0"/>
          </a:p>
          <a:p>
            <a:pPr marL="633222" indent="-514350">
              <a:buFont typeface="+mj-lt"/>
              <a:buAutoNum type="arabicPeriod"/>
            </a:pPr>
            <a:r>
              <a:rPr lang="en-US" b="1" dirty="0"/>
              <a:t>Signed</a:t>
            </a:r>
          </a:p>
          <a:p>
            <a:pPr marL="633222" indent="-514350">
              <a:buFont typeface="+mj-lt"/>
              <a:buAutoNum type="arabicPeriod"/>
            </a:pPr>
            <a:endParaRPr lang="en-US" b="1" dirty="0"/>
          </a:p>
          <a:p>
            <a:pPr marL="633222" indent="-514350">
              <a:buFont typeface="+mj-lt"/>
              <a:buAutoNum type="arabicPeriod"/>
            </a:pPr>
            <a:r>
              <a:rPr lang="en-US" b="1" dirty="0"/>
              <a:t>Witnessed</a:t>
            </a:r>
          </a:p>
        </p:txBody>
      </p:sp>
      <p:sp>
        <p:nvSpPr>
          <p:cNvPr id="4" name="Slide Number Placeholder 3"/>
          <p:cNvSpPr>
            <a:spLocks noGrp="1"/>
          </p:cNvSpPr>
          <p:nvPr>
            <p:ph type="sldNum" sz="quarter" idx="12"/>
          </p:nvPr>
        </p:nvSpPr>
        <p:spPr/>
        <p:txBody>
          <a:bodyPr/>
          <a:lstStyle/>
          <a:p>
            <a:fld id="{EC9A7B0D-60EC-4882-9B8C-593AA00535DE}" type="slidenum">
              <a:rPr lang="en-US" smtClean="0"/>
              <a:pPr/>
              <a:t>5</a:t>
            </a:fld>
            <a:endParaRPr lang="en-US"/>
          </a:p>
        </p:txBody>
      </p:sp>
    </p:spTree>
    <p:extLst>
      <p:ext uri="{BB962C8B-B14F-4D97-AF65-F5344CB8AC3E}">
        <p14:creationId xmlns:p14="http://schemas.microsoft.com/office/powerpoint/2010/main" val="3891816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Steps Before</a:t>
            </a:r>
          </a:p>
        </p:txBody>
      </p:sp>
      <p:sp>
        <p:nvSpPr>
          <p:cNvPr id="3" name="Content Placeholder 2"/>
          <p:cNvSpPr>
            <a:spLocks noGrp="1"/>
          </p:cNvSpPr>
          <p:nvPr>
            <p:ph idx="1"/>
          </p:nvPr>
        </p:nvSpPr>
        <p:spPr/>
        <p:txBody>
          <a:bodyPr/>
          <a:lstStyle/>
          <a:p>
            <a:r>
              <a:rPr lang="en-US" b="1" dirty="0"/>
              <a:t>Explain ceremony to client</a:t>
            </a:r>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50</a:t>
            </a:fld>
            <a:endParaRPr kumimoji="0"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5" y="2590800"/>
            <a:ext cx="6648450" cy="3810000"/>
          </a:xfrm>
          <a:prstGeom prst="rect">
            <a:avLst/>
          </a:prstGeom>
        </p:spPr>
      </p:pic>
    </p:spTree>
    <p:extLst>
      <p:ext uri="{BB962C8B-B14F-4D97-AF65-F5344CB8AC3E}">
        <p14:creationId xmlns:p14="http://schemas.microsoft.com/office/powerpoint/2010/main" val="1196813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The ceremony itself</a:t>
            </a:r>
          </a:p>
        </p:txBody>
      </p:sp>
      <p:sp>
        <p:nvSpPr>
          <p:cNvPr id="3" name="Content Placeholder 2"/>
          <p:cNvSpPr>
            <a:spLocks noGrp="1"/>
          </p:cNvSpPr>
          <p:nvPr>
            <p:ph idx="1"/>
          </p:nvPr>
        </p:nvSpPr>
        <p:spPr/>
        <p:txBody>
          <a:bodyPr/>
          <a:lstStyle/>
          <a:p>
            <a:r>
              <a:rPr lang="en-US" b="1" dirty="0"/>
              <a:t>Select proper location</a:t>
            </a:r>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51</a:t>
            </a:fld>
            <a:endParaRPr kumimoji="0"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819399"/>
            <a:ext cx="4787900" cy="3590925"/>
          </a:xfrm>
          <a:prstGeom prst="rect">
            <a:avLst/>
          </a:prstGeom>
        </p:spPr>
      </p:pic>
    </p:spTree>
    <p:extLst>
      <p:ext uri="{BB962C8B-B14F-4D97-AF65-F5344CB8AC3E}">
        <p14:creationId xmlns:p14="http://schemas.microsoft.com/office/powerpoint/2010/main" val="206319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The ceremony itself</a:t>
            </a:r>
          </a:p>
        </p:txBody>
      </p:sp>
      <p:sp>
        <p:nvSpPr>
          <p:cNvPr id="3" name="Content Placeholder 2"/>
          <p:cNvSpPr>
            <a:spLocks noGrp="1"/>
          </p:cNvSpPr>
          <p:nvPr>
            <p:ph idx="1"/>
          </p:nvPr>
        </p:nvSpPr>
        <p:spPr/>
        <p:txBody>
          <a:bodyPr/>
          <a:lstStyle/>
          <a:p>
            <a:r>
              <a:rPr lang="en-US" b="1" dirty="0"/>
              <a:t>Seat participants strategically</a:t>
            </a:r>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52</a:t>
            </a:fld>
            <a:endParaRPr kumimoji="0"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746" y="3048000"/>
            <a:ext cx="5334000" cy="3016476"/>
          </a:xfrm>
          <a:prstGeom prst="rect">
            <a:avLst/>
          </a:prstGeom>
        </p:spPr>
      </p:pic>
      <p:sp>
        <p:nvSpPr>
          <p:cNvPr id="6" name="TextBox 5"/>
          <p:cNvSpPr txBox="1"/>
          <p:nvPr/>
        </p:nvSpPr>
        <p:spPr>
          <a:xfrm>
            <a:off x="749262" y="4371572"/>
            <a:ext cx="1086003" cy="369332"/>
          </a:xfrm>
          <a:prstGeom prst="rect">
            <a:avLst/>
          </a:prstGeom>
          <a:noFill/>
        </p:spPr>
        <p:txBody>
          <a:bodyPr wrap="none" rtlCol="0">
            <a:spAutoFit/>
          </a:bodyPr>
          <a:lstStyle/>
          <a:p>
            <a:r>
              <a:rPr lang="en-US" b="1" dirty="0"/>
              <a:t>Attorney</a:t>
            </a:r>
          </a:p>
        </p:txBody>
      </p:sp>
      <p:sp>
        <p:nvSpPr>
          <p:cNvPr id="8" name="TextBox 7"/>
          <p:cNvSpPr txBox="1"/>
          <p:nvPr/>
        </p:nvSpPr>
        <p:spPr>
          <a:xfrm>
            <a:off x="7452147" y="4371572"/>
            <a:ext cx="886781" cy="369332"/>
          </a:xfrm>
          <a:prstGeom prst="rect">
            <a:avLst/>
          </a:prstGeom>
          <a:noFill/>
        </p:spPr>
        <p:txBody>
          <a:bodyPr wrap="none" rtlCol="0">
            <a:spAutoFit/>
          </a:bodyPr>
          <a:lstStyle/>
          <a:p>
            <a:r>
              <a:rPr lang="en-US" b="1" dirty="0"/>
              <a:t>Notary</a:t>
            </a:r>
          </a:p>
        </p:txBody>
      </p:sp>
      <p:sp>
        <p:nvSpPr>
          <p:cNvPr id="9" name="TextBox 8"/>
          <p:cNvSpPr txBox="1"/>
          <p:nvPr/>
        </p:nvSpPr>
        <p:spPr>
          <a:xfrm>
            <a:off x="3782392" y="2629508"/>
            <a:ext cx="1974708" cy="369332"/>
          </a:xfrm>
          <a:prstGeom prst="rect">
            <a:avLst/>
          </a:prstGeom>
          <a:noFill/>
        </p:spPr>
        <p:txBody>
          <a:bodyPr wrap="none" rtlCol="0">
            <a:spAutoFit/>
          </a:bodyPr>
          <a:lstStyle/>
          <a:p>
            <a:r>
              <a:rPr lang="en-US" b="1" dirty="0"/>
              <a:t>Testator/Testatrix</a:t>
            </a:r>
          </a:p>
        </p:txBody>
      </p:sp>
      <p:sp>
        <p:nvSpPr>
          <p:cNvPr id="10" name="TextBox 9"/>
          <p:cNvSpPr txBox="1"/>
          <p:nvPr/>
        </p:nvSpPr>
        <p:spPr>
          <a:xfrm>
            <a:off x="3191717" y="6113636"/>
            <a:ext cx="3156057" cy="369332"/>
          </a:xfrm>
          <a:prstGeom prst="rect">
            <a:avLst/>
          </a:prstGeom>
          <a:noFill/>
        </p:spPr>
        <p:txBody>
          <a:bodyPr wrap="none" rtlCol="0">
            <a:spAutoFit/>
          </a:bodyPr>
          <a:lstStyle/>
          <a:p>
            <a:r>
              <a:rPr lang="en-US" b="1" dirty="0"/>
              <a:t>Witness One          Witness Two</a:t>
            </a:r>
          </a:p>
        </p:txBody>
      </p:sp>
    </p:spTree>
    <p:extLst>
      <p:ext uri="{BB962C8B-B14F-4D97-AF65-F5344CB8AC3E}">
        <p14:creationId xmlns:p14="http://schemas.microsoft.com/office/powerpoint/2010/main" val="2824701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The ceremony itself</a:t>
            </a:r>
          </a:p>
        </p:txBody>
      </p:sp>
      <p:sp>
        <p:nvSpPr>
          <p:cNvPr id="3" name="Content Placeholder 2"/>
          <p:cNvSpPr>
            <a:spLocks noGrp="1"/>
          </p:cNvSpPr>
          <p:nvPr>
            <p:ph idx="1"/>
          </p:nvPr>
        </p:nvSpPr>
        <p:spPr/>
        <p:txBody>
          <a:bodyPr/>
          <a:lstStyle/>
          <a:p>
            <a:r>
              <a:rPr lang="en-US" b="1" dirty="0"/>
              <a:t>Conduct ceremony complying with state law requirements for a valid will.</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53</a:t>
            </a:fld>
            <a:endParaRPr kumimoji="0" lang="en-US" dirty="0"/>
          </a:p>
        </p:txBody>
      </p:sp>
    </p:spTree>
    <p:extLst>
      <p:ext uri="{BB962C8B-B14F-4D97-AF65-F5344CB8AC3E}">
        <p14:creationId xmlns:p14="http://schemas.microsoft.com/office/powerpoint/2010/main" val="318928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The ceremony itself</a:t>
            </a:r>
          </a:p>
        </p:txBody>
      </p:sp>
      <p:sp>
        <p:nvSpPr>
          <p:cNvPr id="3" name="Content Placeholder 2"/>
          <p:cNvSpPr>
            <a:spLocks noGrp="1"/>
          </p:cNvSpPr>
          <p:nvPr>
            <p:ph idx="1"/>
          </p:nvPr>
        </p:nvSpPr>
        <p:spPr/>
        <p:txBody>
          <a:bodyPr/>
          <a:lstStyle/>
          <a:p>
            <a:r>
              <a:rPr lang="en-US" b="1" dirty="0"/>
              <a:t>Ceremony basics</a:t>
            </a:r>
          </a:p>
          <a:p>
            <a:pPr lvl="1"/>
            <a:r>
              <a:rPr lang="en-US" b="1" dirty="0"/>
              <a:t>Ask questions to establish capacity (if needed).</a:t>
            </a:r>
          </a:p>
          <a:p>
            <a:pPr lvl="1"/>
            <a:r>
              <a:rPr lang="en-US" b="1" dirty="0"/>
              <a:t>Ask questions to establish intent.</a:t>
            </a:r>
          </a:p>
          <a:p>
            <a:pPr lvl="1"/>
            <a:r>
              <a:rPr lang="en-US" b="1" dirty="0"/>
              <a:t>Testator/Testatrix initials each page and signs at end.</a:t>
            </a:r>
          </a:p>
          <a:p>
            <a:pPr lvl="1"/>
            <a:r>
              <a:rPr lang="en-US" b="1" dirty="0"/>
              <a:t>Witnesses initial each page and attest.</a:t>
            </a:r>
          </a:p>
          <a:p>
            <a:pPr lvl="1"/>
            <a:r>
              <a:rPr lang="en-US" b="1" dirty="0"/>
              <a:t>Notary completes self-proving affidavit.</a:t>
            </a:r>
          </a:p>
          <a:p>
            <a:pPr lvl="1"/>
            <a:endParaRPr lang="en-US" b="1" dirty="0"/>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54</a:t>
            </a:fld>
            <a:endParaRPr kumimoji="0" lang="en-US" dirty="0"/>
          </a:p>
        </p:txBody>
      </p:sp>
    </p:spTree>
    <p:extLst>
      <p:ext uri="{BB962C8B-B14F-4D97-AF65-F5344CB8AC3E}">
        <p14:creationId xmlns:p14="http://schemas.microsoft.com/office/powerpoint/2010/main" val="2957540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After ceremony</a:t>
            </a:r>
          </a:p>
        </p:txBody>
      </p:sp>
      <p:sp>
        <p:nvSpPr>
          <p:cNvPr id="3" name="Content Placeholder 2"/>
          <p:cNvSpPr>
            <a:spLocks noGrp="1"/>
          </p:cNvSpPr>
          <p:nvPr>
            <p:ph idx="1"/>
          </p:nvPr>
        </p:nvSpPr>
        <p:spPr/>
        <p:txBody>
          <a:bodyPr/>
          <a:lstStyle/>
          <a:p>
            <a:r>
              <a:rPr lang="en-US" b="1" dirty="0"/>
              <a:t>Discuss safekeeping of will</a:t>
            </a:r>
          </a:p>
          <a:p>
            <a:pPr lvl="1"/>
            <a:r>
              <a:rPr lang="en-US" b="1" dirty="0"/>
              <a:t>Attorney?</a:t>
            </a:r>
          </a:p>
          <a:p>
            <a:pPr lvl="1"/>
            <a:r>
              <a:rPr lang="en-US" b="1" dirty="0"/>
              <a:t>Client?</a:t>
            </a:r>
          </a:p>
          <a:p>
            <a:pPr lvl="1"/>
            <a:r>
              <a:rPr lang="en-US" b="1" dirty="0"/>
              <a:t>Third party?</a:t>
            </a:r>
          </a:p>
          <a:p>
            <a:pPr lvl="1"/>
            <a:endParaRPr lang="en-US" b="1" dirty="0"/>
          </a:p>
          <a:p>
            <a:r>
              <a:rPr lang="en-US" b="1" dirty="0"/>
              <a:t>Regardless, give or obtain receipt.</a:t>
            </a:r>
          </a:p>
          <a:p>
            <a:pPr lvl="1"/>
            <a:endParaRPr lang="en-US" b="1" dirty="0"/>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55</a:t>
            </a:fld>
            <a:endParaRPr kumimoji="0" lang="en-US" dirty="0"/>
          </a:p>
        </p:txBody>
      </p:sp>
    </p:spTree>
    <p:extLst>
      <p:ext uri="{BB962C8B-B14F-4D97-AF65-F5344CB8AC3E}">
        <p14:creationId xmlns:p14="http://schemas.microsoft.com/office/powerpoint/2010/main" val="1292725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US" dirty="0"/>
              <a:t>Will Execution Ceremony</a:t>
            </a:r>
            <a:br>
              <a:rPr lang="en-US" dirty="0"/>
            </a:br>
            <a:r>
              <a:rPr lang="en-US" dirty="0"/>
              <a:t>After ceremony</a:t>
            </a:r>
          </a:p>
        </p:txBody>
      </p:sp>
      <p:sp>
        <p:nvSpPr>
          <p:cNvPr id="3" name="Content Placeholder 2"/>
          <p:cNvSpPr>
            <a:spLocks noGrp="1"/>
          </p:cNvSpPr>
          <p:nvPr>
            <p:ph idx="1"/>
          </p:nvPr>
        </p:nvSpPr>
        <p:spPr>
          <a:xfrm>
            <a:off x="457200" y="1775191"/>
            <a:ext cx="8229600" cy="4976128"/>
          </a:xfrm>
        </p:spPr>
        <p:txBody>
          <a:bodyPr>
            <a:normAutofit/>
          </a:bodyPr>
          <a:lstStyle/>
          <a:p>
            <a:r>
              <a:rPr lang="en-US" b="1" dirty="0"/>
              <a:t>Provide post-will instructions</a:t>
            </a:r>
          </a:p>
          <a:p>
            <a:pPr lvl="1"/>
            <a:r>
              <a:rPr lang="en-US" b="1" dirty="0"/>
              <a:t>Avoid self-help changes.</a:t>
            </a:r>
          </a:p>
          <a:p>
            <a:pPr lvl="1"/>
            <a:r>
              <a:rPr lang="en-US" b="1" dirty="0"/>
              <a:t>Update will when situation changes:</a:t>
            </a:r>
          </a:p>
          <a:p>
            <a:pPr lvl="2"/>
            <a:r>
              <a:rPr lang="en-US" b="1" dirty="0"/>
              <a:t>Divorce</a:t>
            </a:r>
          </a:p>
          <a:p>
            <a:pPr lvl="2"/>
            <a:r>
              <a:rPr lang="en-US" b="1" dirty="0"/>
              <a:t>Births</a:t>
            </a:r>
          </a:p>
          <a:p>
            <a:pPr lvl="2"/>
            <a:r>
              <a:rPr lang="en-US" b="1" dirty="0"/>
              <a:t>Deaths</a:t>
            </a:r>
          </a:p>
          <a:p>
            <a:pPr lvl="2"/>
            <a:r>
              <a:rPr lang="en-US" b="1" dirty="0"/>
              <a:t>Change in feelings about included and excluded relatives</a:t>
            </a:r>
          </a:p>
          <a:p>
            <a:pPr lvl="2"/>
            <a:r>
              <a:rPr lang="en-US" b="1" dirty="0"/>
              <a:t>Change in composition or value of estate</a:t>
            </a:r>
          </a:p>
          <a:p>
            <a:pPr lvl="2"/>
            <a:r>
              <a:rPr lang="en-US" b="1" dirty="0"/>
              <a:t>Law changes</a:t>
            </a:r>
          </a:p>
          <a:p>
            <a:pPr lvl="1"/>
            <a:endParaRPr lang="en-US" b="1" dirty="0"/>
          </a:p>
          <a:p>
            <a:pPr lvl="1"/>
            <a:endParaRPr lang="en-US" b="1"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56</a:t>
            </a:fld>
            <a:endParaRPr kumimoji="0" lang="en-US" dirty="0"/>
          </a:p>
        </p:txBody>
      </p:sp>
    </p:spTree>
    <p:extLst>
      <p:ext uri="{BB962C8B-B14F-4D97-AF65-F5344CB8AC3E}">
        <p14:creationId xmlns:p14="http://schemas.microsoft.com/office/powerpoint/2010/main" val="3220270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a:xfrm>
            <a:off x="304800" y="1674409"/>
            <a:ext cx="5137355" cy="4802590"/>
          </a:xfrm>
        </p:spPr>
        <p:txBody>
          <a:bodyPr>
            <a:normAutofit fontScale="85000" lnSpcReduction="10000"/>
          </a:bodyPr>
          <a:lstStyle/>
          <a:p>
            <a:pPr>
              <a:lnSpc>
                <a:spcPct val="120000"/>
              </a:lnSpc>
            </a:pPr>
            <a:r>
              <a:rPr lang="en-US" b="1" dirty="0"/>
              <a:t>Drafting a will and supervising a will execution ceremony = the practice of law.</a:t>
            </a:r>
          </a:p>
          <a:p>
            <a:pPr>
              <a:lnSpc>
                <a:spcPct val="120000"/>
              </a:lnSpc>
            </a:pPr>
            <a:endParaRPr lang="en-US" b="1" dirty="0"/>
          </a:p>
          <a:p>
            <a:pPr>
              <a:lnSpc>
                <a:spcPct val="120000"/>
              </a:lnSpc>
            </a:pPr>
            <a:r>
              <a:rPr lang="en-US" b="1" dirty="0"/>
              <a:t>Do NOT engage in this conduct until licensed.</a:t>
            </a:r>
          </a:p>
          <a:p>
            <a:pPr>
              <a:lnSpc>
                <a:spcPct val="120000"/>
              </a:lnSpc>
            </a:pPr>
            <a:endParaRPr lang="en-US" b="1" dirty="0"/>
          </a:p>
          <a:p>
            <a:pPr>
              <a:lnSpc>
                <a:spcPct val="120000"/>
              </a:lnSpc>
            </a:pPr>
            <a:r>
              <a:rPr lang="en-US" b="1" dirty="0"/>
              <a:t>NO exception that testator knows you are unlicensed or you are not being paid.</a:t>
            </a:r>
          </a:p>
        </p:txBody>
      </p:sp>
      <p:sp>
        <p:nvSpPr>
          <p:cNvPr id="4" name="AutoShape 2" descr="data:image/jpeg;base64,/9j/4AAQSkZJRgABAQAAAQABAAD/2wCEAAkGBxQSEhQUExQWFBUWGRgYFRgUFxcYFxccGBgYGhcVFBUYHSggGBwmHBUYIjEhJSksLy4uHR80ODMsNygtLisBCgoKDg0OGxAQGywkHyQyLCwsLCwsLCwsLCwsLCwsLCwsLCwsLCwsLCwsLCwsLCwsLCwsLCwsLCwsLCwsLCwsLP/AABEIAMcA/QMBEQACEQEDEQH/xAAcAAEAAgMBAQEAAAAAAAAAAAAABgcEBQgBAwL/xABLEAABAwICBAcMCAQEBgMAAAABAAIDBBESIQUGMVEHEyJBYXGBFBYXMlJTVJGSk6GxIyRCYnJzssFjgsLTCBUzNKKjs9Lh8DVDg//EABsBAQACAwEBAAAAAAAAAAAAAAADBAECBQYH/8QANhEAAgEDAgMGBgEDAwUAAAAAAAECAwQREiEFEzEVIkFRYXEGFCMyUpGBMzSxFiTRQlOhweH/2gAMAwEAAhEDEQA/ALxQBAEAQBAEAQBAEAQBAEAQBAeEoCrtNcN1DBM6OOOSoa3/AOyMtwOP3cRuetASHUfhEpNJ3bHijlF/opMOIgZ4m4Sbi1kBMAUB6gCAIAgCAIAgCAIAgCAIAgCAIAgCAIAgCAIAgCAIAgCAIAgKr4dtbhTU3ckZHHVA5ViQ5kd83WHlFpbt3oDnIrOwMzRGkn088c0Zs+NzXjMjYQbG3MdhG4rAOvdVNYI6+ljqItjxm29yxw8ZjukFAbhAEAQBAEAQBAEAQBAEAQBAEAQBAEAQBAEAQBAEAQBAEAQGJpXSEdPDJNK7DHG0ucdwHQgOQNa9PyV1VLUSHN55I8lo8Rg6gsrZ5B9tTNXXaQqWwNOG4c5zrXwho/c2Ge9Vby7ha0uZLzwbRWTT1UDo3uY9pa9pLXNORBG0FWIyU4qSeUalocBGuPc1QaSZ+GGf/TuBlMS0AX5g4ZZ84bsuVkHRd0B6gCAIAgCAIAgCAIAgCAIAgCAIAgCAIAgCAIAgCAIAgCAon/EBrfctoIjk3DJOWuFidrYnAc4IDs/uoClVlA6N4J9VjRUgc8ETT2dID9kZ4GjdySCb85K+ecf4j8xX0R3jHYt0oYRC+HDVPA4V0Q5LyGz8o+ObBjw08xAsbbhku18OcR5kORN7rp7EVaGHkqdry0gg2INwRzEbCvUshOruC/WtukaKN5I46PkTNvcgjY88/KAv6xzLAJigCAIAgCAIAgCAIAgCAIAgCAIAgCAIAgCAIAgCAIAgI9r1rI3R9HLUOIxAYYgRfE93ii1xcXzPQCgORa2rfLI+SQ4nyOc95sBdziS42GQuSdizgE14I9Ve7KrjHtBggIc/ELhzjfAy2w7Lns3ri8cvvlrd6XiUtkSU46mdFhfNW9y4YulKBk8UkMgBbI0tNwDtFrgHnG1WLS4lQqKpHwNZLKOVtZdDPo6mSB4N2OIaSCMbb8l4uNhC+qWtxG4pRqR8Sk1h4ZIeCnW3/Lq5rnm0M1o5twBIwyH8Jz6rqcwdVRSBwuCCDYgjYQcwUB+0AQBAEAQBAEAQBAEAQBAEAQBAEAQBAEAQBAEAQHhQHM3DTrl3bVmGJ57ng5NgeS+QE45MtvMBfZY7ygK9pad0j2sY0uc4hrQNpJyAHakpKMcyeEtx1OotRtXhQUccG1/jSHLN7s3dg2DqXy/i187y5c/DwLtOOlEgXL8TcLIKx4atVOPhFXE0ulhFpBfbEA4lwG9pt2X3L1nw3xDly5E3s+nuQVoZ3KGXuGVjpDgP1yNXSup5XOdNTAcpxBL4ySG25yW2sb/dzzWAWgCgPUAQBAEAQBAEAQBAEAQBAEAQBAEAQBAEAQBAEBA+F/W8UFEWsLe6J7siB5hskfboabDpIQHLLigLX4D9V+NkdWyDkxEsi3F9uU633Q4W6T0LzHxJxHlQVvB7y3fsTUYZ3Lv2Lw2G3gtEJ01wqaPp3Boe6c8/EAOA/mJAPYSu7bfDl1VWqXd9+pE6sTN1f4Q6GsLWslwSONhHKMDidzTsceoqG74Fd261Nal6GY1YvYlEkYcC1wBBFiDmCDtBHOFyIylCSa6okaycxcImrB0fVvjGcT+XCbHxT9m+9py9R519P4Veq7t1U8ej9ylOOlmBqhp6ShqoqiM+I4Ym52e05Oa4c+R9djzLomh13omsjniZNC7FHI0OaRmDdAZyAIAgCAIAgCAIAgCAIAgCAIAgCAIAgCAIAgPnPKGNc5xsGgkncAgOSeEbWh2ka2SbETECWQA25MYJtkAM3G7s887XNkQNTq9oh9XURwM2yOAvYnCOdxA5gobq4jb0ZVJeBlLJ1NoTRbKWCOCMWbG0NGW02zceknNfLby6lc1pVZeLLsY6UVBwx67OdKaKBxayIjjnNdYvda+DLmb17epex4BwuNOlz6iy5dPRFerPLwip7r1DZCeseRsWPAF+cEGuzqxhppyXTxNLg8jx4wQLuPlAuA6QR0rwnxDwqNBqvTWIvZr1LNGedmbnhP1X7uo3BgvNFd8VtriBmzaNoVPgV/8ALXCUn3ZbP/k2qRyjmoiy+kFQuz/D9re650fKbtsX0+Xi5udIy/OCTiHTfflgF6IAgCAIAgCAIAgCAIAgCAIAgCAIAgCAIAgCAp7h+1uEcHcMRBfNnNZ3Kja1zS1pA8vr2A5ZoDn8IC9OBDVYwwuq5WkSTDDFe2UWRxD8Th6mheK+JOIKclbwey3fv5FmjDxZaa8mnuT+ByLp43qZz/Fk/WedfW7b+jD2X+Cg+pgKYwEBYvATGTpIkG2GCQkeUMTG4fW4HsXC+I5JWTz5olo/cdCL5109y2c88Meq3ctVx8bbQzm4tsbJ9tvRfxu07l9G4Df/ADNDQ33o/wCCpVhhkH0bXPgljljOF8bmvYdxaQR2ZLuER11qVrC3SFJFUtsC9vLaPsPGT29V726LIDfIAgCAIAgCAIAgCAIAgCAIAgCAIAgCAIDWax6Zjo6eWolNmRtxHeTezWjpJIA60ByFrBpmSsqZaiU3dK4k9A+y0dAAA7EBtOD7Vk19YyLZG3lykgkYWkXZlzu2DMc+5UOJX0bSg6j69F7m0I6ng6dp4Wsa1jGhrWgBrWiwAGwAbl8uq1Jzk5T6vcupYR9StEzJyxwh0nFaSq2C3+oTkLDlWda38y+q8NnrtKcvQoz+5kdV41CAtDgBp3GtnkHitgLSel72Fot1Ru9S858TzStFHxb/AMJk1H7i+V8/fgy0aTXHQLa6klgdYEi8biAcLx4rh25dRK6PDLx2leNRdPH2NZxyjlmupHxSPjkaWvYS1zTtBGRC+oQqRqRU49GUWsFicB+uAo6swSutDU2GwnDLezDlsvisTbydy2B0sCgPUAQBAEAQBAEAQBAEB+XPA51hvAwz8ce3esak/E20s/XGDes5MYPyZ271htIzoZ6JRvTUmYaaBmA51jUgotnjZgedbdehnSz10g3pkxhlA8PethmmbRRO+ji5UuF2T3nY1wHk55HnPQmUZUWVHxZvsWcrBhpnR3BXqx3DSBzwRNNZ8ocAC3bhZvyB9e5fO+P38rm40R+2OyLVKGETLjRvXC0yLGlnvGjemlpmNLOdOGlgGlJMIAuyImw2kt2necl9I4A27GOfUo1V3iDBq7Jotz3iysZRnSy5v8P9HZlVMQRcsYPJyBdl05ryPxTU2hBerJqEdy3eNG9eN0ywWtLGMLGmRjDKZ4b9VhiFdEMnWbOBbIgAMk7fFPUF7j4b4hrh8vPquhWq0nnKKkjuCCLgjMEZEEbCCNi9VsQYaOpOCbXFtfRND3Hj4A2ObEQXOsBaXbezt5tmHblrlDSybiQb1kNYPDKN6N+Y0s9bIDsKwmmGmj1xssmD5OqmjnWNRIqcn0Dalp51nJh05I+wKyaHqAIDxGCKa3aaNMwvAxW2gbbdCpXFaVPGDrWFsq0tJBvCMPNv9bVUVer6HffBH0yiWwawl0IfsuL+sXHwUiuZcvJx5WS5mkiTuEYH7EnraoefV8GddcF9UbzVvXDugus0tDbA4jnne1rdSmp3VRPDKF5w3lPcxNPa88TKWFrnZXBaQMjfbfqWs7io3sTWvCuZDUmj86D1446QMDXDK5LiDllu61rC4mnuzN1wnlRy2jK1m1xNOWixOO9sJFwRa975faW0rieppENpwxVs42wVXLQUTnFx7pJcSScUOZJuT4m9Y+Zq+hfXBMeKNlqvoSifUsIbMSzl2kczCcJsL4W3NiQdvMq15d1o0ZYKtzwlU1qeC2dI1+CMu3An1C68bbW8atTSylRopywQg6+t8iT1tXdXB6eOp21wiXmjxuvbfJkHTyT8LrL4RDHUdkvzRGdb6VmkpWyxSNEgYGBkgwl9i45P2E8q1juXW4d/tafL9cnNuuFSWXgiWgtCiSpZDJiaCSHWsHCwJtnsOS6lStiGpHMo2mZ6WbwaLod1T7UP/YqXzNX0O/HgmV1RYWoUbKane2MkskcJGY7F2bQCDhFrhwIXn+L/AF60XL2Oe7LlzaPlV68Na9zSx92kjItsbHpWYcJg11OnT4U5Rymje6N07xsTXgEY9gO0ZkZnsVCrYRjV05KNS10SafgRbSmt8U8b4pInuY4FrhdvrF9hG0HmXWtuHKjNTg9y92Q5LOUQXTGg4GshfDxlpHOY4SFhIw4MxhA8pd6jczeVLBzLrhypS0kl0JNBoyd5i48uF2PBdHhdY32BoO1Q/M1X0wXKPB9cFLKLH1a1sFQwusRY2sbX3/IqSjcTbxIpXvDlRkos1WndeeJlMZY42sciAM9m1Ryr1G9i1a8JVSGpNG31Q1p7pDnWLQ04eUc72B5utS0LiecMp39hydjO1k1nZA0lzrevbuA5yt61y1siC0sHVl0K+quECQu5LMr87rE9gGSqcyb8T0VPg8Mbn1oeEJwdy2ED7rsXrBATmzXiaVeCxf2ssnVvT7J2BzXXBGSv0K+rqeZvLOVOWCRtKtnNPUB4gIRr/BigkH3XfpJ/Zc68Wy9zt8MlpmmUVjVfG57LmeJYENVaixfwL9XJLR8VDnbT6nGcU6v8kAxqbB2XMk+pE1jN1MPqLh/Uo5bNFC+ak0jXa1TXqX9Aa31NF/itorJLay00jY6htvLIdzAPW7/wtZLDRFxCeYo+WudaJHxYdmFxHTd5F+0NC2x3mxYNJSNDHG4tc4C7WWxHdiNgs4LrrRWxs9VJ7VUf3sTfW02+ICguYaqTK91JSgWXpR94XH7rv0Fecs44uEcSmsSKdxr1WD0vM3N7S6EEkAkDyHkPdaww8gkWvtvySoXUSnpKkrqSng0eNT4yy06mYm8YMVfTyc8kbXu6zG4En2UTejDOBNRjU/k0LX5BMHfU+jJjqhXXiLb5sePZfn8wfWude0lmMjm3cU55RG9Lv+nl/Md81eprYv0p4gv4J1q1/toOr+ty49yvro5Vf7pMryZ/Kd1n5rspbZOtGpiC9jcChMtEx7bkxyvJA3HBc9llE6qhVUX4nLvt6rfsYWnX/WZvxu+amSOhbzxSibXUuuwyPZ5TcQ62XJt02J9SxJaWV75KcdRj64SXqL72Rn4LEN4m9nLTTwSPg5ktFIf4h/Q1bweJFLiXekjR68VpdU2Jya0W3crMnr2DsWqzIt2CUIZMDQFI2aR2MXa1pcQDa+YAF+bbfsWJPCJri4lGOUfPTdMIZnMb4tgRfMgEA2v0bFmCybUK8pRyyTcGmkS2V0d9vLHrDT82raOVLY5vFIKUdReFG+7QuvF5R46osSPutiM8RAjWtsILCDsOXrVK6XdZ07CWJnORyyO0ZHsVZLY9aqmUS5s5/wAuv/DLf+cWqso/VK2VzP5IhjVnSWlU6Eh1Nk+klG+P5Oaoa62K9xLLRrNOzXqZj993wNv2UkVsiSk1pMrR1UYqWoc3IyOZGDzgYXl1uzLtR/eivcyy8Hx1gOGRjPIiib24AT+pYgm1lklvLEEZuimA0NWee7LfyEE/qWlR/VijFSWaqZqtFVGCaJ257fnYqSccpomqTzFlsVrvoXDc1/6XLzVtHFyl6nMSxLJToevT4Oqpkz0VWxso2Fz2izJQRcYrkvDWhu07VSnRlKupFWe7ZDMeSvYLXMRJabKspWHxmwsDug4Hm3qIUWO636nLnNOZGWvyCkaOoqmxu9UqrDUNaTYSDB23BafaaPWoq8NUCK4eYmDph/1ib8x/zK3gu6jelPuosDVf/a0/4f63Li3n9dFKo8uTK2lfyj1n5rtxXdL8J7E61LsaU3z5b/k1cniW1SJSqvMyJawu+tT/AJjvmupSXcRapTxFHx0ZW8VLG/yXAnq2H4EraUcxYqPNNo2euVhUADMCOOx3jDl8FHRXdRHbzxHBIeD0/V5Pzf6GrZ9SvcvMiMa2v+tzDcQOwNasU19NFmhPFNGbqIbzyD+Ef1sSrF7Y8zFzLJtdP6syTTGRj2NaQ0AOJvk0DmCxGUkuhFRudCwZOqGrE0NQ2RzmObYg4S6+ZBG0Dnatlqk1sR3VypQwXPo4WauvBNRWTylV5kZa2IggNJrIzkH1hV68cxaLtk8TOatNMwVEzTzPd8yVUp7xyelhPY3LpR/lQzz47B2XL1Dp+r/Bpr72TXaFohKypcR/pQl7eggj9sSlqPS0vM2lUxgzdRXXq2t5nNeP3/ZaXK7mRUnsjSVs15JDve4/8RUsVskbQqbG1gZemgZ5yd59QYwfEqGS7zfoRTll5MTWCoxVM5/iOHY04R8ApILur1JISxHBIdBw3oHDzgnI7GgD9Cq1pYroZzuQ3jVdaNtexb5nxQl3M6Iu9qMn9151Q03f8kHhkqASL0WncnU/E2bNDymHjwGlliciMVgcJdh22uFpzIqWk119T66C0pDEfpYQ/PKTa5mQsQx3JdayxOnJ9GYqPJlaOhe3STeMdjcS52Pyw5jiHDcCCMkk1ymU1nOSOtfkpMF7X3TMq4H08gDuS8Br2kHeA5pBWqepDmZRjzVJe5znG7nEknpO1bYwhGWEWdqofqtP+H+t68/eL/cIjzlMrCZ/Kd1n5rvKOxLGpsWDqIfqh/Mf8mrjcT/qxItWXkh2srrVdR+Y75rrUV3EbwlsYs9M5kccjhyZMWDpwkA/MKSOHlGVUyfiprHPILzchoaCdzRYBFHBiMsE94OXXp5fzf6GqKa7yIqkssi2uDvrs/4h+lqzSWaaJKcu7gzeD516h4/h/OSNR3O0U/UVZZPJNd6gEjDFkSM2Hf8AiW8aCx1ZpGKwbzUvWuaeqbG8MDbOJwNIPJFxndNGjDy+vmRVYJou/RrrtXUpvY87XWJGYtyAIDW6bbdhUVToyzavEzmfXRmCtmHNcH1tH7qlRX00d5TwYp0iO5BDniE3GdFsGHbvutuX3s+g1Ej1EhxQz/xDxfWOLf8Au8KrdPDibReo0GrFa2Gpjc92FoxBx3XaR81Zqx1RNOZnY1YepMbo2UyX6Mjz0e3bk6Q9XGOcfgxU5PeRsnlZIpUT4nudvcT6zf8AdW4rY11m3oNaJIYhG1kRDQ4AuDi7lXvseBznmUUraLnqZhVNjRhymxuFU2LQ0HUYqOM/wXjtaxzT+lcStDF2iVP6bKvD128bkXM2LG1dzoI/y6j4GRciun82kTJ/SbK6D118eBE6hMtH/wC5oidpp2fpksVUl0kvUeGSF48uxW8GNeUTPXyDkwS7mtiPsNc35u9SqWsszlH1Nm9KRDcat43May2dTz9Tp/wn/qPXnL3+5JIvutlUzv5Tus/NehS2Ioz2LG4P/wDaH8x/yauJxX+rEkpPOSFa0O+uVP5r/muxQX017Ean1N3URY9FRb47yDq4wtd2Wc0qBPFw0ZT8SIY1cx0Mcwsngyzppfzf6GqtV+9GVLJEdc3fXJjvLT62tUlBfTQ14M7g8ce6Jc7fRHP+dllpXjlJPzNoSzLB+Nf7CpbawvEwmwAubvzNudLXMovPmauWJYP1wbu+vN/A/wCS2rLZe5pKWTo7RPiq/T+04Vx9xnqQrhAYmkm3YVpPoTUH3zmzhQiw1t7WxMafUXN+QCpUekvc68p4REMan0mFULR4OqU9xh1tsj3ZdBAt/wAKo145m16FmhJJN+ZXmm4eKqJmeS9w+OStw3gitKWNjBxqTGGHUJyw4CDzw0QPU4wm3xlCoNJyx5stZxTIMHq9gqczyJ7q5qrBNTxvkbJieCS5r7ADEQLNt0LmXF66dVQLUKOYaiCy5OI3Ej1FdLqitrwWBqVPioyPIM7eoGLEPiSuVdwxcRZZpzzSkV41662Cs6nQszVn/wCOZ+VUfORce4/vEXIS+gysw9djGClzNixdHaOkL6KYC7O52hxH2bMft68QXNlVgpyg+uS3F5gVyH5LpYKjqdC19Y6DjaN+8Rse3rY0H5YguFb1VG6aZdn3qRVONd3HiUeZ4Fv6mZ0dN+E/9R68zf8A90Xqcs0ypJ38p34j8yvSxXdKXMwWXwdn6mfzH/Jq8/xbarEuW8sxZBdanfXKn81/zXcoL6S9iq57snmqtKJKCJp2ObKw9TnEf+VyLqpy7otUXmm0VlO0sc5p2tJaesGxXbW6TKWvGxOdQdLNp4W47YJKni3HnbeIYSO2w6ioZxzMljPYwOEvR7oqrERZr2ix6W5EddgD2rND7cMxOW+UazVPTDKaZzpMWBzC0lgBINwWkAnPNqVqTmkl4GadZReT56y6VFTMZGAhoa1gxbbDnNshc3WaVPRHHiYlWzLJtODN169n4H/JYrLZe5rGeWdJ6K8VW6fQ5Vx9xnqQgCA+c7Liy1kbQlh5K31u4PI6yUSSOkBAsMDmty6btKpOnVg3pxv5nShVjJd40I4IKfyp/bZ/bWcV/NGzdNeJM9W9UW0sIiZctF7YrF2ZLsyABtJGQ3JGlLrLqayuUsJFM66OoW11Q0tme4OAc6ORjWYg0XDQWE5bCb7boqdWMcLBlVac92aUSUBy4uq99H/bW2Kvi1+mHOkW7DqnxtO8SY2Goa0yNu3GwBrA2MOsRyQz1kryVXjGivss6cr0ZZVVSjg0/grpvKn94z+2rP8AqN/iaKnT8yWaL1bEMLYmklrBZuLN1ukgAbb8y5NzxPmVteCSNVRWERao4Lqcuc7FPckk2ewbTfL6PpXUj8QtLGk00QfibPQ+pbKZj2RmQtkJxY3NJzaW8khotkee6hq8bVSSk49CSLjGLivE1I4Kqbyp/bZ/bU/+opfiRcun5kh0fqo2KnEDS7AA9t3EYrPJLswAPtG2So1OMKdVVGtyZVIqGjwI94Kqa9sU/ts/tq+viFtbRRDop+Zuap9LQQsimnazCwNaHHFIRsvhaLnbttzKvB3F1ccynB+foZdxCK0kR0NqboyqOGnqZJHW8USNDrC2eB0YNsxmurX4jdUFmpSwiNcp+JZLdDDiwzcAM9trWzPUvMzv3zuYTqssYRDHcFNNfxp/bZ/2Lsr4ib6RRGoU/MlWitXBBCyJly1gs0uzdm4uzIA5zuXJrcS5tXmNEsasYx0oi0vBZTkk4p8zfx2c/wD+a6sfiJ4xpI+XTa6ki0Bqoyli4uMuLbl3LIJuctoAFslzrviqrzUnHobwmqawjSaS4NYJpXyudNie4udhewC5OdgWE27Vep/EDjBR0mmKb3JFoPVptPC2FmItbe2Kxdmb7QANp3Ll3fEudV5huqkaeyINr3qhBTh9U9kzg595OLkY0NLjk6zmE2JPrXoeGcTlcYpJrKIZuH3EE0lpaDucQQMkaOM4wmR7XG+DDYYWjoK70KU9WZFepXiliJZ2pjo9NaPMUwvLBhY+5zcLfRyg8x2i+8c91ipRedUTFG4ytMjWz8ERxcmV+HpDSfXl8lop1U+hP3PMklDwdRspn09jhk/1HEjGSLFpDsNhYjIW37VE6dVzUjbXTSwfbVvg0ipJ2zRulxAEWe5rhZ23IMB+K3dOrLaWCN1Kcd0WbRxYWq7FYRzqktTyZC2IwgCA/JasbmcnmAbkwMsh3ClraNG0bnNIE8t2QAtxDFlicRuAPyyKyYOVHPJJJNyTc9qAsDge1V7rqePkbeGAg7bXk2sFtpA8bm2DqXD49xBW1Dlxfel09vElprLOhAF85lNt5La2PMI3LXLM5PbLOWYPMITUzORgG5NT8xljCNyan5jLPbJlgr7hd1wfQRMigIbNNis7nY1truA2XOzPp3L03w/wyNzJ1KvSPh5kNWo1sjnpe+9ioeg70XqMl8cD2ur6trqWcl0sTcTHkZujBDSHnygXDPnXh/iDhcaH+4pbJ7NepZpTzsWZhC8puWMntlrqfmDzCNyzqa8RlnoasZALehNTAssZBjaSoI54nxSNxMkaWuG8Hd0qza15UaiqQe6NWsrByzrVoR9FVS07s8DuSR9ppza7rtbtX1OyuoXNCNReP+fEoyjpZm6gayu0fWxTg8i+GYZ2MbsnXAzJHjC3OFZMHWVHJHMxskZD2PAc1wNwQRcEdi1wbamZAjG5bGMs9DVjCGT0LJg9QBAEAQH4mkDWlziA0AlxJAAAzJJOwWQHJ/CfrX/mFdI9pPEs5EIJuLN2vA2coi/qQEYoKN80rIo2lz3uDWgc5JstKlSNOLnJ7Lcyt2dT6paCbQ0scDbEtHLcBbG45ucd+a+XcTvXd13U8PAuwjpRuVzmbhYAQBAEAQHhW6MHPfDnE4aTu7Y6GMszvYXe09XKa7/0r6N8ONOyWPN5KlX7iu13SIICc8DUsg0pCI9jmyCT8GG558+UGrkcdUHZT1+mPckpZ1HSC+YlwLBkIAgCAIAVsjBW/DTqv3RTd1MBMtOMwPtRk8q458PjdWJep+HOI8qryZvuy6ej/wDpDWhlZOfwV7sql+cAGuPGRuoJXOdIy74MVrCMBoMYO24JJAzyJ3IC5kAQBAEAQBAEBU/Dzrh3PTCjjd9LUD6Te2LYfaII6g5Ac7IC4eA3VW5NdIMs2U9+faJJP6R/MvJ/EvEdEfl4dXu/+P8A2T0YeLLmsvD6mWgsALACAIAgCALOTBX3C/qg6sp2ywtxTw3s0XLnsPjMaBtIOY7d69L8O8Sjb1HSqPEZf+GQ1YZ3Rz09liQRYjIg5EdBC+grdZXQqngCYyC9+BrUx9K11XO0sklbhjYdrWEhxLxbIktFhuXiPiLikKq+XpvKXX3LNKGN2WgvIvcsBagIAgCAIAgPHNByOYO1bxm4vKMNZOY+EnVjuCsexoIik+khub8knNt94NxbdZfUeFXyu7dT8Vs/cpTjpZpNBaUfSTx1EVscTsTb3texydYg2PPmukaHXurOnI62miqIiC2RoJAN8LvtMPSDkgNqgCAIAgCAwdNaTZTQSzyXwRMc91rXIaL2FyBc7AgOQ9bNYJK+qlqJCbvdyW3JDGDxWDoA+NzzoD8ar6EfW1MVPHte7lHyWjxnnoA/ZQXVwrajKrLw/wAmYrLwdUaL0eyniZDG0NZG0NaB8T1k3PWV8qua8q9SU5dWXorCMtVsGQmAEwAmAEwAmAEwAmAFlA0el9UaKqc501NG9zhYuthfl99tiD0rqW/FrqhhQm8eRo6cWfHROo9BTEGKljDgbhzsUjh1OkJI2LNxxi7rrEpvHpsYVOKJCFzMkh6tcbALGAEwAmAEwAmAEwAmDJGdftV26QpXx2Albd0LthDxsBNvFdsK7PCOIO0rp/8AS9miKpHKOY6ynfG9zJGlj2Etc12RBGRBC+lxmppSi8plPBanADrXxFQaKQni6g4o9lhKBnc3uMTWgc+YCyDoe6A9QBAEAQFV/wCIidzdGxhpIDqlgfY2BHFSnC4XzBIBts5I6EBzggMzRuk5adxdDI6NxBBcw2NjtF+xaVKUKi0zWUM4Nl341/pc3tlV+z7X/tr9G2uQ78a/0ub2ynZ9r+Ef0Y1yHfjX+lze2U7Ptfwj+hrkO/Gv9Lm9sp2fa/hH9DXId+Nf6XN7ZTs+1/CP6GuQ78a/0ub2ynZ9r+Ef0Nch341/pc3tlOz7X8I/oa5Dvxr/AEub2ynZ9r+Ef0Nch341/pc3tlOz7X8I/oa5Dvxr/S5vbKdn2v4R/Q1yHfjX+lze2U7Ptfwj+hrkO/Gv9Lm9sp2fa/hH9DXId+Nf6XN7ZTs+1/CP6GuQ78a/0ub2ynZ9r+Ef0Nch341/pc3tlOz7X8I/oa5Dvxr/AEub2ynZ9r+Ef0Nch341/pc3tlOz7X8I/oa5Dvxr/S5vbKdn2v4R/Q1yHfjX+lze2U7Ptfwj+hrkO/Gv9Lm9sp2fa/hH9DXId+Nf6XN7ZTs+1/CP6GuQ78a/0uf2ynZ9r+C/RnWzUVtW+V5kkcXvd4znZk5WzPYrMYqK0roanzZIQQRcEZgg2II2EHmK2B2hoGZz6aBzgQ50TCQ62K5aL3sSL9qA2CAIAgCA1Os2gIa6nfTztux+w/aY6xwvZucLoCg9K8B9exx4kxSsxHCcWF1uYuaRYdhQGD4GNKebj961Ae+BnSnm4/etQDwM6U83H71qAeBjSnm4/etQDwMaU83H71qAeBjSnm4/etQDwMaU83H71qAeBjSnm4/etQDwMaU83H71qAeBjSnm4/etQDwMaU83H71qAeBjSnm4/etQDwMaU83H71qAeBjSnm4/etQDwMaU83H71qAeBjSnm4/etQDwMaU83H71qAeBjSnm4/etQDwM6U83H71qAeBjSnm4/etQDwMaU83H71qAeBjSnm4/etQDwMaU83H71qAeBnSnmo/etQEr1I4EpGTNl0gY3Rts4RMJdjdfxZDYckbht6toF5MaAAALAZABAfpAEAQBAEAQBAEAQBAEAQBAEAQBAEAQH5c26A9AQHqAIAgCAIAgCAIAgCAIAgCAID//2Q=="/>
          <p:cNvSpPr>
            <a:spLocks noChangeAspect="1" noChangeArrowheads="1"/>
          </p:cNvSpPr>
          <p:nvPr/>
        </p:nvSpPr>
        <p:spPr bwMode="auto">
          <a:xfrm>
            <a:off x="304800" y="2286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57</a:t>
            </a:fld>
            <a:endParaRPr lang="en-US" dirty="0">
              <a:solidFill>
                <a:prstClr val="black">
                  <a:tint val="95000"/>
                </a:prst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04510" y="2438400"/>
            <a:ext cx="3333750" cy="2915265"/>
          </a:xfrm>
          <a:prstGeom prst="rect">
            <a:avLst/>
          </a:prstGeom>
        </p:spPr>
      </p:pic>
    </p:spTree>
    <p:extLst>
      <p:ext uri="{BB962C8B-B14F-4D97-AF65-F5344CB8AC3E}">
        <p14:creationId xmlns:p14="http://schemas.microsoft.com/office/powerpoint/2010/main" val="422540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 Writing</a:t>
            </a:r>
          </a:p>
        </p:txBody>
      </p:sp>
      <p:sp>
        <p:nvSpPr>
          <p:cNvPr id="5" name="Content Placeholder 4"/>
          <p:cNvSpPr>
            <a:spLocks noGrp="1"/>
          </p:cNvSpPr>
          <p:nvPr>
            <p:ph idx="1"/>
          </p:nvPr>
        </p:nvSpPr>
        <p:spPr/>
        <p:txBody>
          <a:bodyPr/>
          <a:lstStyle/>
          <a:p>
            <a:r>
              <a:rPr lang="en-US" b="1" dirty="0"/>
              <a:t>No requirement regarding what written on or with.</a:t>
            </a:r>
          </a:p>
          <a:p>
            <a:pPr>
              <a:buNone/>
            </a:pPr>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2971800" y="2971800"/>
            <a:ext cx="3790950" cy="32575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C9A7B0D-60EC-4882-9B8C-593AA00535D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Signed by Testator</a:t>
            </a:r>
          </a:p>
        </p:txBody>
      </p:sp>
      <p:sp>
        <p:nvSpPr>
          <p:cNvPr id="3" name="Content Placeholder 2"/>
          <p:cNvSpPr>
            <a:spLocks noGrp="1"/>
          </p:cNvSpPr>
          <p:nvPr>
            <p:ph idx="1"/>
          </p:nvPr>
        </p:nvSpPr>
        <p:spPr/>
        <p:txBody>
          <a:bodyPr/>
          <a:lstStyle/>
          <a:p>
            <a:r>
              <a:rPr lang="en-US" b="1" dirty="0"/>
              <a:t>Any symbol executed or adopted by the testator with present intent to authenticate the will.</a:t>
            </a:r>
            <a:br>
              <a:rPr lang="en-US" b="1" dirty="0"/>
            </a:br>
            <a:br>
              <a:rPr lang="en-US" b="1" dirty="0"/>
            </a:br>
            <a:r>
              <a:rPr lang="en-US" b="1" dirty="0" err="1"/>
              <a:t>Gov’t</a:t>
            </a:r>
            <a:r>
              <a:rPr lang="en-US" b="1" dirty="0"/>
              <a:t> Code § 311.005(6).</a:t>
            </a:r>
          </a:p>
        </p:txBody>
      </p:sp>
      <p:sp>
        <p:nvSpPr>
          <p:cNvPr id="40969" name="AutoShape 9"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2"/>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0971" name="AutoShape 11"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2"/>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0973" name="AutoShape 13"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2"/>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Signatures</a:t>
            </a:r>
          </a:p>
        </p:txBody>
      </p:sp>
      <p:pic>
        <p:nvPicPr>
          <p:cNvPr id="5" name="Content Placeholder 4">
            <a:extLst>
              <a:ext uri="{FF2B5EF4-FFF2-40B4-BE49-F238E27FC236}">
                <a16:creationId xmlns:a16="http://schemas.microsoft.com/office/drawing/2014/main" id="{53585DDC-D54C-44A0-8C43-D820F02C4CF5}"/>
              </a:ext>
            </a:extLst>
          </p:cNvPr>
          <p:cNvPicPr>
            <a:picLocks noGrp="1" noChangeAspect="1"/>
          </p:cNvPicPr>
          <p:nvPr>
            <p:ph idx="1"/>
          </p:nvPr>
        </p:nvPicPr>
        <p:blipFill>
          <a:blip r:embed="rId2"/>
          <a:stretch>
            <a:fillRect/>
          </a:stretch>
        </p:blipFill>
        <p:spPr>
          <a:xfrm>
            <a:off x="3050279" y="3894301"/>
            <a:ext cx="2752442" cy="2193597"/>
          </a:xfrm>
          <a:prstGeom prst="rect">
            <a:avLst/>
          </a:prstGeom>
        </p:spPr>
      </p:pic>
      <p:pic>
        <p:nvPicPr>
          <p:cNvPr id="40962" name="Picture 2" descr="http://thesamerowdycrowd.files.wordpress.com/2009/03/barack-obama-signature.jpg"/>
          <p:cNvPicPr>
            <a:picLocks noChangeAspect="1" noChangeArrowheads="1"/>
          </p:cNvPicPr>
          <p:nvPr/>
        </p:nvPicPr>
        <p:blipFill>
          <a:blip r:embed="rId3" cstate="print"/>
          <a:srcRect/>
          <a:stretch>
            <a:fillRect/>
          </a:stretch>
        </p:blipFill>
        <p:spPr bwMode="auto">
          <a:xfrm>
            <a:off x="228600" y="1676400"/>
            <a:ext cx="4981575" cy="2362200"/>
          </a:xfrm>
          <a:prstGeom prst="rect">
            <a:avLst/>
          </a:prstGeom>
          <a:noFill/>
        </p:spPr>
      </p:pic>
      <p:pic>
        <p:nvPicPr>
          <p:cNvPr id="40964" name="Picture 4" descr="http://upload.wikimedia.org/wikipedia/commons/1/18/Louis-xiv-signature.jpg"/>
          <p:cNvPicPr>
            <a:picLocks noChangeAspect="1" noChangeArrowheads="1"/>
          </p:cNvPicPr>
          <p:nvPr/>
        </p:nvPicPr>
        <p:blipFill>
          <a:blip r:embed="rId4" cstate="print"/>
          <a:srcRect/>
          <a:stretch>
            <a:fillRect/>
          </a:stretch>
        </p:blipFill>
        <p:spPr bwMode="auto">
          <a:xfrm>
            <a:off x="5486400" y="1752600"/>
            <a:ext cx="3265079" cy="2082800"/>
          </a:xfrm>
          <a:prstGeom prst="rect">
            <a:avLst/>
          </a:prstGeom>
          <a:noFill/>
        </p:spPr>
      </p:pic>
      <p:pic>
        <p:nvPicPr>
          <p:cNvPr id="40966" name="Picture 6" descr="http://t1.gstatic.com/images?q=tbn:PmINr-ug6zUyWM:http://i193.photobucket.com/albums/z10/innermagicclub/printcopy.jpg">
            <a:hlinkClick r:id="rId5"/>
          </p:cNvPr>
          <p:cNvPicPr>
            <a:picLocks noChangeAspect="1" noChangeArrowheads="1"/>
          </p:cNvPicPr>
          <p:nvPr/>
        </p:nvPicPr>
        <p:blipFill>
          <a:blip r:embed="rId6" cstate="print"/>
          <a:srcRect/>
          <a:stretch>
            <a:fillRect/>
          </a:stretch>
        </p:blipFill>
        <p:spPr bwMode="auto">
          <a:xfrm>
            <a:off x="990600" y="4038600"/>
            <a:ext cx="1409700" cy="1905000"/>
          </a:xfrm>
          <a:prstGeom prst="rect">
            <a:avLst/>
          </a:prstGeom>
          <a:noFill/>
        </p:spPr>
      </p:pic>
      <p:sp>
        <p:nvSpPr>
          <p:cNvPr id="40969" name="AutoShape 9"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0971" name="AutoShape 11"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0973" name="AutoShape 13"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75" name="Picture 15" descr="http://ifightrobots.com/images/prince_symbol.jpg"/>
          <p:cNvPicPr>
            <a:picLocks noChangeAspect="1" noChangeArrowheads="1"/>
          </p:cNvPicPr>
          <p:nvPr/>
        </p:nvPicPr>
        <p:blipFill>
          <a:blip r:embed="rId8" cstate="print"/>
          <a:srcRect/>
          <a:stretch>
            <a:fillRect/>
          </a:stretch>
        </p:blipFill>
        <p:spPr bwMode="auto">
          <a:xfrm>
            <a:off x="6400800" y="3810000"/>
            <a:ext cx="1752600" cy="2094905"/>
          </a:xfrm>
          <a:prstGeom prst="rect">
            <a:avLst/>
          </a:prstGeom>
          <a:noFill/>
        </p:spPr>
      </p:pic>
      <p:sp>
        <p:nvSpPr>
          <p:cNvPr id="4" name="Slide Number Placeholder 3"/>
          <p:cNvSpPr>
            <a:spLocks noGrp="1"/>
          </p:cNvSpPr>
          <p:nvPr>
            <p:ph type="sldNum" sz="quarter" idx="12"/>
          </p:nvPr>
        </p:nvSpPr>
        <p:spPr/>
        <p:txBody>
          <a:bodyPr/>
          <a:lstStyle/>
          <a:p>
            <a:fld id="{EC9A7B0D-60EC-4882-9B8C-593AA00535D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Signatures</a:t>
            </a:r>
          </a:p>
        </p:txBody>
      </p:sp>
      <p:sp>
        <p:nvSpPr>
          <p:cNvPr id="3" name="Content Placeholder 2"/>
          <p:cNvSpPr>
            <a:spLocks noGrp="1"/>
          </p:cNvSpPr>
          <p:nvPr>
            <p:ph idx="1"/>
          </p:nvPr>
        </p:nvSpPr>
        <p:spPr/>
        <p:txBody>
          <a:bodyPr/>
          <a:lstStyle/>
          <a:p>
            <a:r>
              <a:rPr lang="en-US" b="1" dirty="0"/>
              <a:t>1.  Estates Code</a:t>
            </a:r>
            <a:br>
              <a:rPr lang="en-US" b="1" dirty="0"/>
            </a:br>
            <a:endParaRPr lang="en-US" b="1" dirty="0"/>
          </a:p>
          <a:p>
            <a:pPr lvl="1"/>
            <a:r>
              <a:rPr lang="en-US" b="1" dirty="0"/>
              <a:t>By the testator’s direction, and</a:t>
            </a:r>
            <a:br>
              <a:rPr lang="en-US" b="1" dirty="0"/>
            </a:br>
            <a:endParaRPr lang="en-US" b="1" dirty="0"/>
          </a:p>
          <a:p>
            <a:pPr lvl="1"/>
            <a:r>
              <a:rPr lang="en-US" b="1" dirty="0"/>
              <a:t> In the testator’s presence.</a:t>
            </a:r>
            <a:endParaRPr lang="en-US" sz="2800" b="1" dirty="0"/>
          </a:p>
        </p:txBody>
      </p:sp>
      <p:sp>
        <p:nvSpPr>
          <p:cNvPr id="4" name="Slide Number Placeholder 3"/>
          <p:cNvSpPr>
            <a:spLocks noGrp="1"/>
          </p:cNvSpPr>
          <p:nvPr>
            <p:ph type="sldNum" sz="quarter" idx="12"/>
          </p:nvPr>
        </p:nvSpPr>
        <p:spPr/>
        <p:txBody>
          <a:bodyPr/>
          <a:lstStyle/>
          <a:p>
            <a:fld id="{EC9A7B0D-60EC-4882-9B8C-593AA00535DE}"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1200</TotalTime>
  <Words>1016</Words>
  <Application>Microsoft Office PowerPoint</Application>
  <PresentationFormat>On-screen Show (4:3)</PresentationFormat>
  <Paragraphs>308</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Corbel</vt:lpstr>
      <vt:lpstr>Wingdings</vt:lpstr>
      <vt:lpstr>Wingdings 2</vt:lpstr>
      <vt:lpstr>Wingdings 3</vt:lpstr>
      <vt:lpstr>Module</vt:lpstr>
      <vt:lpstr>4.  Formalities  Introduction</vt:lpstr>
      <vt:lpstr>Formalities depend on type of will </vt:lpstr>
      <vt:lpstr>Formalities Policies</vt:lpstr>
      <vt:lpstr>4.  Formalities  Attested Will  EC § 251.051</vt:lpstr>
      <vt:lpstr>Formalities Overview</vt:lpstr>
      <vt:lpstr>1.  In Writing</vt:lpstr>
      <vt:lpstr>2.  Signed by Testator</vt:lpstr>
      <vt:lpstr>Sample Signatures</vt:lpstr>
      <vt:lpstr>Proxy Signatures</vt:lpstr>
      <vt:lpstr>Proxy Signatures</vt:lpstr>
      <vt:lpstr>Proxy Signatures</vt:lpstr>
      <vt:lpstr>Location</vt:lpstr>
      <vt:lpstr>3.  Attestation</vt:lpstr>
      <vt:lpstr>Capacity of Witnesses</vt:lpstr>
      <vt:lpstr>Capacity of Witnesses</vt:lpstr>
      <vt:lpstr>Capacity of Witnesses</vt:lpstr>
      <vt:lpstr>Capacity of Witnesses</vt:lpstr>
      <vt:lpstr>Order of Events</vt:lpstr>
      <vt:lpstr>Attestation by Mark</vt:lpstr>
      <vt:lpstr>Attestation by Proxy</vt:lpstr>
      <vt:lpstr>Location of Attestation</vt:lpstr>
      <vt:lpstr>Presences</vt:lpstr>
      <vt:lpstr>Presences</vt:lpstr>
      <vt:lpstr>Presences</vt:lpstr>
      <vt:lpstr>Witness as Beneficiary -- EC § 254.002</vt:lpstr>
      <vt:lpstr>Witness as Beneficiary -- EC § 254.002</vt:lpstr>
      <vt:lpstr>Witness as Beneficiary -- EC § 254.002</vt:lpstr>
      <vt:lpstr>Witness as Beneficiary -- EC § 254.002</vt:lpstr>
      <vt:lpstr>Witness as Beneficiary -- EC § 254.002</vt:lpstr>
      <vt:lpstr>Self-Proving Affidavit EC §§ 251.104 &amp; 251.1045</vt:lpstr>
      <vt:lpstr>Self-Proving Affidavit EC §§ 251.104</vt:lpstr>
      <vt:lpstr>Self-Proving Affidavit EC § 251.1045</vt:lpstr>
      <vt:lpstr>Self-Proving Affidavit</vt:lpstr>
      <vt:lpstr>Self-Proving Affidavit</vt:lpstr>
      <vt:lpstr>Self-Proving Affidavit</vt:lpstr>
      <vt:lpstr>Selecting Witnesses</vt:lpstr>
      <vt:lpstr>Selecting Witnesses</vt:lpstr>
      <vt:lpstr>Selecting Witnesses</vt:lpstr>
      <vt:lpstr>Selecting Witnesses</vt:lpstr>
      <vt:lpstr>Selecting Witnesses</vt:lpstr>
      <vt:lpstr>Selecting Witnesses</vt:lpstr>
      <vt:lpstr>Selecting Witnesses</vt:lpstr>
      <vt:lpstr>Will Execution Ceremony</vt:lpstr>
      <vt:lpstr>Will Execution Ceremony -- Purposes</vt:lpstr>
      <vt:lpstr>Will Execution Ceremony -- Purposes</vt:lpstr>
      <vt:lpstr>Will Execution Ceremony -- Purposes</vt:lpstr>
      <vt:lpstr>Will Execution Ceremony Steps Before</vt:lpstr>
      <vt:lpstr>Will Execution Ceremony Steps Before</vt:lpstr>
      <vt:lpstr>Will Execution Ceremony Steps Before</vt:lpstr>
      <vt:lpstr>Will Execution Ceremony Steps Before</vt:lpstr>
      <vt:lpstr>Will Execution Ceremony The ceremony itself</vt:lpstr>
      <vt:lpstr>Will Execution Ceremony The ceremony itself</vt:lpstr>
      <vt:lpstr>Will Execution Ceremony The ceremony itself</vt:lpstr>
      <vt:lpstr>Will Execution Ceremony The ceremony itself</vt:lpstr>
      <vt:lpstr>Will Execution Ceremony After ceremony</vt:lpstr>
      <vt:lpstr>Will Execution Ceremony After ceremony</vt:lpstr>
      <vt:lpstr>Warning!!!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Formalities  Attested Will</dc:title>
  <dc:creator>Gerry W. Beyer</dc:creator>
  <cp:lastModifiedBy>Gerry Beyer</cp:lastModifiedBy>
  <cp:revision>61</cp:revision>
  <dcterms:created xsi:type="dcterms:W3CDTF">2010-09-09T00:55:54Z</dcterms:created>
  <dcterms:modified xsi:type="dcterms:W3CDTF">2019-01-30T00:47:14Z</dcterms:modified>
</cp:coreProperties>
</file>