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9" r:id="rId3"/>
    <p:sldId id="260" r:id="rId4"/>
    <p:sldId id="272" r:id="rId5"/>
    <p:sldId id="262" r:id="rId6"/>
    <p:sldId id="257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</p:sldIdLst>
  <p:sldSz cx="9144000" cy="6858000" type="screen4x3"/>
  <p:notesSz cx="6954838" cy="9309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346" y="3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763" cy="467072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9466" y="0"/>
            <a:ext cx="3013763" cy="467072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7722E765-6527-4141-92FC-A847D5ED063D}" type="datetimeFigureOut">
              <a:rPr lang="en-US" smtClean="0"/>
              <a:t>1/27/2019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013763" cy="467071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9466" y="8842030"/>
            <a:ext cx="3013763" cy="467071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B3936F12-7166-4C2B-B29F-476448F50F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8863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0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40175" y="0"/>
            <a:ext cx="30130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ABF080-4A95-406C-B79E-3628F7ACD7CD}" type="datetimeFigureOut">
              <a:rPr lang="en-US" smtClean="0"/>
              <a:t>1/27/2019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82713" y="1163638"/>
            <a:ext cx="4189412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325" y="4479925"/>
            <a:ext cx="5564188" cy="36655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375"/>
            <a:ext cx="30130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40175" y="8842375"/>
            <a:ext cx="30130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2A98C9-4B27-4249-BB7F-5AEDDF8FE3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9600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A50BC8-2B79-4584-8E83-E5DDBB515CD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CEF666-A6A4-4720-8E84-93DEF9D42ED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A11161-6A5D-447C-AC64-7342361C14A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78C7E3-7A88-43A5-AF52-29A5B06E3C3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B95409-7071-40B3-9587-572C9B3A0C3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CA2B4C-50C5-4DB8-9506-DF751F10450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74C5CF-2684-4F5E-A0FF-69C7D7652F8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5BE5ED-BF96-480B-8BD0-54ACB4F5D65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133E04B-AAF5-4088-87B3-96E605B8857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F31994-5B70-48A2-AA94-112E8409D08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pPr>
              <a:defRPr/>
            </a:pPr>
            <a:fld id="{26492AA7-4373-4FD3-94C3-98A26D47274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fld id="{C5E7F027-AB66-4F94-BD43-A528E608717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/url?sa=i&amp;rct=j&amp;q=&amp;esrc=s&amp;frm=1&amp;source=images&amp;cd=&amp;cad=rja&amp;docid=6rukhZtjt2BjPM&amp;tbnid=2CdVT1F_s_Vu4M:&amp;ved=0CAUQjRw&amp;url=http://en.memory-alpha.org/wiki/Spock_(alternate_reality)&amp;ei=Mo0fUrOiHKPg2gXQj4CQBg&amp;bvm=bv.51495398,d.aWc&amp;psig=AFQjCNHzIsjtKhU1l3FbqoqbSBmP1XHc8A&amp;ust=1377885734991636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1828800"/>
            <a:ext cx="8077200" cy="1673352"/>
          </a:xfrm>
        </p:spPr>
        <p:txBody>
          <a:bodyPr/>
          <a:lstStyle/>
          <a:p>
            <a:pPr algn="ctr" eaLnBrk="1" hangingPunct="1"/>
            <a:r>
              <a:rPr lang="en-US" b="1" dirty="0"/>
              <a:t>Other Intestacy Matters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A50BC8-2B79-4584-8E83-E5DDBB515CD6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Conflict of Laws – Estate of Hanau – p. 65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No equitable adjustment upon death of separate property acquired elsewhere that would have been community property if acquired in Texas.</a:t>
            </a:r>
          </a:p>
          <a:p>
            <a:endParaRPr lang="en-US" b="1" dirty="0"/>
          </a:p>
          <a:p>
            <a:r>
              <a:rPr lang="en-US" b="1" dirty="0"/>
              <a:t>Note:  Some states do so by recognizing “quasi-community” property.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78C7E3-7A88-43A5-AF52-29A5B06E3C3E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Tortious</a:t>
            </a:r>
            <a:r>
              <a:rPr lang="en-US" dirty="0"/>
              <a:t> Interference with Inheritance Rights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778009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</a:pPr>
            <a:r>
              <a:rPr lang="en-US" b="1" dirty="0"/>
              <a:t>Texas Supreme Court in the 2018 case of </a:t>
            </a:r>
            <a:r>
              <a:rPr lang="en-US" b="1" i="1" dirty="0"/>
              <a:t>Archer v. Anderson </a:t>
            </a:r>
            <a:r>
              <a:rPr lang="en-US" b="1" dirty="0"/>
              <a:t>held, “The tort of intentional interference with inheritance is not recognized in Texas.”</a:t>
            </a:r>
          </a:p>
          <a:p>
            <a:pPr>
              <a:lnSpc>
                <a:spcPct val="120000"/>
              </a:lnSpc>
            </a:pPr>
            <a:endParaRPr lang="en-US" b="1" dirty="0"/>
          </a:p>
          <a:p>
            <a:pPr>
              <a:lnSpc>
                <a:spcPct val="120000"/>
              </a:lnSpc>
            </a:pPr>
            <a:r>
              <a:rPr lang="en-US" b="1" dirty="0"/>
              <a:t> The court reasoned that “existing law affords adequate remedies for the wrongs the tort would redress” such as a constructive trust.</a:t>
            </a:r>
          </a:p>
          <a:p>
            <a:pPr>
              <a:lnSpc>
                <a:spcPct val="120000"/>
              </a:lnSpc>
            </a:pPr>
            <a:endParaRPr lang="en-US" b="1" dirty="0"/>
          </a:p>
          <a:p>
            <a:pPr>
              <a:lnSpc>
                <a:spcPct val="120000"/>
              </a:lnSpc>
            </a:pPr>
            <a:r>
              <a:rPr lang="en-US" b="1" dirty="0"/>
              <a:t>The court closed the door on this issue which was left open by the court’s opinion in </a:t>
            </a:r>
            <a:r>
              <a:rPr lang="en-US" b="1" i="1" dirty="0" err="1"/>
              <a:t>Kinsel</a:t>
            </a:r>
            <a:r>
              <a:rPr lang="en-US" b="1" i="1" dirty="0"/>
              <a:t> v. Lindsey </a:t>
            </a:r>
            <a:r>
              <a:rPr lang="en-US" b="1" dirty="0"/>
              <a:t>(p. 68).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78C7E3-7A88-43A5-AF52-29A5B06E3C3E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Negative Will – EC § 251.002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Recognized in Texas.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78C7E3-7A88-43A5-AF52-29A5B06E3C3E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Designation of Heirs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Not allowed in Texas</a:t>
            </a:r>
          </a:p>
        </p:txBody>
      </p:sp>
      <p:pic>
        <p:nvPicPr>
          <p:cNvPr id="4" name="Picture 2" descr="http://www.ada.gov/business/bc_images/writtenagend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2667000"/>
            <a:ext cx="5186574" cy="3959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78C7E3-7A88-43A5-AF52-29A5B06E3C3E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Locating Heirs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7410" name="Picture 2" descr="http://www.trace-people-online.co.uk/images/trace-people-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2667000"/>
            <a:ext cx="5545012" cy="3276600"/>
          </a:xfrm>
          <a:prstGeom prst="rect">
            <a:avLst/>
          </a:prstGeom>
          <a:noFill/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78C7E3-7A88-43A5-AF52-29A5B06E3C3E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Escheat – Prop. Code § 71.001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Only if </a:t>
            </a:r>
            <a:r>
              <a:rPr lang="en-US" b="1" i="1" dirty="0"/>
              <a:t>no</a:t>
            </a:r>
            <a:r>
              <a:rPr lang="en-US" b="1" dirty="0"/>
              <a:t> heirs.</a:t>
            </a:r>
          </a:p>
          <a:p>
            <a:endParaRPr lang="en-US" b="1" dirty="0"/>
          </a:p>
          <a:p>
            <a:r>
              <a:rPr lang="en-US" b="1" dirty="0"/>
              <a:t>Note that many states stop looking at a designated generation to avoid “laughing heirs.”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78C7E3-7A88-43A5-AF52-29A5B06E3C3E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Intestacy Presumption – Prop. Code § 71.003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Person dead for 7 years and no will probated.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78C7E3-7A88-43A5-AF52-29A5B06E3C3E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Aliens – EC § 201.060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Irrelevant.</a:t>
            </a:r>
          </a:p>
          <a:p>
            <a:endParaRPr lang="en-US" b="1" dirty="0"/>
          </a:p>
          <a:p>
            <a:endParaRPr lang="en-US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3200400"/>
            <a:ext cx="2450949" cy="2209800"/>
          </a:xfrm>
          <a:prstGeom prst="rect">
            <a:avLst/>
          </a:prstGeom>
        </p:spPr>
      </p:pic>
      <p:pic>
        <p:nvPicPr>
          <p:cNvPr id="1032" name="Picture 8" descr="http://images3.wikia.nocookie.net/__cb20091124203223/memoryalpha/en/images/1/16/Spock_(alternate_reality).jpg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3183835"/>
            <a:ext cx="2051050" cy="25268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78C7E3-7A88-43A5-AF52-29A5B06E3C3E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48000" y="2743200"/>
            <a:ext cx="3157741" cy="33484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71846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Passage of Title</a:t>
            </a:r>
            <a:br>
              <a:rPr lang="en-US" dirty="0"/>
            </a:br>
            <a:r>
              <a:rPr lang="en-US" dirty="0"/>
              <a:t>EC §§ 101.001 &amp; 101.003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/>
              <a:t>Immediately from decedent to heir or will beneficiary.</a:t>
            </a:r>
          </a:p>
          <a:p>
            <a:endParaRPr lang="en-US" b="1" dirty="0"/>
          </a:p>
          <a:p>
            <a:r>
              <a:rPr lang="en-US" b="1" dirty="0"/>
              <a:t>But, subject to decedent’s debts.</a:t>
            </a:r>
          </a:p>
          <a:p>
            <a:endParaRPr lang="en-US" b="1" dirty="0"/>
          </a:p>
          <a:p>
            <a:r>
              <a:rPr lang="en-US" b="1" dirty="0"/>
              <a:t>But, PR has superior right to possess.</a:t>
            </a:r>
          </a:p>
          <a:p>
            <a:endParaRPr lang="en-US" b="1" dirty="0"/>
          </a:p>
          <a:p>
            <a:r>
              <a:rPr lang="en-US" b="1" dirty="0"/>
              <a:t>2017 Legislative developments</a:t>
            </a:r>
          </a:p>
          <a:p>
            <a:pPr lvl="1"/>
            <a:r>
              <a:rPr lang="en-US" b="1" dirty="0"/>
              <a:t>Uniform Partition of Heirs Property Act</a:t>
            </a:r>
          </a:p>
          <a:p>
            <a:pPr lvl="1"/>
            <a:r>
              <a:rPr lang="en-US" b="1" dirty="0"/>
              <a:t>Adverse possession against co-heirs</a:t>
            </a:r>
          </a:p>
          <a:p>
            <a:endParaRPr lang="en-US" b="1" dirty="0"/>
          </a:p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78C7E3-7A88-43A5-AF52-29A5B06E3C3E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4000" b="1" dirty="0"/>
              <a:t>Posthumous Heirs</a:t>
            </a:r>
            <a:r>
              <a:rPr lang="en-US" sz="4000" dirty="0"/>
              <a:t> -- EC § 201.056</a:t>
            </a:r>
            <a:endParaRPr lang="en-US" sz="24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For an heir to inherit, the heir must either be:</a:t>
            </a:r>
          </a:p>
          <a:p>
            <a:pPr lvl="1"/>
            <a:r>
              <a:rPr lang="en-US" b="1" dirty="0"/>
              <a:t>Born when the intestate dies, or</a:t>
            </a:r>
          </a:p>
          <a:p>
            <a:pPr lvl="1"/>
            <a:r>
              <a:rPr lang="en-US" b="1" dirty="0"/>
              <a:t>Be in gestation when the intestate dies.</a:t>
            </a:r>
          </a:p>
          <a:p>
            <a:pPr lvl="2"/>
            <a:r>
              <a:rPr lang="en-US" b="1" dirty="0"/>
              <a:t>Presumed to be in gestation if born within 300 days of intestate’s death.</a:t>
            </a:r>
          </a:p>
          <a:p>
            <a:pPr lvl="2"/>
            <a:endParaRPr lang="en-US" b="1" dirty="0"/>
          </a:p>
          <a:p>
            <a:pPr lvl="1"/>
            <a:r>
              <a:rPr lang="en-US" b="1" dirty="0"/>
              <a:t>Thus, after death ART children are not heirs.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78C7E3-7A88-43A5-AF52-29A5B06E3C3E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Conflict of Laws – Marital Rights</a:t>
            </a:r>
            <a:br>
              <a:rPr lang="en-US" dirty="0"/>
            </a:br>
            <a:r>
              <a:rPr lang="en-US" dirty="0"/>
              <a:t>[which spouse owned property]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Law of spouse’s domicile at time of property acquisition determines whether property is community or separate.</a:t>
            </a:r>
          </a:p>
          <a:p>
            <a:pPr lvl="1"/>
            <a:r>
              <a:rPr lang="en-US" b="1" dirty="0"/>
              <a:t>“inception of title”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78C7E3-7A88-43A5-AF52-29A5B06E3C3E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Conflict of Laws – Succession Rights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Personal Property = Domicile at death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78C7E3-7A88-43A5-AF52-29A5B06E3C3E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Conflict of Laws – Succession Rights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Real Property = Situs of Property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78C7E3-7A88-43A5-AF52-29A5B06E3C3E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654</TotalTime>
  <Words>368</Words>
  <Application>Microsoft Office PowerPoint</Application>
  <PresentationFormat>On-screen Show (4:3)</PresentationFormat>
  <Paragraphs>62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Calibri</vt:lpstr>
      <vt:lpstr>Corbel</vt:lpstr>
      <vt:lpstr>Wingdings</vt:lpstr>
      <vt:lpstr>Wingdings 2</vt:lpstr>
      <vt:lpstr>Wingdings 3</vt:lpstr>
      <vt:lpstr>Module</vt:lpstr>
      <vt:lpstr>Other Intestacy Matters</vt:lpstr>
      <vt:lpstr>Escheat – Prop. Code § 71.001</vt:lpstr>
      <vt:lpstr>Intestacy Presumption – Prop. Code § 71.003</vt:lpstr>
      <vt:lpstr>Aliens – EC § 201.060</vt:lpstr>
      <vt:lpstr>Passage of Title EC §§ 101.001 &amp; 101.003</vt:lpstr>
      <vt:lpstr>Posthumous Heirs -- EC § 201.056</vt:lpstr>
      <vt:lpstr>Conflict of Laws – Marital Rights [which spouse owned property]</vt:lpstr>
      <vt:lpstr>Conflict of Laws – Succession Rights</vt:lpstr>
      <vt:lpstr>Conflict of Laws – Succession Rights</vt:lpstr>
      <vt:lpstr>Conflict of Laws – Estate of Hanau – p. 65</vt:lpstr>
      <vt:lpstr>Tortious Interference with Inheritance Rights</vt:lpstr>
      <vt:lpstr>Negative Will – EC § 251.002</vt:lpstr>
      <vt:lpstr>Designation of Heirs</vt:lpstr>
      <vt:lpstr>Locating Heirs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Other Intestacy Matters</dc:title>
  <dc:creator>Gerry W. Beyer</dc:creator>
  <cp:lastModifiedBy>Gerry Beyer</cp:lastModifiedBy>
  <cp:revision>32</cp:revision>
  <cp:lastPrinted>2016-02-02T00:02:19Z</cp:lastPrinted>
  <dcterms:created xsi:type="dcterms:W3CDTF">2006-01-24T18:50:41Z</dcterms:created>
  <dcterms:modified xsi:type="dcterms:W3CDTF">2019-01-27T16:57:45Z</dcterms:modified>
</cp:coreProperties>
</file>