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2" r:id="rId3"/>
    <p:sldId id="273" r:id="rId4"/>
    <p:sldId id="274" r:id="rId5"/>
    <p:sldId id="279" r:id="rId6"/>
    <p:sldId id="280" r:id="rId7"/>
    <p:sldId id="281" r:id="rId8"/>
    <p:sldId id="261" r:id="rId9"/>
    <p:sldId id="265" r:id="rId10"/>
    <p:sldId id="266" r:id="rId11"/>
    <p:sldId id="267" r:id="rId12"/>
    <p:sldId id="268" r:id="rId13"/>
    <p:sldId id="283" r:id="rId14"/>
    <p:sldId id="282" r:id="rId15"/>
    <p:sldId id="269" r:id="rId16"/>
    <p:sldId id="257" r:id="rId17"/>
    <p:sldId id="275" r:id="rId18"/>
    <p:sldId id="270" r:id="rId19"/>
    <p:sldId id="27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9368A-1414-4B90-92B8-FDB2FF5028D7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14C94-AD10-4DF3-9660-55740026C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84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9CE6-A85F-4DBA-A0E7-EAC4F1EFFF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5A7F0-FCF0-416C-90A7-A11869E7ED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22FC-D881-4D91-8213-E283B69D306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C298-19C0-423C-8670-DA88CB9860D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92BA4-8C17-49D0-BE22-585F6ED14B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824E-D3D7-45BA-B695-A9B0E34FE1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41CCB-D45C-4725-92CD-5FF1ADAE21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50C9C-BEF3-47B8-99B3-2F8E8866A1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1B65-7A65-4299-9524-DE677500A2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7F68FF1-9022-4792-9812-899E2722AA9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9E02AA2-AF09-40B6-B568-51C2688464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05000"/>
            <a:ext cx="8077200" cy="1673352"/>
          </a:xfrm>
        </p:spPr>
        <p:txBody>
          <a:bodyPr/>
          <a:lstStyle/>
          <a:p>
            <a:pPr algn="ctr"/>
            <a:r>
              <a:rPr lang="en-US" sz="5400" b="1" dirty="0"/>
              <a:t>Disclaimers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9CE6-A85F-4DBA-A0E7-EAC4F1EFFFB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Disclaimer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Irrevocable</a:t>
            </a:r>
          </a:p>
          <a:p>
            <a:pPr lvl="2"/>
            <a:r>
              <a:rPr lang="en-US" b="1" dirty="0"/>
              <a:t>PC § 240.009</a:t>
            </a:r>
          </a:p>
        </p:txBody>
      </p:sp>
      <p:pic>
        <p:nvPicPr>
          <p:cNvPr id="4" name="Picture 2" descr="http://images.liveinthephilippines.com/content/wp-content/uploads/2010/04/irrevoca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3352800"/>
            <a:ext cx="4419597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Disclaimer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Partial disclaimers (“cherry-picking”)</a:t>
            </a:r>
            <a:br>
              <a:rPr lang="en-US" b="1" dirty="0"/>
            </a:br>
            <a:r>
              <a:rPr lang="en-US" b="1" dirty="0"/>
              <a:t>      allowed.  PC § 240.006</a:t>
            </a:r>
          </a:p>
        </p:txBody>
      </p:sp>
      <p:pic>
        <p:nvPicPr>
          <p:cNvPr id="4" name="Picture 2" descr="http://mechanicalforex.com/wp-content/uploads/2011/03/cher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292" y="3080383"/>
            <a:ext cx="4762500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Disclaimer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Acceptance precludes later disclaimer.</a:t>
            </a:r>
            <a:br>
              <a:rPr lang="en-US" b="1" dirty="0"/>
            </a:br>
            <a:r>
              <a:rPr lang="en-US" b="1" dirty="0"/>
              <a:t>      PC § 240.151.  Examples include:</a:t>
            </a:r>
          </a:p>
          <a:p>
            <a:pPr lvl="2"/>
            <a:r>
              <a:rPr lang="en-US" b="1" dirty="0"/>
              <a:t>Take possession</a:t>
            </a:r>
          </a:p>
          <a:p>
            <a:pPr lvl="2"/>
            <a:r>
              <a:rPr lang="en-US" b="1" dirty="0"/>
              <a:t>Exercise dominion</a:t>
            </a:r>
          </a:p>
          <a:p>
            <a:pPr lvl="2"/>
            <a:r>
              <a:rPr lang="en-US" b="1" dirty="0"/>
              <a:t>Control</a:t>
            </a:r>
          </a:p>
          <a:p>
            <a:pPr lvl="2"/>
            <a:r>
              <a:rPr lang="en-US" b="1" dirty="0"/>
              <a:t>Sell or convey</a:t>
            </a:r>
          </a:p>
          <a:p>
            <a:pPr lvl="2"/>
            <a:r>
              <a:rPr lang="en-US" b="1" dirty="0"/>
              <a:t>Use as collateral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Disclaimer Principals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Tax disclaimer effective – PC § 240.056</a:t>
            </a:r>
          </a:p>
          <a:p>
            <a:endParaRPr lang="en-US" b="1" dirty="0"/>
          </a:p>
          <a:p>
            <a:pPr lvl="1"/>
            <a:r>
              <a:rPr lang="en-US" b="1" dirty="0"/>
              <a:t>If disclaimer valid under federal tax law, it is valid in Texas even if not meet all Texas requirements.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37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Disclaimer Principals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/>
              <a:t>6.  Notarize so can record in deed</a:t>
            </a:r>
            <a:br>
              <a:rPr lang="en-US" b="1" dirty="0"/>
            </a:br>
            <a:r>
              <a:rPr lang="en-US" b="1" dirty="0"/>
              <a:t>      records if necessary.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2" descr="http://www.notarysantarosa.com/images/notary-publ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971800"/>
            <a:ext cx="3200400" cy="3176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8680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Disclaimer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b="1" dirty="0"/>
              <a:t>7.  Disclaimed property passes as if</a:t>
            </a:r>
            <a:br>
              <a:rPr lang="en-US" b="1" dirty="0"/>
            </a:br>
            <a:r>
              <a:rPr lang="en-US" b="1" dirty="0"/>
              <a:t>      disclaimant predeceased decedent.</a:t>
            </a:r>
            <a:br>
              <a:rPr lang="en-US" b="1" dirty="0"/>
            </a:br>
            <a:r>
              <a:rPr lang="en-US" b="1" dirty="0"/>
              <a:t>      EC § 240.051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 err="1"/>
              <a:t>Disclaimant</a:t>
            </a:r>
            <a:r>
              <a:rPr lang="en-US" b="1" dirty="0"/>
              <a:t> cannot control where property goes.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Treated as legally dead although biologically alive vis-à-vis the disclaimed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Welder v. Hitchcock – </a:t>
            </a:r>
            <a:r>
              <a:rPr lang="en-US" b="1" dirty="0"/>
              <a:t>p. 50</a:t>
            </a:r>
            <a:endParaRPr lang="en-US" b="1" i="1" dirty="0"/>
          </a:p>
        </p:txBody>
      </p:sp>
      <p:pic>
        <p:nvPicPr>
          <p:cNvPr id="3077" name="Picture 5" descr="Disclaimers -- Welde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1752600"/>
            <a:ext cx="5120640" cy="4864608"/>
          </a:xfrm>
          <a:noFill/>
          <a:ln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Husband died intestate survived by his wife and their four adult and competent children.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All children want wife/mother to receive all husband/dad’s property.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They all execute valid disclaimers.</a:t>
            </a:r>
          </a:p>
          <a:p>
            <a:pPr>
              <a:lnSpc>
                <a:spcPct val="120000"/>
              </a:lnSpc>
            </a:pPr>
            <a:endParaRPr lang="en-US" b="1" dirty="0"/>
          </a:p>
          <a:p>
            <a:pPr>
              <a:lnSpc>
                <a:spcPct val="120000"/>
              </a:lnSpc>
            </a:pPr>
            <a:r>
              <a:rPr lang="en-US" b="1" dirty="0"/>
              <a:t>What fact do you need to know if children’s plan worked?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810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Disclaimer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8.  Lack of understanding of </a:t>
            </a:r>
            <a:r>
              <a:rPr lang="en-US" b="1" u="sng" dirty="0"/>
              <a:t>effect</a:t>
            </a:r>
            <a:r>
              <a:rPr lang="en-US" b="1" dirty="0"/>
              <a:t> of disclaimer (e.g., who receives the disclaimed property) ≠ ground for undoing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Disclaimer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9.  Lack of understanding of what </a:t>
            </a:r>
            <a:r>
              <a:rPr lang="en-US" b="1" u="sng" dirty="0"/>
              <a:t>property</a:t>
            </a:r>
            <a:r>
              <a:rPr lang="en-US" b="1" dirty="0"/>
              <a:t> is being disclaimed = ground for undoing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to Disclaim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Onerous Burdens</a:t>
            </a:r>
          </a:p>
        </p:txBody>
      </p:sp>
      <p:pic>
        <p:nvPicPr>
          <p:cNvPr id="2050" name="Picture 2" descr="http://4hgarden.msu.edu/kidstour/zoo/zdt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85" y="2945823"/>
            <a:ext cx="4646115" cy="3502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data:image/jpeg;base64,/9j/4AAQSkZJRgABAQAAAQABAAD/2wCEAAkGBhQSERUUEhQVFBQVFxcUFxQUFxUXFBgVFBcVFxUVFxQXHCYeFxkjGhcUHy8gJCcpLCwsFR4xNTAqNSYrLCkBCQoKDgwOFA8PFCkcHBwpKSwpKSkpKSkpKSkpKSkpKSkpKSksKSkpKSkpKSksKSkpKSksKSwsLCkpLCkpKSksLP/AABEIAMIBAwMBIgACEQEDEQH/xAAcAAABBQEBAQAAAAAAAAAAAAADAAECBAUHBgj/xAA+EAACAQIDBAcFBwQBBAMAAAABAgADEQQhMQUSQVEGByJhcYGRE6GxwfAUMkJSYnLRIzOC4aIkksLxFVOy/8QAGAEBAQEBAQAAAAAAAAAAAAAAAAECAwT/xAAhEQEBAAMAAgICAwAAAAAAAAAAAQIRMSFBElEDEzJhcf/aAAwDAQACEQMRAD8A4u0gusm0gJkIQgMGIQQHkahtY8s/SSEhV0gbe0kvf19x938TGmzjDdUI4gEeazGqazOImDImRUyYmgO0nSWPuxyYEHMGZMiQYRBexi2o0/D4kmUUmltUjcQDgB/5f6mckk4JtpCD+z4v7t2DaWNz+gD+s/AQBLpI0/uv/j8THBykqA7FT/C3m1j7vhKIKIVYJJYpUmYEqrMOaqxHqBArVJp9Guj74usEQHdBHtHGiKePicwBG2RsGri6op0VJP4mIO6o5k/LjOzbF6PLgqKUaY7bZliMyct5z4fMCWRm3TyO3urSn7LewoZXAvuuxKv6/dPL6I53WpFWKsCGBsQciD4T6K9gALcJ4/pz1enEg18OB7YDNbgCoo0z4PyJyOnK1sSX7cijNCVaDIxV1KsDYqwIYHkQdIMzLaBkWkjImA6yYkUkjAFeKK8aARpAcZJjIiAhCgZQSwoMB7SL6SYkWEDVqC9Gn+0D3EfG3rMzEjPxmjQb/p08SD6tb5TPrjIfXKZiAiSEjJCaVIR7RgY8CBkRrJNNDZHR6tiDemnZ/O2S+tjfyEQB2scx4fQ94lNNZ0XC9WRqEGq58E7I00udc/Ca1Pqwww1Vj/m3yM1Mbpj5Rydodh/QX9zTqjdXWGI/tejP/MinVzhzZSCEU3sGbuuI+FPnHNNm7Iq4i4ooXtmTwHdfS+ek9JszqyxDKfaulIHdNs3bK+VgRz58J1HB4anTG5RQAflUAC/faauG2bc7z5ngOA8JqYRm528eE2F1X0KZ3nDVOXtLEf8AaMvjae0o7BQAAKABpbK01cPhrnLSWmULpmZrSf6ydmbPWmzZC9r3tmeEFS7bM/A5L+1eI8Tc+BEv1qO9rArs3kSPPKNARXOHoQGIpvTF/vL/AMh/MNhqgYXBy+tZNDmfXP0fCmli1/FajU9C1Nu7Rx5rOWtO/wDWdTQ7Lr7/AOHcYfu313febec4A0xl10x4g0iZNpAzLSSx2iQRPAHGkgIpQ7Rl4x2kVMgQEKIIQtoD3jER40g09mWNAg8HPv3TKNc9mw01+P8Av3y7sU9hxyIPqNfdKFTPiJJ2oDHEaSE0pxLWA2e9Z9ymu83uA5k8BC7F2JUxNTcpjL8TnRR4cTyHw1nYejnRhMPTCqO8sdSeJJlk2zbp5nYHV0i2at/UbLIjsDwXj530nvsFshVAyl3D4YCXFSbY6qjDDlE1EDM2A5mW9yUEcHElGByUMt/ukaHd7xl6yogaRfJBYcWOV/CWKWx+efuHpNdKIEJYTWk0qUMEFyAtLDU8oVVjVJQDDPYEd8creRoDtGWdyRQPZyYSGCR9yUBKXExcThzSYsoy1IHETfYSvWQHXjl6yUc562dtoNnrTDXau67oGu7TYOxI4Wso8WE4wRO49KOhyYtGpns1ad3pPa5AOo7xfUd45Ti+09m1KFVqVVd1l9CODA8QZyydMVNoOEeQEy0Iki5kkkXgOgyjyIigM0iskYyQGELBiFEBo8RikF/YmtQfpB+Mp1RYnz/9S1sRv6jDmvwI/mBxq2dh3n6EntFUS5svZr16i00GZ1OoA4kytRolmCqCzHIAakzr/Qjod9np7z2NRrFiOHJQeQ+Zm5C3TR6M9HVoU1VRpxOpPEnvM9RRoSNCjaW0Wbc0kSStHtHAlDBZS2rhCVDr9+md4d4/EvmLzQUQvs40I4SuHQEG4IBHnDpMXCn2FY0z9xyWTuOrJ8x5zbB4zUqJESDyYaM5vNCvhx25eCSlQ+/NB8hJBGwjkQDVrch5wlNryhmEr10yltlleoslGLjhu1kfgTunwfIe8j0nnunnQ1MXT/LUXNGGoPI81PET0u1aG9TI4gWv8IWm4q0lb8wB9RmJjSvmLaGBejUanUG6y8PgRzBlUazt/TfoYuJpkgAVFzRuN+R5g8pxXE4ZqblHG6y5EHUZX+E52adJdmWDeTUyPGRTGKOYoETEmsRip6wGEMBAjWGgNHAjExwZBa2SbVh3gj3X+UltMdtvLP1gdn/3k8SPUGbmD2P9oxaU7XUm7ftFr6eIHnJ7R6Tq06KZDEVB2m/tg8FP4vE/CdToYewlbZuDCKABYATSUTtIxfJglpNRJbsfdlQhJCRiDQCqIZBAIZZSWCntXA+0QjRh2lPEMNDB7G2iagIYWdTuuO/mO4zSMwdrqaLjEUxe2TqPxL/IjnlG6+UgTI4TGLVQMh3gRkRb6EiWzmg1M9sTScXAmUrdoTRWrlEHOesLojiq+IWrh19oCnswpP3Cd4FhdhuHtAhxcjd0NgD7zY2FelRppUbfdUVXc6swUBm8zcy3e8cCNByYJ1hbSLSjPxFPXvHwlHY5/psv5HYevaH/AOprVhYg/WeUx9mffrD9QP8AxmPYniqN5yrrZ2AopJiFADK243erXt6N8TOvOl5yPri26p9nhUPaBFR+QFjujxJz8hzmcmp1zK1hIKZNzITm6FaKKNARkqK5yJkqOvr8IERrCQYEJARiERjCAbDNaoh/WvxE6j0D2eDVeodclF+7M/EegnKQ1iDyIPobzufQnD7tEZa5+N9Ik8s5PW0EyEPuRqKywUnVgMSVoisiTKGcQJaHJldhIC0qsuUmmVvWMt0KkQaAgq2HuCOB4R6bwoabR5CrgKuFZmoZqTfcOY7wR85rYDay1hfRrC65XE1q9EMLTzG0ej6M181bmsxZrg1BVuwA8ZeR5jbOwYpiwJJOrMbk+JM0adSWVV9GhQZWptDBpqIJeMZEmRvKA4w5TmO2OstMBi2pvTZ1ZQxZCN4G5AG6bAjLmJ0TauI3Rrz+E+ZumuP9rjazA3AbdH+Isffec8r5ak26ntvrrwyUv+mVqtVhkGUoik/nJzNuQ1tqNZxyrjHrVGqVGLu53mY6kn60lMCWUFhMWtyaJ4zRzGEypoo9ooDGPSOcYx6YgRWFBg1hIDGOsYxCBr9F9jfacSlM/dHaf9o4HxOXhed22bhNywGlp4Dqr2Tam1UjNzYH9K6e+/rOpUaOk1IxktUZbAgaSQoynSMmZIB1lgmQJlFeCeWHEr1DMgZIlmhhweJEza9SW8LXgaS4YcCYQUO+Ap1DLaGaiGFMwOJwu8NM5ZMr4mvYZS0Y7VLNu8eUMjyr0kplaBcE76guG5HPPvHAjlC7DpVGw1J6wAqsis4W4VWIBIANzkctZzvhV5Kkso8qAwqvNQWd6QZ4E1JUxmN3RLtHmusDpAMNh3cnMjdUcSTpbznz9a+ZzJzJ7zqZ6nrI6T/asRuIb06ROd8i3E+XznmFNhOVrpjERSknkgZBzMtIxCIRCA4ijgRQBmTpayBk6OsCKyZgxJmA8dEJsBqSAPE5D3yM1ei2D9ri6K/r3j/jc/G0Dt3RTZopUUUaKoA8hPUUklDZ1CyiaiCdY5CqJIxKYiZoDJgneFYSrWNv4kEKlWZuK2hyBPh/MfFYj05cJk4jE3vn5XzkRVxu06lwcgL5g20vnn6z1eG0njhSDNzuQO4Ce0w6yEXaIlykZVopLSibgd2lGub/AORA8h9e6WqzWEqYYbz34Ll5xVLaVPeUg6WIhKRskbGr2fSQrtkBzsJjLpD7wOYg2a0PUw9s18xKdcgC95oBxePCC5nO+n22cQ2EqVKCkUgQrVeYY7p3OYByJ74Ppt09p0ay0gDVswNYKbbqcUDfmP1a89RQ6UYDG4dqS1ae61MqaZIQqm7ukbptawtpynPKrI+eUGcsSztTBJSr1adOotVFchKim4Zfwm9tbWvbK4MrTLoneCeTvBmAwMQiEkIErxR48ABhcNrBQlE5+UCHGSMiJImAhPU9W6g40HkjHz3kH8zy09X1ZoTjctNwk+ot84iXju+DqGwl5KplDCaCaFOdY5iip3SQfujSFRrC80BYzGBRPLY/bi59oZa5/GZHWH0xGFSym7kWVebHU+AGfoJyan0pqvUU1mvTB7SAdk95F+15mYtWTbsWEdq5uG3af5uJ/bfh3nyvNFNl0V4X/cb+dpibDo+2QPSdSp0Kk29OE9NhNm2+81/cJWAlw1/uiygjP5CbOGWAr27Kjnf0H+5boCFWqcNBKISbFfFNFghZfHODxja+EJhnyHgJPYHtJrDS/G3E24SvQu7b7DdGiqdQOZ75ZqtvP4CE3BJrd2oFbEWE5P1mdP3pN7Cj2XIuz/lBva36vh8OpbQNlM+YOkG0TiMTVq677kj9oyT/AIgTOVXGKD1CSSTck3JOpPEk8ZKlbjJpQyzkfYkTDoLeIRgscCQO0gY5kbwHjrIyaQJExRGPIASdI5wcLQGcogNZIxuMdoDCe86pqf8AWqnkEHf+P68p4MTp/U7huxWe2rgf9qj+TLEvHVMMJo0xKVFZdpzrHNImVMdWspPIE+kulZmbWokowHEEeolo+c+mW1/tWLZgbqvYGtsrliPMkeQmOyx/s5UlSMwSpHeDYyRoseB9JwrrI0Oj3SWrg33kJKH7ycD3jkZ2Po30uTEoGVr8COIPIjgZw37E/wCUjxtaWdnpXotv0n3DzDZHxGhlmUiXDb6Mw9befwHxP+prURPB9W+1amIpO9YAMrez7OhsA28OWbWt3T3lGdJduetLKiSaMkcmbGftBsj5fOToPlAbVPZby+cbD1MplBqVW1RvL4S9vzGxVTdqKeDdnzGY+fpNPD1IisfpUlV8PVWjuioUYLvXtcjunzL7EqSGBDKSCDqCDYg+Yn1pXpXE5J1l9Ai7HE0F7YH9SmABvAfjH6h8BM5RqVym0VpIGKcm0TImTMgZRBjGEcxjAYQiQYhFgSvHjXjyCvC0BBQtGUQvnHaNxjtAYzu3V1sVaGEp2zLqKjE83z9wsPKcKXWdD6IdNKlKktNd1wuQVjusqjTdsDvD4c+Eb0llrs9Mw1N5zKl1nHPepDLk/wArQ69Zt9KfvB92s1+zH7T4ZfTpqvE6gjOcxTrXzA9kczbVeducDiOt5m3lp0DvKSp9o6qLjIjs7xvL+zE+F+mP1m7Ep4fEhqNl9sC5QDs7wbtMOV94Zc8+M8jvHnlz/kXmvtjaFbF1DUrEbwyVVyVF4KBx1JJ1PpbP+zcGOXd9Zzz5WW13xl1AkHd9c4t0j83PU/8AjlCLT4X9f5kkWx18rzDbq/V7hPZ4SnfVx7Q3/XmPdaewpPPDdFOk1I0aaFlSoqhd0kD7otcDiMp62ljARcGevGzXh5Mt7u2tTeFMzqOJ5GXKVS86SssTpTW3aTMNOzfwLAX98z8JtYcZo9Mgn2WsHtutTdSDxupy9bTjFPa1ZV3Q7EWy3rEjXQkXE5Z5zG+WscLlx17FYkVaZUGx1B5MMx75LYO2t8ENk6ndZeIInHE2hXGYruD5HyzBMKvSPE0ay17q9uy4GRdR7iRnY+Uz+2NX8Vjv6VARK+Kw4aeb6N9L6WJQMjA8COIPIjUGenoYgETtvbm8F0g6rMPXYuoNNz+JMgTzK6E988BtrqzxVEncHtV5rk3fdT8iZ9A7gjHDAyXCVZbHytXwrKbMCCMjcZ3lcz6R6QdCMPiQfaU87Eby9lx3gzgnSvYX2TFPR3t4CzBiLEq2hPf/ABOdx03LtjMJCFtByKQkwJBYRYDGKKKAKGoDXz+EDC0G1gROsTRXzjGBOic5ZFPiPGUiZYoOSt7Ejuzt5TNjWLSo7Sqra7bw5NZv+R7Q9Yb/AOZv95Af2tu/ENMpa/eDLNNhxmLPt1jYO2aTZFWHkpz8ST8IClUohyy2BOv9wedt2wPhKgpQiUhM7X4tBa6HUjxD/wAiTf2fBiSeTDL3zPFOESmJF0u06CnQ28W/iR9hum4N7GBWiOQ9JZp0V/KPQRr+0qTUd7O694t65gy1QqOpt7Rwtst0up9QQR5SNFFH4F9JaSogH9pPGw+Osa1xi3fRcN0mr0j2Kh7xUDOO6x4C3eJuYTrCrqt2VGNswu8LnuufjPPGpT/+sDy/3K9YIb9j69ZuZWe2bjL6G25t7EYx/wCod1Rome74tzmUaDA538VPyhalJeUrVKY5TN3W5qcHWkn4i3u/mAqVFGnvb+DKlU+AggZNND4dxSqe0p1Cjc1Y2PiLEHwM9psXrOelZa6744ulxb/E3v6zwtoxIm5nYzcJXftjdK6OIUNTcMPQ+YOYm3TxN58zUMW1Nt6mxRh+JTY/78DPabH64TSTdroXYfiS2fK6k5HQTth+Tbjl+Ozjre0toimjMSFABJJyAA1JM+bOku2vtWJqVuDGy9yLkv8APnNvph1p1cZTNFE9lTa29ndmGu6baCeLpteXK7Zk0JeRiJimWjrJSIjwFeKMTFAGIbD/AF6GKKBDjEYooEWmtsMZeXzMUUzn/FvDrN2gP6jeMFSc31MUU1j/ABS9aNFzzlhGN9YopyrtFikZMxRTDQ2GOf1yMvUj9ekUUrFW6X3vrkZfxVMALYAZcu+NFK5qvEfXAyDL9ecUUiqtQZevxMp1IopWop1ZA8PrnFFJW0GOkqYljziilx6l4Hjx2R+0fGZ0UU648csuiEdnz+UelpFFNMJRRRSB44iigNFFFA//2Q=="/>
          <p:cNvSpPr>
            <a:spLocks noChangeAspect="1" noChangeArrowheads="1"/>
          </p:cNvSpPr>
          <p:nvPr/>
        </p:nvSpPr>
        <p:spPr bwMode="auto">
          <a:xfrm>
            <a:off x="63500" y="-8969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4" descr="data:image/jpeg;base64,/9j/4AAQSkZJRgABAQAAAQABAAD/2wCEAAkGBhQSERUUEhQVFBQVFxcUFxQUFxUXFBgVFBcVFxUVFxQXHCYeFxkjGhcUHy8gJCcpLCwsFR4xNTAqNSYrLCkBCQoKDgwOFA8PFCkcHBwpKSwpKSkpKSkpKSkpKSkpKSkpKSksKSkpKSkpKSksKSkpKSksKSwsLCkpLCkpKSksLP/AABEIAMIBAwMBIgACEQEDEQH/xAAcAAABBQEBAQAAAAAAAAAAAAADAAECBAUHBgj/xAA+EAACAQIDBAcFBwQBBAMAAAABAgADEQQhMQUSQVEGByJhcYGRE6GxwfAUMkJSYnLRIzOC4aIkksLxFVOy/8QAGAEBAQEBAQAAAAAAAAAAAAAAAAECAwT/xAAhEQEBAAMAAgICAwAAAAAAAAAAAQIRMSFBElEDEzJhcf/aAAwDAQACEQMRAD8A4u0gusm0gJkIQgMGIQQHkahtY8s/SSEhV0gbe0kvf19x938TGmzjDdUI4gEeazGqazOImDImRUyYmgO0nSWPuxyYEHMGZMiQYRBexi2o0/D4kmUUmltUjcQDgB/5f6mckk4JtpCD+z4v7t2DaWNz+gD+s/AQBLpI0/uv/j8THBykqA7FT/C3m1j7vhKIKIVYJJYpUmYEqrMOaqxHqBArVJp9Guj74usEQHdBHtHGiKePicwBG2RsGri6op0VJP4mIO6o5k/LjOzbF6PLgqKUaY7bZliMyct5z4fMCWRm3TyO3urSn7LewoZXAvuuxKv6/dPL6I53WpFWKsCGBsQciD4T6K9gALcJ4/pz1enEg18OB7YDNbgCoo0z4PyJyOnK1sSX7cijNCVaDIxV1KsDYqwIYHkQdIMzLaBkWkjImA6yYkUkjAFeKK8aARpAcZJjIiAhCgZQSwoMB7SL6SYkWEDVqC9Gn+0D3EfG3rMzEjPxmjQb/p08SD6tb5TPrjIfXKZiAiSEjJCaVIR7RgY8CBkRrJNNDZHR6tiDemnZ/O2S+tjfyEQB2scx4fQ94lNNZ0XC9WRqEGq58E7I00udc/Ca1Pqwww1Vj/m3yM1Mbpj5Rydodh/QX9zTqjdXWGI/tejP/MinVzhzZSCEU3sGbuuI+FPnHNNm7Iq4i4ooXtmTwHdfS+ek9JszqyxDKfaulIHdNs3bK+VgRz58J1HB4anTG5RQAflUAC/faauG2bc7z5ngOA8JqYRm528eE2F1X0KZ3nDVOXtLEf8AaMvjae0o7BQAAKABpbK01cPhrnLSWmULpmZrSf6ydmbPWmzZC9r3tmeEFS7bM/A5L+1eI8Tc+BEv1qO9rArs3kSPPKNARXOHoQGIpvTF/vL/AMh/MNhqgYXBy+tZNDmfXP0fCmli1/FajU9C1Nu7Rx5rOWtO/wDWdTQ7Lr7/AOHcYfu313febec4A0xl10x4g0iZNpAzLSSx2iQRPAHGkgIpQ7Rl4x2kVMgQEKIIQtoD3jER40g09mWNAg8HPv3TKNc9mw01+P8Av3y7sU9hxyIPqNfdKFTPiJJ2oDHEaSE0pxLWA2e9Z9ymu83uA5k8BC7F2JUxNTcpjL8TnRR4cTyHw1nYejnRhMPTCqO8sdSeJJlk2zbp5nYHV0i2at/UbLIjsDwXj530nvsFshVAyl3D4YCXFSbY6qjDDlE1EDM2A5mW9yUEcHElGByUMt/ukaHd7xl6yogaRfJBYcWOV/CWKWx+efuHpNdKIEJYTWk0qUMEFyAtLDU8oVVjVJQDDPYEd8creRoDtGWdyRQPZyYSGCR9yUBKXExcThzSYsoy1IHETfYSvWQHXjl6yUc562dtoNnrTDXau67oGu7TYOxI4Wso8WE4wRO49KOhyYtGpns1ad3pPa5AOo7xfUd45Ti+09m1KFVqVVd1l9CODA8QZyydMVNoOEeQEy0Iki5kkkXgOgyjyIigM0iskYyQGELBiFEBo8RikF/YmtQfpB+Mp1RYnz/9S1sRv6jDmvwI/mBxq2dh3n6EntFUS5svZr16i00GZ1OoA4kytRolmCqCzHIAakzr/Qjod9np7z2NRrFiOHJQeQ+Zm5C3TR6M9HVoU1VRpxOpPEnvM9RRoSNCjaW0Wbc0kSStHtHAlDBZS2rhCVDr9+md4d4/EvmLzQUQvs40I4SuHQEG4IBHnDpMXCn2FY0z9xyWTuOrJ8x5zbB4zUqJESDyYaM5vNCvhx25eCSlQ+/NB8hJBGwjkQDVrch5wlNryhmEr10yltlleoslGLjhu1kfgTunwfIe8j0nnunnQ1MXT/LUXNGGoPI81PET0u1aG9TI4gWv8IWm4q0lb8wB9RmJjSvmLaGBejUanUG6y8PgRzBlUazt/TfoYuJpkgAVFzRuN+R5g8pxXE4ZqblHG6y5EHUZX+E52adJdmWDeTUyPGRTGKOYoETEmsRip6wGEMBAjWGgNHAjExwZBa2SbVh3gj3X+UltMdtvLP1gdn/3k8SPUGbmD2P9oxaU7XUm7ftFr6eIHnJ7R6Tq06KZDEVB2m/tg8FP4vE/CdToYewlbZuDCKABYATSUTtIxfJglpNRJbsfdlQhJCRiDQCqIZBAIZZSWCntXA+0QjRh2lPEMNDB7G2iagIYWdTuuO/mO4zSMwdrqaLjEUxe2TqPxL/IjnlG6+UgTI4TGLVQMh3gRkRb6EiWzmg1M9sTScXAmUrdoTRWrlEHOesLojiq+IWrh19oCnswpP3Cd4FhdhuHtAhxcjd0NgD7zY2FelRppUbfdUVXc6swUBm8zcy3e8cCNByYJ1hbSLSjPxFPXvHwlHY5/psv5HYevaH/AOprVhYg/WeUx9mffrD9QP8AxmPYniqN5yrrZ2AopJiFADK243erXt6N8TOvOl5yPri26p9nhUPaBFR+QFjujxJz8hzmcmp1zK1hIKZNzITm6FaKKNARkqK5yJkqOvr8IERrCQYEJARiERjCAbDNaoh/WvxE6j0D2eDVeodclF+7M/EegnKQ1iDyIPobzufQnD7tEZa5+N9Ik8s5PW0EyEPuRqKywUnVgMSVoisiTKGcQJaHJldhIC0qsuUmmVvWMt0KkQaAgq2HuCOB4R6bwoabR5CrgKuFZmoZqTfcOY7wR85rYDay1hfRrC65XE1q9EMLTzG0ej6M181bmsxZrg1BVuwA8ZeR5jbOwYpiwJJOrMbk+JM0adSWVV9GhQZWptDBpqIJeMZEmRvKA4w5TmO2OstMBi2pvTZ1ZQxZCN4G5AG6bAjLmJ0TauI3Rrz+E+ZumuP9rjazA3AbdH+Isffec8r5ak26ntvrrwyUv+mVqtVhkGUoik/nJzNuQ1tqNZxyrjHrVGqVGLu53mY6kn60lMCWUFhMWtyaJ4zRzGEypoo9ooDGPSOcYx6YgRWFBg1hIDGOsYxCBr9F9jfacSlM/dHaf9o4HxOXhed22bhNywGlp4Dqr2Tam1UjNzYH9K6e+/rOpUaOk1IxktUZbAgaSQoynSMmZIB1lgmQJlFeCeWHEr1DMgZIlmhhweJEza9SW8LXgaS4YcCYQUO+Ap1DLaGaiGFMwOJwu8NM5ZMr4mvYZS0Y7VLNu8eUMjyr0kplaBcE76guG5HPPvHAjlC7DpVGw1J6wAqsis4W4VWIBIANzkctZzvhV5Kkso8qAwqvNQWd6QZ4E1JUxmN3RLtHmusDpAMNh3cnMjdUcSTpbznz9a+ZzJzJ7zqZ6nrI6T/asRuIb06ROd8i3E+XznmFNhOVrpjERSknkgZBzMtIxCIRCA4ijgRQBmTpayBk6OsCKyZgxJmA8dEJsBqSAPE5D3yM1ei2D9ri6K/r3j/jc/G0Dt3RTZopUUUaKoA8hPUUklDZ1CyiaiCdY5CqJIxKYiZoDJgneFYSrWNv4kEKlWZuK2hyBPh/MfFYj05cJk4jE3vn5XzkRVxu06lwcgL5g20vnn6z1eG0njhSDNzuQO4Ce0w6yEXaIlykZVopLSibgd2lGub/AORA8h9e6WqzWEqYYbz34Ll5xVLaVPeUg6WIhKRskbGr2fSQrtkBzsJjLpD7wOYg2a0PUw9s18xKdcgC95oBxePCC5nO+n22cQ2EqVKCkUgQrVeYY7p3OYByJ74Ppt09p0ay0gDVswNYKbbqcUDfmP1a89RQ6UYDG4dqS1ae61MqaZIQqm7ukbptawtpynPKrI+eUGcsSztTBJSr1adOotVFchKim4Zfwm9tbWvbK4MrTLoneCeTvBmAwMQiEkIErxR48ABhcNrBQlE5+UCHGSMiJImAhPU9W6g40HkjHz3kH8zy09X1ZoTjctNwk+ot84iXju+DqGwl5KplDCaCaFOdY5iip3SQfujSFRrC80BYzGBRPLY/bi59oZa5/GZHWH0xGFSym7kWVebHU+AGfoJyan0pqvUU1mvTB7SAdk95F+15mYtWTbsWEdq5uG3af5uJ/bfh3nyvNFNl0V4X/cb+dpibDo+2QPSdSp0Kk29OE9NhNm2+81/cJWAlw1/uiygjP5CbOGWAr27Kjnf0H+5boCFWqcNBKISbFfFNFghZfHODxja+EJhnyHgJPYHtJrDS/G3E24SvQu7b7DdGiqdQOZ75ZqtvP4CE3BJrd2oFbEWE5P1mdP3pN7Cj2XIuz/lBva36vh8OpbQNlM+YOkG0TiMTVq677kj9oyT/AIgTOVXGKD1CSSTck3JOpPEk8ZKlbjJpQyzkfYkTDoLeIRgscCQO0gY5kbwHjrIyaQJExRGPIASdI5wcLQGcogNZIxuMdoDCe86pqf8AWqnkEHf+P68p4MTp/U7huxWe2rgf9qj+TLEvHVMMJo0xKVFZdpzrHNImVMdWspPIE+kulZmbWokowHEEeolo+c+mW1/tWLZgbqvYGtsrliPMkeQmOyx/s5UlSMwSpHeDYyRoseB9JwrrI0Oj3SWrg33kJKH7ycD3jkZ2Po30uTEoGVr8COIPIjgZw37E/wCUjxtaWdnpXotv0n3DzDZHxGhlmUiXDb6Mw9befwHxP+prURPB9W+1amIpO9YAMrez7OhsA28OWbWt3T3lGdJduetLKiSaMkcmbGftBsj5fOToPlAbVPZby+cbD1MplBqVW1RvL4S9vzGxVTdqKeDdnzGY+fpNPD1IisfpUlV8PVWjuioUYLvXtcjunzL7EqSGBDKSCDqCDYg+Yn1pXpXE5J1l9Ai7HE0F7YH9SmABvAfjH6h8BM5RqVym0VpIGKcm0TImTMgZRBjGEcxjAYQiQYhFgSvHjXjyCvC0BBQtGUQvnHaNxjtAYzu3V1sVaGEp2zLqKjE83z9wsPKcKXWdD6IdNKlKktNd1wuQVjusqjTdsDvD4c+Eb0llrs9Mw1N5zKl1nHPepDLk/wArQ69Zt9KfvB92s1+zH7T4ZfTpqvE6gjOcxTrXzA9kczbVeducDiOt5m3lp0DvKSp9o6qLjIjs7xvL+zE+F+mP1m7Ep4fEhqNl9sC5QDs7wbtMOV94Zc8+M8jvHnlz/kXmvtjaFbF1DUrEbwyVVyVF4KBx1JJ1PpbP+zcGOXd9Zzz5WW13xl1AkHd9c4t0j83PU/8AjlCLT4X9f5kkWx18rzDbq/V7hPZ4SnfVx7Q3/XmPdaewpPPDdFOk1I0aaFlSoqhd0kD7otcDiMp62ljARcGevGzXh5Mt7u2tTeFMzqOJ5GXKVS86SssTpTW3aTMNOzfwLAX98z8JtYcZo9Mgn2WsHtutTdSDxupy9bTjFPa1ZV3Q7EWy3rEjXQkXE5Z5zG+WscLlx17FYkVaZUGx1B5MMx75LYO2t8ENk6ndZeIInHE2hXGYruD5HyzBMKvSPE0ay17q9uy4GRdR7iRnY+Uz+2NX8Vjv6VARK+Kw4aeb6N9L6WJQMjA8COIPIjUGenoYgETtvbm8F0g6rMPXYuoNNz+JMgTzK6E988BtrqzxVEncHtV5rk3fdT8iZ9A7gjHDAyXCVZbHytXwrKbMCCMjcZ3lcz6R6QdCMPiQfaU87Eby9lx3gzgnSvYX2TFPR3t4CzBiLEq2hPf/ABOdx03LtjMJCFtByKQkwJBYRYDGKKKAKGoDXz+EDC0G1gROsTRXzjGBOic5ZFPiPGUiZYoOSt7Ejuzt5TNjWLSo7Sqra7bw5NZv+R7Q9Yb/AOZv95Af2tu/ENMpa/eDLNNhxmLPt1jYO2aTZFWHkpz8ST8IClUohyy2BOv9wedt2wPhKgpQiUhM7X4tBa6HUjxD/wAiTf2fBiSeTDL3zPFOESmJF0u06CnQ28W/iR9hum4N7GBWiOQ9JZp0V/KPQRr+0qTUd7O694t65gy1QqOpt7Rwtst0up9QQR5SNFFH4F9JaSogH9pPGw+Osa1xi3fRcN0mr0j2Kh7xUDOO6x4C3eJuYTrCrqt2VGNswu8LnuufjPPGpT/+sDy/3K9YIb9j69ZuZWe2bjL6G25t7EYx/wCod1Rome74tzmUaDA538VPyhalJeUrVKY5TN3W5qcHWkn4i3u/mAqVFGnvb+DKlU+AggZNND4dxSqe0p1Cjc1Y2PiLEHwM9psXrOelZa6744ulxb/E3v6zwtoxIm5nYzcJXftjdK6OIUNTcMPQ+YOYm3TxN58zUMW1Nt6mxRh+JTY/78DPabH64TSTdroXYfiS2fK6k5HQTth+Tbjl+Ozjre0toimjMSFABJJyAA1JM+bOku2vtWJqVuDGy9yLkv8APnNvph1p1cZTNFE9lTa29ndmGu6baCeLpteXK7Zk0JeRiJimWjrJSIjwFeKMTFAGIbD/AF6GKKBDjEYooEWmtsMZeXzMUUzn/FvDrN2gP6jeMFSc31MUU1j/ABS9aNFzzlhGN9YopyrtFikZMxRTDQ2GOf1yMvUj9ekUUrFW6X3vrkZfxVMALYAZcu+NFK5qvEfXAyDL9ecUUiqtQZevxMp1IopWop1ZA8PrnFFJW0GOkqYljziilx6l4Hjx2R+0fGZ0UU648csuiEdnz+UelpFFNMJRRRSB44iigNFFFA//2Q=="/>
          <p:cNvSpPr>
            <a:spLocks noChangeAspect="1" noChangeArrowheads="1"/>
          </p:cNvSpPr>
          <p:nvPr/>
        </p:nvSpPr>
        <p:spPr bwMode="auto">
          <a:xfrm>
            <a:off x="215900" y="-7445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0" name="Picture 6" descr="http://orangejuiceblog.com/wp-content/uploads/2009/05/white-elephant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07" r="6627"/>
          <a:stretch/>
        </p:blipFill>
        <p:spPr bwMode="auto">
          <a:xfrm>
            <a:off x="5105400" y="2945823"/>
            <a:ext cx="3794078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794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to Disclaim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Onerous Burdens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2.  Tax Savings</a:t>
            </a:r>
          </a:p>
        </p:txBody>
      </p:sp>
      <p:pic>
        <p:nvPicPr>
          <p:cNvPr id="3074" name="Picture 2" descr="http://www.technoparktoday.com/wp-content/uploads/2010/03/tax-saving-tip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124200"/>
            <a:ext cx="4114800" cy="360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51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courserlaw.com/wp-content/uploads/2010/11/iStock_000002206200Lar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49" y="4120881"/>
            <a:ext cx="3600451" cy="24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Reasons to Disclaim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Onerous Burdens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2.  Tax Savings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3.  Avoid creditors, except</a:t>
            </a:r>
          </a:p>
          <a:p>
            <a:pPr lvl="2"/>
            <a:r>
              <a:rPr lang="en-US" b="1" dirty="0"/>
              <a:t>IRS</a:t>
            </a:r>
          </a:p>
          <a:p>
            <a:pPr lvl="2"/>
            <a:r>
              <a:rPr lang="en-US" b="1" dirty="0"/>
              <a:t>Child support judgment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72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 History in Texas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/>
              <a:t>1.  Separate provisions in Estates and</a:t>
            </a:r>
            <a:br>
              <a:rPr lang="en-US" b="1" dirty="0"/>
            </a:br>
            <a:r>
              <a:rPr lang="en-US" b="1" dirty="0"/>
              <a:t>      Trust Codes.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Similar but different.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Many unanswered questions.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Not comprehensive.</a:t>
            </a:r>
            <a:br>
              <a:rPr lang="en-US" b="1" dirty="0"/>
            </a:br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308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 History in Texas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/>
              <a:t>2.  Modeled After Federal Tax Law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Not reasonable now that tax threshold is very high.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859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 History in Texas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/>
              <a:t>3.  Texas Uniform Disclaimer of Property</a:t>
            </a:r>
            <a:br>
              <a:rPr lang="en-US" b="1" dirty="0"/>
            </a:br>
            <a:r>
              <a:rPr lang="en-US" b="1" dirty="0"/>
              <a:t>      Interests Act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Effective September 1, 2015.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Repealed most of separate provisions.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Added Property Code Title 13.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Decoupled from federal tax law, especially by removing requirement that disclaimer be done within 9 months of death.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Simpler procedures.</a:t>
            </a:r>
          </a:p>
          <a:p>
            <a:pPr marL="1410462" lvl="3" indent="-514350">
              <a:buFont typeface="Arial" panose="020B0604020202020204" pitchFamily="34" charset="0"/>
              <a:buChar char="•"/>
            </a:pPr>
            <a:r>
              <a:rPr lang="en-US" b="1" dirty="0"/>
              <a:t>More comprehensive.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106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Requirements – PC § 240.009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481060" cy="4701808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b="1" dirty="0"/>
              <a:t>1.  In writing.</a:t>
            </a:r>
          </a:p>
          <a:p>
            <a:pPr>
              <a:spcAft>
                <a:spcPts val="600"/>
              </a:spcAft>
            </a:pPr>
            <a:r>
              <a:rPr lang="en-US" b="1" dirty="0"/>
              <a:t>2.  Describe property that is being</a:t>
            </a:r>
            <a:br>
              <a:rPr lang="en-US" b="1" dirty="0"/>
            </a:br>
            <a:r>
              <a:rPr lang="en-US" b="1" dirty="0"/>
              <a:t>      disclaimed.</a:t>
            </a:r>
          </a:p>
          <a:p>
            <a:pPr>
              <a:spcAft>
                <a:spcPts val="600"/>
              </a:spcAft>
            </a:pPr>
            <a:r>
              <a:rPr lang="en-US" b="1" dirty="0"/>
              <a:t>3.  Signed by </a:t>
            </a:r>
            <a:r>
              <a:rPr lang="en-US" b="1" dirty="0" err="1"/>
              <a:t>disclaimant</a:t>
            </a:r>
            <a:r>
              <a:rPr lang="en-US" b="1" dirty="0"/>
              <a:t>.</a:t>
            </a:r>
          </a:p>
          <a:p>
            <a:pPr>
              <a:spcAft>
                <a:spcPts val="600"/>
              </a:spcAft>
            </a:pPr>
            <a:r>
              <a:rPr lang="en-US" b="1" dirty="0"/>
              <a:t>4.  Delivered to:</a:t>
            </a:r>
          </a:p>
          <a:p>
            <a:pPr lvl="2">
              <a:spcAft>
                <a:spcPts val="600"/>
              </a:spcAft>
            </a:pPr>
            <a:r>
              <a:rPr lang="en-US" b="1" dirty="0"/>
              <a:t>Personal representative, or if none because estate not open,</a:t>
            </a:r>
          </a:p>
          <a:p>
            <a:pPr lvl="2">
              <a:spcAft>
                <a:spcPts val="600"/>
              </a:spcAft>
            </a:pPr>
            <a:r>
              <a:rPr lang="en-US" b="1" dirty="0"/>
              <a:t>File in county where decedent was:</a:t>
            </a:r>
          </a:p>
          <a:p>
            <a:pPr lvl="3">
              <a:spcAft>
                <a:spcPts val="600"/>
              </a:spcAft>
            </a:pPr>
            <a:r>
              <a:rPr lang="en-US" b="1" dirty="0"/>
              <a:t>Domiciled at death, or</a:t>
            </a:r>
          </a:p>
          <a:p>
            <a:pPr lvl="3">
              <a:spcAft>
                <a:spcPts val="600"/>
              </a:spcAft>
            </a:pPr>
            <a:r>
              <a:rPr lang="en-US" b="1" dirty="0"/>
              <a:t>Owned real property.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Disclaimer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Wills, life insurance policies, etc. may provide disclaimer methods and designate who receives disclaimed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5A09B-D189-46CA-A8B2-D2C9AE5A045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509</TotalTime>
  <Words>310</Words>
  <Application>Microsoft Office PowerPoint</Application>
  <PresentationFormat>On-screen Show (4:3)</PresentationFormat>
  <Paragraphs>93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Disclaimers</vt:lpstr>
      <vt:lpstr>Reasons to Disclaim</vt:lpstr>
      <vt:lpstr>Reasons to Disclaim</vt:lpstr>
      <vt:lpstr>Possible Reasons to Disclaim</vt:lpstr>
      <vt:lpstr>Disclaimer History in Texas</vt:lpstr>
      <vt:lpstr>Disclaimer History in Texas</vt:lpstr>
      <vt:lpstr>Disclaimer History in Texas</vt:lpstr>
      <vt:lpstr>Requirements – PC § 240.009</vt:lpstr>
      <vt:lpstr>Basic Disclaimer Principles</vt:lpstr>
      <vt:lpstr>Basic Disclaimer Principles</vt:lpstr>
      <vt:lpstr>Basic Disclaimer Principles</vt:lpstr>
      <vt:lpstr>Basic Disclaimer Principles</vt:lpstr>
      <vt:lpstr>Basic Disclaimer Principals</vt:lpstr>
      <vt:lpstr>Basic Disclaimer Principals</vt:lpstr>
      <vt:lpstr>Basic Disclaimer Principles</vt:lpstr>
      <vt:lpstr>Welder v. Hitchcock – p. 50</vt:lpstr>
      <vt:lpstr>Situation</vt:lpstr>
      <vt:lpstr>Basic Disclaimer Principles</vt:lpstr>
      <vt:lpstr>Basic Disclaimer Principles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Disclaimers</dc:title>
  <dc:creator>Gerry W. Beyer</dc:creator>
  <cp:lastModifiedBy>Gerry Beyer</cp:lastModifiedBy>
  <cp:revision>34</cp:revision>
  <dcterms:created xsi:type="dcterms:W3CDTF">2006-01-23T19:31:27Z</dcterms:created>
  <dcterms:modified xsi:type="dcterms:W3CDTF">2019-01-27T16:14:24Z</dcterms:modified>
</cp:coreProperties>
</file>