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11" r:id="rId2"/>
    <p:sldId id="310" r:id="rId3"/>
    <p:sldId id="278" r:id="rId4"/>
    <p:sldId id="256" r:id="rId5"/>
    <p:sldId id="257" r:id="rId6"/>
    <p:sldId id="258" r:id="rId7"/>
    <p:sldId id="259" r:id="rId8"/>
    <p:sldId id="260" r:id="rId9"/>
    <p:sldId id="309" r:id="rId10"/>
    <p:sldId id="261" r:id="rId11"/>
    <p:sldId id="273" r:id="rId12"/>
    <p:sldId id="274" r:id="rId13"/>
    <p:sldId id="271" r:id="rId14"/>
    <p:sldId id="262" r:id="rId15"/>
    <p:sldId id="263" r:id="rId16"/>
    <p:sldId id="264" r:id="rId17"/>
    <p:sldId id="265" r:id="rId18"/>
    <p:sldId id="277" r:id="rId19"/>
    <p:sldId id="266" r:id="rId20"/>
    <p:sldId id="267" r:id="rId21"/>
    <p:sldId id="268" r:id="rId22"/>
    <p:sldId id="269" r:id="rId23"/>
    <p:sldId id="270" r:id="rId24"/>
    <p:sldId id="275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1228A-58BF-4EB8-8EBC-45195B79A95F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E931-D48C-4D7C-AF9D-8D7CACE08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D63A-74B7-45B1-BE7F-01244F9FBE7B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1F1D-8D40-432D-B158-81EDF6853927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40D-655A-434B-B27A-9FF92FE30D2F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2C91-9702-4E76-858C-135F59986C6B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0BC9-56BA-49B2-AF8A-B410436F4B42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CC59-CBA5-45E8-A1B2-373ACF1A3744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103-B8AA-4B66-804B-0029BEA9AAEF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174-2F3B-4E32-9751-C39F94022318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02A5-CA6E-4E0D-BFB2-9FB6DE8D0807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691A-2911-4687-BCD3-684EBC4BEC35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BF9554-10F1-4561-99A4-BA4107B1CF6F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98C5D0-937B-4AE2-B740-AAD9CF52005F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D9554B-6A16-4397-9889-40327A7A9C5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1A28A-0041-2E9C-6C70-8F80C2C0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3329E-C750-4E6B-F6A5-98EFF126A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1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 Heir Killing Intestate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Texas slayer statute limited to life insurance.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i="1" dirty="0"/>
              <a:t>Pritchett v. Henry</a:t>
            </a:r>
            <a:r>
              <a:rPr lang="en-US" b="1" dirty="0"/>
              <a:t> (p. 38) 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Husband murders wife.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Husband then wants to receive property under wife’s will.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Wife’s parents complain.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Court adopts the _____________________ approach to prevent Husband from keeping Wife’s property.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 Heir causing death, but not murder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Negligently</a:t>
            </a:r>
          </a:p>
          <a:p>
            <a:endParaRPr lang="en-US" b="1" dirty="0"/>
          </a:p>
          <a:p>
            <a:r>
              <a:rPr lang="en-US" b="1" dirty="0"/>
              <a:t>Voluntary manslaughter</a:t>
            </a:r>
          </a:p>
          <a:p>
            <a:endParaRPr lang="en-US" b="1" dirty="0"/>
          </a:p>
          <a:p>
            <a:r>
              <a:rPr lang="en-US" b="1" dirty="0"/>
              <a:t>While insane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9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 Heir causing death, but not murder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28" y="1629783"/>
            <a:ext cx="8229600" cy="4625609"/>
          </a:xfrm>
        </p:spPr>
        <p:txBody>
          <a:bodyPr/>
          <a:lstStyle/>
          <a:p>
            <a:r>
              <a:rPr lang="en-US" b="1" dirty="0"/>
              <a:t>Competing policies:</a:t>
            </a:r>
          </a:p>
          <a:p>
            <a:pPr lvl="1"/>
            <a:r>
              <a:rPr lang="en-US" b="1" dirty="0"/>
              <a:t>Not deprive of inheritance without just cause.</a:t>
            </a:r>
          </a:p>
          <a:p>
            <a:pPr lvl="1"/>
            <a:r>
              <a:rPr lang="en-US" b="1" dirty="0"/>
              <a:t>Allowing killers to take promotes devious schemes.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C43C5-399F-4210-BA65-E0D910CA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38842"/>
            <a:ext cx="4439477" cy="32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4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 Bad Parents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25" y="1447800"/>
            <a:ext cx="8229600" cy="5082809"/>
          </a:xfrm>
        </p:spPr>
        <p:txBody>
          <a:bodyPr>
            <a:normAutofit/>
          </a:bodyPr>
          <a:lstStyle/>
          <a:p>
            <a:r>
              <a:rPr lang="en-US" b="1" dirty="0"/>
              <a:t>When will a parent be precluded from inheriting from his/her child?</a:t>
            </a:r>
          </a:p>
        </p:txBody>
      </p:sp>
      <p:pic>
        <p:nvPicPr>
          <p:cNvPr id="4098" name="Picture 2" descr="http://4.bp.blogspot.com/_d_KhITjA_gA/TQqK-lydlCI/AAAAAAAAByI/BlGuSHBwznY/s1600/bad-pa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8127"/>
            <a:ext cx="3019874" cy="40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dditieszone.com/wp-content/uploads/2010/09/bad-parents/bad-parents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63" y="2716894"/>
            <a:ext cx="3582633" cy="40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7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 Bad Parents -- EC § 201.062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Discretionary with court.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 Bad Parents -- EC § 201.062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Discretionary with court.</a:t>
            </a:r>
          </a:p>
          <a:p>
            <a:r>
              <a:rPr lang="en-US" b="1" dirty="0"/>
              <a:t>2.  Intestate child must be under age 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 Bad Parents -- EC § 201.062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Discretionary with court.</a:t>
            </a:r>
          </a:p>
          <a:p>
            <a:r>
              <a:rPr lang="en-US" b="1" dirty="0"/>
              <a:t>2.  Intestate child must be under age 18.</a:t>
            </a:r>
          </a:p>
          <a:p>
            <a:r>
              <a:rPr lang="en-US" b="1" dirty="0"/>
              <a:t>3.  Evil acts proved by clear and convincing</a:t>
            </a:r>
            <a:br>
              <a:rPr lang="en-US" b="1" dirty="0"/>
            </a:br>
            <a:r>
              <a:rPr lang="en-US" b="1" dirty="0"/>
              <a:t>      evidence.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 Bad Parents -- EC § 201.062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1600200"/>
            <a:ext cx="8839200" cy="4952999"/>
          </a:xfrm>
        </p:spPr>
        <p:txBody>
          <a:bodyPr>
            <a:normAutofit/>
          </a:bodyPr>
          <a:lstStyle/>
          <a:p>
            <a:r>
              <a:rPr lang="en-US" b="1" dirty="0"/>
              <a:t>1.  Discretionary with court.</a:t>
            </a:r>
          </a:p>
          <a:p>
            <a:r>
              <a:rPr lang="en-US" b="1" dirty="0"/>
              <a:t>2.  Intestate child must be under age 18.</a:t>
            </a:r>
          </a:p>
          <a:p>
            <a:r>
              <a:rPr lang="en-US" b="1" dirty="0"/>
              <a:t>3.  Evil acts proved by clear and convincing</a:t>
            </a:r>
            <a:br>
              <a:rPr lang="en-US" b="1" dirty="0"/>
            </a:br>
            <a:r>
              <a:rPr lang="en-US" b="1" dirty="0"/>
              <a:t>      evidence.</a:t>
            </a:r>
          </a:p>
          <a:p>
            <a:r>
              <a:rPr lang="en-US" b="1" dirty="0"/>
              <a:t>4.  Evil conduct (what makes parent “bad”):</a:t>
            </a:r>
          </a:p>
          <a:p>
            <a:pPr lvl="2"/>
            <a:r>
              <a:rPr lang="en-US" b="1" dirty="0"/>
              <a:t>Abandon and fail to support for three years.</a:t>
            </a:r>
          </a:p>
          <a:p>
            <a:pPr lvl="2"/>
            <a:r>
              <a:rPr lang="en-US" b="1" dirty="0"/>
              <a:t>Knowingly abandoned pregnant mother.</a:t>
            </a:r>
          </a:p>
          <a:p>
            <a:pPr lvl="2"/>
            <a:r>
              <a:rPr lang="en-US" b="1" dirty="0"/>
              <a:t>Criminally responsible for death or serious injury to a child (not necessarily the intestate child).</a:t>
            </a:r>
          </a:p>
          <a:p>
            <a:pPr lvl="3"/>
            <a:r>
              <a:rPr lang="en-US" b="1" dirty="0"/>
              <a:t>Attorney General opinion in 2008 that this may be unconstitutional forfeiture.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 Bad Parents -- EC § 201.062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Result</a:t>
            </a:r>
          </a:p>
          <a:p>
            <a:pPr lvl="1"/>
            <a:r>
              <a:rPr lang="en-US" b="1" dirty="0"/>
              <a:t>Evil parent treated as having predeceased the child when determining intestate heirs of child.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3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 Bad Spouse -- EC § 123.101-123.104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Divorce pending at the time of intestate spouse’s death based on his/her lack of mental capacity,</a:t>
            </a:r>
          </a:p>
          <a:p>
            <a:endParaRPr lang="en-US" b="1" dirty="0"/>
          </a:p>
          <a:p>
            <a:r>
              <a:rPr lang="en-US" b="1" dirty="0"/>
              <a:t>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16F38-C056-4135-A616-4DD6A1BC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9F6E2-31E0-49D3-8C74-D6024DFAE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609600"/>
            <a:ext cx="56864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 Bad Spouse -- EC § 123.101-123.104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458200" cy="4625609"/>
          </a:xfrm>
        </p:spPr>
        <p:txBody>
          <a:bodyPr/>
          <a:lstStyle/>
          <a:p>
            <a:r>
              <a:rPr lang="en-US" b="1" dirty="0"/>
              <a:t>2.  Divorce not pending at time of death but:</a:t>
            </a:r>
          </a:p>
          <a:p>
            <a:pPr lvl="1"/>
            <a:r>
              <a:rPr lang="en-US" b="1" dirty="0"/>
              <a:t>a.  Decedent married &lt; 3 years, 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 Bad Spouse -- EC § 123.101-123.104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625609"/>
          </a:xfrm>
        </p:spPr>
        <p:txBody>
          <a:bodyPr/>
          <a:lstStyle/>
          <a:p>
            <a:r>
              <a:rPr lang="en-US" b="1" dirty="0"/>
              <a:t>2.  Divorce not pending at time of death but:</a:t>
            </a:r>
          </a:p>
          <a:p>
            <a:pPr lvl="1"/>
            <a:r>
              <a:rPr lang="en-US" b="1" dirty="0"/>
              <a:t>a.  Decedent married &lt; 3 years, and</a:t>
            </a:r>
          </a:p>
          <a:p>
            <a:pPr lvl="1"/>
            <a:r>
              <a:rPr lang="en-US" b="1" dirty="0"/>
              <a:t>b.  Application &lt; 1 year after spouse’s death, 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 Bad Spouse -- EC § 123.101-123.104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382000" cy="4625609"/>
          </a:xfrm>
        </p:spPr>
        <p:txBody>
          <a:bodyPr/>
          <a:lstStyle/>
          <a:p>
            <a:r>
              <a:rPr lang="en-US" b="1" dirty="0"/>
              <a:t>2.  Divorce not pending at time of death but:</a:t>
            </a:r>
          </a:p>
          <a:p>
            <a:pPr lvl="1"/>
            <a:r>
              <a:rPr lang="en-US" b="1" dirty="0"/>
              <a:t>a.  Decedent married &lt; 3 years, and</a:t>
            </a:r>
          </a:p>
          <a:p>
            <a:pPr lvl="1"/>
            <a:r>
              <a:rPr lang="en-US" b="1" dirty="0"/>
              <a:t>b.  Application &lt; 1 year after spouse’s death, and</a:t>
            </a:r>
          </a:p>
          <a:p>
            <a:pPr lvl="1"/>
            <a:r>
              <a:rPr lang="en-US" b="1" dirty="0"/>
              <a:t>c.  Ground = lack of mental capacity at time of</a:t>
            </a:r>
            <a:br>
              <a:rPr lang="en-US" b="1" dirty="0"/>
            </a:br>
            <a:r>
              <a:rPr lang="en-US" b="1" dirty="0"/>
              <a:t>      marriage, 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 Bad Spouse -- EC § 123.101-123.104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81" y="1775191"/>
            <a:ext cx="8384019" cy="4625609"/>
          </a:xfrm>
        </p:spPr>
        <p:txBody>
          <a:bodyPr/>
          <a:lstStyle/>
          <a:p>
            <a:r>
              <a:rPr lang="en-US" b="1" dirty="0"/>
              <a:t>2.  Divorce not pending at time of death but:</a:t>
            </a:r>
          </a:p>
          <a:p>
            <a:pPr lvl="1"/>
            <a:r>
              <a:rPr lang="en-US" b="1" dirty="0"/>
              <a:t>a.  Decedent married &lt; 3 years, and</a:t>
            </a:r>
          </a:p>
          <a:p>
            <a:pPr lvl="1"/>
            <a:r>
              <a:rPr lang="en-US" b="1" dirty="0"/>
              <a:t>b.  Application &lt; 1 year after spouse’s death, and</a:t>
            </a:r>
          </a:p>
          <a:p>
            <a:pPr lvl="1"/>
            <a:r>
              <a:rPr lang="en-US" b="1" dirty="0"/>
              <a:t>c.  Ground = lack of mental capacity at time of</a:t>
            </a:r>
            <a:br>
              <a:rPr lang="en-US" b="1" dirty="0"/>
            </a:br>
            <a:r>
              <a:rPr lang="en-US" b="1" dirty="0"/>
              <a:t>      marriage, and</a:t>
            </a:r>
          </a:p>
          <a:p>
            <a:pPr lvl="1"/>
            <a:r>
              <a:rPr lang="en-US" b="1" dirty="0"/>
              <a:t>d.  Decedent never recovered and recognized</a:t>
            </a:r>
            <a:br>
              <a:rPr lang="en-US" b="1" dirty="0"/>
            </a:br>
            <a:r>
              <a:rPr lang="en-US" b="1" dirty="0"/>
              <a:t>      the marriage.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 Bad Spouse -- EC § 123.101-123.104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Result</a:t>
            </a:r>
          </a:p>
          <a:p>
            <a:pPr lvl="1"/>
            <a:r>
              <a:rPr lang="en-US" b="1" dirty="0"/>
              <a:t>Bad spouse not considered a surviving spouse for any purpose under Texas law</a:t>
            </a:r>
          </a:p>
          <a:p>
            <a:pPr lvl="2"/>
            <a:r>
              <a:rPr lang="en-US" b="1" dirty="0"/>
              <a:t>Not an heir.</a:t>
            </a:r>
          </a:p>
          <a:p>
            <a:pPr lvl="2"/>
            <a:r>
              <a:rPr lang="en-US" b="1" dirty="0"/>
              <a:t>No homestead rights.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93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0B25-D8BC-CFEF-A760-4FC073AC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Bad Spouse – other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64BD-133B-43FF-BC44-066F1235E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states preclude a spouse from inheriting if:</a:t>
            </a:r>
          </a:p>
          <a:p>
            <a:pPr lvl="1"/>
            <a:r>
              <a:rPr lang="en-US" b="1" dirty="0"/>
              <a:t>Surviving spouse was unfaithful, or</a:t>
            </a:r>
          </a:p>
          <a:p>
            <a:pPr lvl="1"/>
            <a:r>
              <a:rPr lang="en-US" b="1" dirty="0"/>
              <a:t>Surviving spouse abused (physically or financially) the deceased spouse.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9344B-9963-2473-4543-F3276FB6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6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DB10D5-9F6B-4500-8177-23C5707D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6C88-76DB-4C70-8F06-D6ED68F289AB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47B3D-B156-420C-8049-81A334D8E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Unworthy Heirs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4" y="2667000"/>
            <a:ext cx="7661646" cy="32343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Forfeiture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Upon felony or treason conviction, all property to government.</a:t>
            </a:r>
          </a:p>
          <a:p>
            <a:endParaRPr lang="en-US" b="1" dirty="0"/>
          </a:p>
          <a:p>
            <a:r>
              <a:rPr lang="en-US" b="1" dirty="0"/>
              <a:t>Prohibited in Texas.</a:t>
            </a:r>
          </a:p>
          <a:p>
            <a:pPr lvl="1"/>
            <a:r>
              <a:rPr lang="en-US" b="1" dirty="0"/>
              <a:t>Constitution Art. I, § 21</a:t>
            </a:r>
          </a:p>
          <a:p>
            <a:pPr lvl="1"/>
            <a:r>
              <a:rPr lang="en-US" b="1" dirty="0"/>
              <a:t>EC § 201.058(a)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Civil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Upon conviction of serious crime, property passes to heirs.</a:t>
            </a:r>
          </a:p>
          <a:p>
            <a:endParaRPr lang="en-US" b="1" dirty="0"/>
          </a:p>
          <a:p>
            <a:r>
              <a:rPr lang="en-US" b="1" dirty="0"/>
              <a:t>Not recognized in Texas; biological death of intestate is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Corruption of the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Upon conviction of serious crime, prohibited from being an heir.</a:t>
            </a:r>
          </a:p>
          <a:p>
            <a:endParaRPr lang="en-US" b="1" dirty="0"/>
          </a:p>
          <a:p>
            <a:r>
              <a:rPr lang="en-US" b="1" dirty="0"/>
              <a:t>Not recognized in Texas.</a:t>
            </a:r>
          </a:p>
          <a:p>
            <a:r>
              <a:rPr lang="en-US" b="1" dirty="0"/>
              <a:t>EC § 201.058(a)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Common law = forfeiture often occurred.</a:t>
            </a:r>
          </a:p>
          <a:p>
            <a:endParaRPr lang="en-US" b="1" dirty="0"/>
          </a:p>
          <a:p>
            <a:r>
              <a:rPr lang="en-US" b="1" dirty="0"/>
              <a:t>Texas = irrelevant when determining heirs</a:t>
            </a:r>
          </a:p>
          <a:p>
            <a:r>
              <a:rPr lang="en-US" b="1" dirty="0"/>
              <a:t> EC § 201.061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54B-6A16-4397-9889-40327A7A9C5A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FE77-66C5-4B2D-9529-D0CE3145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 Alert!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418FD-C66C-454D-83A4-0D7CDDAF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9222-0443-4D5F-AB8C-A3DE118B26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439E34-A3E6-4BF4-8C9E-6039D6F6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62560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Decedent’s death caused by heir or beneficiary is a common UBE topic!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E49F4-51DF-417E-83F9-8F70462A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176"/>
            <a:ext cx="9144000" cy="18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98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368</TotalTime>
  <Words>738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Unworthy Heirs</vt:lpstr>
      <vt:lpstr>1. Forfeiture</vt:lpstr>
      <vt:lpstr>2.  Civil Death</vt:lpstr>
      <vt:lpstr>3.  Corruption of the Blood</vt:lpstr>
      <vt:lpstr>4.  Suicide</vt:lpstr>
      <vt:lpstr>UBE Alert!</vt:lpstr>
      <vt:lpstr>5.  Heir Killing Intestate</vt:lpstr>
      <vt:lpstr>5.  Heir causing death, but not murder</vt:lpstr>
      <vt:lpstr>5.  Heir causing death, but not murder</vt:lpstr>
      <vt:lpstr>6.  Bad Parents </vt:lpstr>
      <vt:lpstr>6.  Bad Parents -- EC § 201.062</vt:lpstr>
      <vt:lpstr>6.  Bad Parents -- EC § 201.062</vt:lpstr>
      <vt:lpstr>6.  Bad Parents -- EC § 201.062</vt:lpstr>
      <vt:lpstr>6.  Bad Parents -- EC § 201.062</vt:lpstr>
      <vt:lpstr>6.  Bad Parents -- EC § 201.062</vt:lpstr>
      <vt:lpstr>7.  Bad Spouse -- EC § 123.101-123.104</vt:lpstr>
      <vt:lpstr>7.  Bad Spouse -- EC § 123.101-123.104</vt:lpstr>
      <vt:lpstr>7.  Bad Spouse -- EC § 123.101-123.104</vt:lpstr>
      <vt:lpstr>7.  Bad Spouse -- EC § 123.101-123.104</vt:lpstr>
      <vt:lpstr>7.  Bad Spouse -- EC § 123.101-123.104</vt:lpstr>
      <vt:lpstr>7.  Bad Spouse -- EC § 123.101-123.104</vt:lpstr>
      <vt:lpstr>7. Bad Spouse – other states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Gerry W. Beyer</dc:creator>
  <cp:lastModifiedBy>Gerry W. Beyer</cp:lastModifiedBy>
  <cp:revision>33</cp:revision>
  <dcterms:created xsi:type="dcterms:W3CDTF">2010-08-31T18:32:14Z</dcterms:created>
  <dcterms:modified xsi:type="dcterms:W3CDTF">2023-01-22T19:55:12Z</dcterms:modified>
</cp:coreProperties>
</file>