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6" r:id="rId2"/>
    <p:sldId id="267" r:id="rId3"/>
    <p:sldId id="268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5FC33-4087-4585-BC70-7FB9DAB3AF94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6D2D1-FB0F-4CA6-9587-542AD7D6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D667-C009-4166-A97F-8FA9142D5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DC6A6-6428-44F2-BE16-63F8980A9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963-0137-47BA-B7F2-B03DB0241C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AA50D-917A-47A9-80C6-512279A4B9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54DDC-6169-4683-BB57-205A73837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8373-2D95-4158-B409-7C23B57C0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C52D-7FC5-4469-9F5F-9E60050B5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A8FE-570B-4D22-ADA1-27850D804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A00A-FD33-45FE-BDD9-93A898C9E0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93DF04F-91B2-4538-81AD-AEA736D7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42DCF00-4A18-44FC-8635-6ECCB40D8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33400"/>
            <a:ext cx="86106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Children from Alternative (Assisted) Reproductive Technologies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2" b="30919"/>
          <a:stretch/>
        </p:blipFill>
        <p:spPr>
          <a:xfrm>
            <a:off x="1752600" y="2362200"/>
            <a:ext cx="5439871" cy="2362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67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Determination of Parents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 Gestational Agreements</a:t>
            </a:r>
          </a:p>
          <a:p>
            <a:endParaRPr lang="en-US" b="1" dirty="0"/>
          </a:p>
          <a:p>
            <a:pPr lvl="1"/>
            <a:r>
              <a:rPr lang="en-US" b="1" dirty="0"/>
              <a:t>Mother = Intended mother (not birth mother).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Father  = Intended mother’s husband regardless of who contributed sperm.</a:t>
            </a:r>
          </a:p>
          <a:p>
            <a:pPr lvl="1"/>
            <a:endParaRPr lang="en-US" b="1" dirty="0"/>
          </a:p>
          <a:p>
            <a:pPr lvl="2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EDB79-563E-400C-84AE-AF284B165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Both “parents” should adopt resulting “child.”</a:t>
            </a:r>
          </a:p>
          <a:p>
            <a:endParaRPr lang="en-US" b="1" dirty="0"/>
          </a:p>
          <a:p>
            <a:r>
              <a:rPr lang="en-US" b="1" dirty="0"/>
              <a:t>2.  Die testate with a will expressly explaining how to treat ART children</a:t>
            </a:r>
            <a:r>
              <a:rPr lang="en-US" b="1"/>
              <a:t>, grandchildren, etc.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AA874-AE9F-4046-85A3-107F1124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5448"/>
            <a:ext cx="8401665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ART Children – “Who’s your daddy?”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375" y="1524000"/>
            <a:ext cx="8229600" cy="4625609"/>
          </a:xfrm>
        </p:spPr>
        <p:txBody>
          <a:bodyPr/>
          <a:lstStyle/>
          <a:p>
            <a:r>
              <a:rPr lang="en-US" b="1" dirty="0"/>
              <a:t>Possibilities:</a:t>
            </a:r>
          </a:p>
          <a:p>
            <a:pPr lvl="2"/>
            <a:r>
              <a:rPr lang="en-US" b="1" dirty="0"/>
              <a:t>Sperm supplier</a:t>
            </a:r>
          </a:p>
          <a:p>
            <a:pPr lvl="2"/>
            <a:r>
              <a:rPr lang="en-US" b="1" dirty="0"/>
              <a:t>Spouse of egg supplier</a:t>
            </a:r>
          </a:p>
          <a:p>
            <a:pPr lvl="2"/>
            <a:r>
              <a:rPr lang="en-US" b="1" dirty="0"/>
              <a:t>Spouse of woman who gestates child</a:t>
            </a:r>
          </a:p>
          <a:p>
            <a:pPr lvl="2"/>
            <a:r>
              <a:rPr lang="en-US" b="1" dirty="0"/>
              <a:t>Man who hired surrogate mother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235" y="3916681"/>
            <a:ext cx="4388740" cy="294131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04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8106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ART Children – “Who’s your mama?”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Possibilities:</a:t>
            </a:r>
          </a:p>
          <a:p>
            <a:pPr lvl="1"/>
            <a:r>
              <a:rPr lang="en-US" b="1" dirty="0"/>
              <a:t>Woman who supplies egg</a:t>
            </a:r>
          </a:p>
          <a:p>
            <a:pPr lvl="1"/>
            <a:r>
              <a:rPr lang="en-US" b="1" dirty="0"/>
              <a:t>Woman who gives birth to the child</a:t>
            </a:r>
          </a:p>
          <a:p>
            <a:pPr lvl="1"/>
            <a:r>
              <a:rPr lang="en-US" b="1" dirty="0"/>
              <a:t>Spouse of man who supplied sperm</a:t>
            </a:r>
          </a:p>
          <a:p>
            <a:pPr lvl="1"/>
            <a:r>
              <a:rPr lang="en-US" b="1" dirty="0"/>
              <a:t>Woman who hired surrogate mother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72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Children – State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State laws vary from comprehensive to non-existent.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State laws may have different result for who is a parent:</a:t>
            </a:r>
          </a:p>
          <a:p>
            <a:pPr lvl="1"/>
            <a:r>
              <a:rPr lang="en-US" b="1" dirty="0"/>
              <a:t> (1) while child alive and</a:t>
            </a:r>
          </a:p>
          <a:p>
            <a:pPr lvl="1"/>
            <a:r>
              <a:rPr lang="en-US" b="1" dirty="0"/>
              <a:t> (2) after child dies.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24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  Is the resulting individual a “child” of the intestate parent?</a:t>
            </a:r>
          </a:p>
          <a:p>
            <a:endParaRPr lang="en-US" b="1" dirty="0"/>
          </a:p>
          <a:p>
            <a:r>
              <a:rPr lang="en-US" b="1" dirty="0"/>
              <a:t>Step 2:  If yes, does that child qualify as an heir?</a:t>
            </a:r>
          </a:p>
          <a:p>
            <a:endParaRPr lang="en-US" b="1" dirty="0"/>
          </a:p>
          <a:p>
            <a:r>
              <a:rPr lang="en-US" b="1" dirty="0"/>
              <a:t>First fact to ascertain: When did conception occur?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B9A12-9609-43CC-A406-7BCD20D2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Determination of Parents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Pre-Death Reproduction</a:t>
            </a:r>
          </a:p>
          <a:p>
            <a:endParaRPr lang="en-US" b="1" dirty="0"/>
          </a:p>
          <a:p>
            <a:pPr lvl="1"/>
            <a:r>
              <a:rPr lang="en-US" b="1" dirty="0"/>
              <a:t>Genetic material donor generally not a parent.  Family Code § 160.702.</a:t>
            </a:r>
          </a:p>
          <a:p>
            <a:pPr lvl="2"/>
            <a:r>
              <a:rPr lang="en-US" b="1" dirty="0"/>
              <a:t>Exception in Family Code § 160.7031.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Thus, who are the parents?</a:t>
            </a:r>
          </a:p>
          <a:p>
            <a:pPr lvl="1"/>
            <a:endParaRPr lang="en-US" b="1" dirty="0"/>
          </a:p>
          <a:p>
            <a:pPr lvl="1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9C483F-3AED-4283-8C80-B61E466BA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Determination of Parents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1.  Pre-Death Reproduction</a:t>
            </a:r>
          </a:p>
          <a:p>
            <a:endParaRPr lang="en-US" b="1" dirty="0"/>
          </a:p>
          <a:p>
            <a:pPr lvl="1"/>
            <a:r>
              <a:rPr lang="en-US" b="1" dirty="0"/>
              <a:t>Mother is birth mother.</a:t>
            </a:r>
          </a:p>
          <a:p>
            <a:endParaRPr lang="en-US" b="1" dirty="0"/>
          </a:p>
          <a:p>
            <a:pPr lvl="1"/>
            <a:r>
              <a:rPr lang="en-US" b="1" dirty="0"/>
              <a:t>Father is mother’s husband if he:</a:t>
            </a:r>
          </a:p>
          <a:p>
            <a:pPr lvl="2"/>
            <a:r>
              <a:rPr lang="en-US" b="1" dirty="0"/>
              <a:t>a.  Provides sperm, or</a:t>
            </a:r>
          </a:p>
          <a:p>
            <a:pPr lvl="2"/>
            <a:r>
              <a:rPr lang="en-US" b="1" dirty="0"/>
              <a:t>b.  Both consent in writing, or</a:t>
            </a:r>
          </a:p>
          <a:p>
            <a:pPr lvl="2"/>
            <a:r>
              <a:rPr lang="en-US" b="1" dirty="0"/>
              <a:t>c.  Both openly treat child as theirs.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Note:  If mother is unmarried, child may have no father.</a:t>
            </a:r>
          </a:p>
          <a:p>
            <a:pPr lvl="1"/>
            <a:endParaRPr lang="en-US" b="1" dirty="0"/>
          </a:p>
          <a:p>
            <a:pPr lvl="2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11536-0AD7-4272-9115-F514CF4DB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Determination of Parents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 After-Divorce Reproduction</a:t>
            </a:r>
          </a:p>
          <a:p>
            <a:endParaRPr lang="en-US" b="1" dirty="0"/>
          </a:p>
          <a:p>
            <a:pPr lvl="1"/>
            <a:r>
              <a:rPr lang="en-US" b="1" dirty="0"/>
              <a:t>Ex-spouse whose material is used without consent is not a parent.</a:t>
            </a:r>
          </a:p>
          <a:p>
            <a:pPr lvl="1"/>
            <a:endParaRPr lang="en-US" b="1" dirty="0"/>
          </a:p>
          <a:p>
            <a:pPr lvl="2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2258E-BC15-45D8-8675-589700E1B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Determination of Parents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 After-Death Reproduction</a:t>
            </a:r>
          </a:p>
          <a:p>
            <a:endParaRPr lang="en-US" b="1" dirty="0"/>
          </a:p>
          <a:p>
            <a:pPr lvl="1"/>
            <a:r>
              <a:rPr lang="en-US" b="1" dirty="0"/>
              <a:t>Deceased spouse whose material is used without consent is not a parent.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Note:  Texas has no law regarding after death harvesting of sperm or eggs.</a:t>
            </a:r>
          </a:p>
          <a:p>
            <a:pPr lvl="1"/>
            <a:endParaRPr lang="en-US" b="1" dirty="0"/>
          </a:p>
          <a:p>
            <a:pPr lvl="2"/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4BC83F-70C2-4893-AD05-AF2F360C4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516</TotalTime>
  <Words>363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Children from Alternative (Assisted) Reproductive Technologies</vt:lpstr>
      <vt:lpstr>ART Children – “Who’s your daddy?”</vt:lpstr>
      <vt:lpstr>ART Children – “Who’s your mama?”</vt:lpstr>
      <vt:lpstr>ART Children – State Laws</vt:lpstr>
      <vt:lpstr>Basic Analysis</vt:lpstr>
      <vt:lpstr>Determination of Parents</vt:lpstr>
      <vt:lpstr>Determination of Parents</vt:lpstr>
      <vt:lpstr>Determination of Parents</vt:lpstr>
      <vt:lpstr>Determination of Parents</vt:lpstr>
      <vt:lpstr>Determination of Parents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Adopted Children</dc:title>
  <dc:creator>Gerry W. Beyer</dc:creator>
  <cp:lastModifiedBy>Gerry Beyer</cp:lastModifiedBy>
  <cp:revision>22</cp:revision>
  <dcterms:created xsi:type="dcterms:W3CDTF">2006-01-17T17:48:55Z</dcterms:created>
  <dcterms:modified xsi:type="dcterms:W3CDTF">2019-01-21T21:28:34Z</dcterms:modified>
</cp:coreProperties>
</file>