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58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238B7-EDC4-440D-ABC2-3C1FBA5321E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F5BAA-44F0-4636-A1FC-1B4DFFA61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96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D667-C009-4166-A97F-8FA9142D5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DC6A6-6428-44F2-BE16-63F8980A9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963-0137-47BA-B7F2-B03DB0241C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AA50D-917A-47A9-80C6-512279A4B9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54DDC-6169-4683-BB57-205A73837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8373-2D95-4158-B409-7C23B57C0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C52D-7FC5-4469-9F5F-9E60050B5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A8FE-570B-4D22-ADA1-27850D804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A00A-FD33-45FE-BDD9-93A898C9E0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93DF04F-91B2-4538-81AD-AEA736D7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42DCF00-4A18-44FC-8635-6ECCB40D8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docid=wuNjdKTQ2WndLM&amp;tbnid=PdIRPgX3TENkWM:&amp;ved=0CAUQjRw&amp;url=http://offbeatfamilies.com/2010/03/why-do-i-need-to-get-married-just-because-we-have-a-kid&amp;ei=VI29U4XfB8jMkwWKsYDACg&amp;bvm=bv.70138588,d.b2U&amp;psig=AFQjCNHNRNRz1lle9sFap1dQ9UrHPnppUw&amp;ust=140501771483844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077200" cy="989076"/>
          </a:xfrm>
        </p:spPr>
        <p:txBody>
          <a:bodyPr/>
          <a:lstStyle/>
          <a:p>
            <a:pPr algn="ctr"/>
            <a:r>
              <a:rPr lang="en-US" dirty="0"/>
              <a:t>Non-Marital Children</a:t>
            </a:r>
          </a:p>
        </p:txBody>
      </p:sp>
      <p:pic>
        <p:nvPicPr>
          <p:cNvPr id="1026" name="Picture 2" descr="http://offbeatmama.com/wp-content/blogs.dir/2/files/2010/03/unmarried-parent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3716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26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Paternal Inheritance -- EC § 201.052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Child must show paternity:</a:t>
            </a:r>
          </a:p>
          <a:p>
            <a:pPr lvl="1"/>
            <a:r>
              <a:rPr lang="en-US" b="1" dirty="0"/>
              <a:t>1.  Family Code presumptions.</a:t>
            </a:r>
          </a:p>
          <a:p>
            <a:pPr lvl="1"/>
            <a:r>
              <a:rPr lang="en-US" b="1" dirty="0"/>
              <a:t>2.  Court decree of paternity.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Paternal Inheritance -- EC § 201.052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Child must show paternity:</a:t>
            </a:r>
          </a:p>
          <a:p>
            <a:pPr lvl="1"/>
            <a:r>
              <a:rPr lang="en-US" b="1" dirty="0"/>
              <a:t>1.  Family Code presumptions.</a:t>
            </a:r>
          </a:p>
          <a:p>
            <a:pPr lvl="1"/>
            <a:r>
              <a:rPr lang="en-US" b="1" dirty="0"/>
              <a:t>2.  Court decree of paternity.</a:t>
            </a:r>
          </a:p>
          <a:p>
            <a:pPr lvl="1"/>
            <a:r>
              <a:rPr lang="en-US" b="1" dirty="0"/>
              <a:t>3.  Father adopts.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Paternal Inheritance -- EC § 201.052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Child must show paternity:</a:t>
            </a:r>
          </a:p>
          <a:p>
            <a:pPr lvl="1"/>
            <a:r>
              <a:rPr lang="en-US" b="1" dirty="0"/>
              <a:t>1.  Family Code presumptions.</a:t>
            </a:r>
          </a:p>
          <a:p>
            <a:pPr lvl="1"/>
            <a:r>
              <a:rPr lang="en-US" b="1" dirty="0"/>
              <a:t>2.  Court decree of paternity.</a:t>
            </a:r>
          </a:p>
          <a:p>
            <a:pPr lvl="1"/>
            <a:r>
              <a:rPr lang="en-US" b="1" dirty="0"/>
              <a:t>3.  Father adopts.</a:t>
            </a:r>
          </a:p>
          <a:p>
            <a:pPr lvl="1"/>
            <a:r>
              <a:rPr lang="en-US" b="1" dirty="0"/>
              <a:t>4.  Father executes paternity statement.</a:t>
            </a:r>
          </a:p>
          <a:p>
            <a:pPr lvl="1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Paternal Inheritance -- EC § 201.052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Child must show paternity:</a:t>
            </a:r>
          </a:p>
          <a:p>
            <a:pPr lvl="1"/>
            <a:r>
              <a:rPr lang="en-US" b="1" dirty="0"/>
              <a:t>1.  Family Code presumptions.</a:t>
            </a:r>
          </a:p>
          <a:p>
            <a:pPr lvl="1"/>
            <a:r>
              <a:rPr lang="en-US" b="1" dirty="0"/>
              <a:t>2.  Court decree of paternity.</a:t>
            </a:r>
          </a:p>
          <a:p>
            <a:pPr lvl="1"/>
            <a:r>
              <a:rPr lang="en-US" b="1" dirty="0"/>
              <a:t>3.  Father adopts.</a:t>
            </a:r>
          </a:p>
          <a:p>
            <a:pPr lvl="1"/>
            <a:r>
              <a:rPr lang="en-US" b="1" dirty="0"/>
              <a:t>4.  Father executes paternity statement.</a:t>
            </a:r>
          </a:p>
          <a:p>
            <a:pPr lvl="1"/>
            <a:r>
              <a:rPr lang="en-US" b="1" dirty="0"/>
              <a:t>5.  Post death determination of paternity by clear and convincing evidence.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Paternal Inheritance -- EC § 201.052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Child must show paternity:</a:t>
            </a:r>
          </a:p>
          <a:p>
            <a:pPr lvl="1"/>
            <a:r>
              <a:rPr lang="en-US" b="1" dirty="0"/>
              <a:t>1.  Family Code presumptions.</a:t>
            </a:r>
          </a:p>
          <a:p>
            <a:pPr lvl="1"/>
            <a:r>
              <a:rPr lang="en-US" b="1" dirty="0"/>
              <a:t>2.  Court decree of paternity.</a:t>
            </a:r>
          </a:p>
          <a:p>
            <a:pPr lvl="1"/>
            <a:r>
              <a:rPr lang="en-US" b="1" dirty="0"/>
              <a:t>3.  Father adopts.</a:t>
            </a:r>
          </a:p>
          <a:p>
            <a:pPr lvl="1"/>
            <a:r>
              <a:rPr lang="en-US" b="1" dirty="0"/>
              <a:t>4.  Father executes paternity statement.</a:t>
            </a:r>
          </a:p>
          <a:p>
            <a:pPr lvl="1"/>
            <a:r>
              <a:rPr lang="en-US" b="1" dirty="0"/>
              <a:t>5.  Post death determination of paternity by clear and convincing evidence.</a:t>
            </a:r>
          </a:p>
          <a:p>
            <a:pPr lvl="1"/>
            <a:r>
              <a:rPr lang="en-US" b="1" dirty="0"/>
              <a:t>6.  ART statutes.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Frost Nat’l Bank v. Fernandez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/>
          <a:lstStyle/>
          <a:p>
            <a:r>
              <a:rPr lang="en-US" b="1" dirty="0"/>
              <a:t>2010 Texas Supreme Court case – p.34, note 4</a:t>
            </a:r>
          </a:p>
          <a:p>
            <a:endParaRPr lang="en-US" b="1" dirty="0"/>
          </a:p>
          <a:p>
            <a:r>
              <a:rPr lang="en-US" b="1" dirty="0"/>
              <a:t>Discovery rule </a:t>
            </a:r>
            <a:r>
              <a:rPr lang="en-US" b="1" i="1" dirty="0"/>
              <a:t>not</a:t>
            </a:r>
            <a:r>
              <a:rPr lang="en-US" b="1" dirty="0"/>
              <a:t> apply to heirship claims by non-marital children (consistent with </a:t>
            </a:r>
            <a:r>
              <a:rPr lang="en-US" b="1" i="1" dirty="0"/>
              <a:t>Little v. Smith </a:t>
            </a:r>
            <a:r>
              <a:rPr lang="en-US" b="1" dirty="0"/>
              <a:t>which dealt with adoption).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Non-Marital Children --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Common Law treatment</a:t>
            </a:r>
          </a:p>
          <a:p>
            <a:pPr lvl="1"/>
            <a:r>
              <a:rPr lang="en-US" b="1" dirty="0"/>
              <a:t>Child had no legal parents from whom to inherit.</a:t>
            </a:r>
          </a:p>
          <a:p>
            <a:endParaRPr lang="en-US" b="1" dirty="0"/>
          </a:p>
          <a:p>
            <a:r>
              <a:rPr lang="en-US" b="1" dirty="0"/>
              <a:t>Digest topic “evolution”</a:t>
            </a:r>
          </a:p>
          <a:p>
            <a:endParaRPr lang="en-US" b="1" dirty="0"/>
          </a:p>
          <a:p>
            <a:r>
              <a:rPr lang="en-US" b="1" dirty="0"/>
              <a:t>Texas historically:</a:t>
            </a:r>
          </a:p>
          <a:p>
            <a:pPr lvl="1"/>
            <a:r>
              <a:rPr lang="en-US" b="1" dirty="0"/>
              <a:t>From mother = yes</a:t>
            </a:r>
          </a:p>
          <a:p>
            <a:pPr lvl="1"/>
            <a:r>
              <a:rPr lang="en-US" b="1" dirty="0"/>
              <a:t>From father = no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5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Non-Marital Children – U.S.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percent of U.S. children are born out of wedlock?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837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Non-Marital Children – U.S.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jurisdiction has the highest percentage of children are born out of wedlock (59%)?</a:t>
            </a:r>
          </a:p>
          <a:p>
            <a:endParaRPr lang="en-US" b="1" dirty="0"/>
          </a:p>
          <a:p>
            <a:pPr lvl="0">
              <a:buClr>
                <a:srgbClr val="F0AD00"/>
              </a:buClr>
            </a:pPr>
            <a:r>
              <a:rPr lang="en-US" b="1" dirty="0">
                <a:solidFill>
                  <a:prstClr val="black"/>
                </a:solidFill>
              </a:rPr>
              <a:t>What jurisdiction has the lowest percentage of children are born out of wedlock (20%)?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24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Non-Marital Children –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country has the highest percentage of out of wedlock births (66%)?</a:t>
            </a:r>
          </a:p>
          <a:p>
            <a:endParaRPr lang="en-US" b="1" dirty="0"/>
          </a:p>
          <a:p>
            <a:r>
              <a:rPr lang="en-US" b="1" dirty="0"/>
              <a:t>What country has the lowest percentage of out of wedlock births (2%)?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2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Non-Marital Children – SCOTUS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Trimble v. Gordon</a:t>
            </a:r>
            <a:r>
              <a:rPr lang="en-US" b="1" dirty="0"/>
              <a:t> (1977)</a:t>
            </a:r>
          </a:p>
          <a:p>
            <a:pPr lvl="1"/>
            <a:r>
              <a:rPr lang="en-US" b="1" dirty="0"/>
              <a:t>Equal treatment for intestacy.</a:t>
            </a:r>
          </a:p>
          <a:p>
            <a:pPr lvl="1"/>
            <a:r>
              <a:rPr lang="en-US" b="1" dirty="0"/>
              <a:t>Discrimination against non-marital children violates Equal Protection Clause of 14</a:t>
            </a:r>
            <a:r>
              <a:rPr lang="en-US" b="1" baseline="30000" dirty="0"/>
              <a:t>th</a:t>
            </a:r>
            <a:r>
              <a:rPr lang="en-US" b="1" dirty="0"/>
              <a:t> Amendment.</a:t>
            </a:r>
          </a:p>
          <a:p>
            <a:endParaRPr lang="en-US" b="1" i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29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Non-Marital Children – SCOTUS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066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i="1" dirty="0"/>
              <a:t>Lalli v. Lalli</a:t>
            </a:r>
            <a:r>
              <a:rPr lang="en-US" b="1" dirty="0"/>
              <a:t> (1978)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Authorized states to apply a more demanding standard for non-marital children who seek to inherit from father’s estate. 5-4 decision.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Justifications: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Orderly administration of estates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Finality of estate distribution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Avoid spurious claims (no DNA testing at that time)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Protect desires of decedent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Alleged father incapable of presenting evidence to the contrary (“He’s dead, Jim”).</a:t>
            </a:r>
          </a:p>
          <a:p>
            <a:pPr marL="118872" indent="0">
              <a:buNone/>
            </a:pPr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Maternal Inheritance – EC § 201.051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Always child of biological mother; marital status irrelevant.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Paternal Inheritance -- EC § 201.052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Child must show paternity:</a:t>
            </a:r>
          </a:p>
          <a:p>
            <a:pPr lvl="1"/>
            <a:r>
              <a:rPr lang="en-US" b="1" dirty="0"/>
              <a:t>1.  Family Code presumptions such as:</a:t>
            </a:r>
          </a:p>
          <a:p>
            <a:pPr lvl="2"/>
            <a:r>
              <a:rPr lang="en-US" b="1" dirty="0"/>
              <a:t>Born during marriage.</a:t>
            </a:r>
          </a:p>
          <a:p>
            <a:pPr lvl="2"/>
            <a:r>
              <a:rPr lang="en-US" b="1" dirty="0"/>
              <a:t>Born within 300 days of end of marriage.</a:t>
            </a:r>
          </a:p>
          <a:p>
            <a:pPr lvl="2"/>
            <a:r>
              <a:rPr lang="en-US" b="1" dirty="0"/>
              <a:t>Within first two years of child’s life, lived with child and held out child as his.</a:t>
            </a:r>
          </a:p>
          <a:p>
            <a:pPr lvl="1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494</TotalTime>
  <Words>543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Non-Marital Children</vt:lpstr>
      <vt:lpstr>Non-Marital Children -- History</vt:lpstr>
      <vt:lpstr>Non-Marital Children – U.S.</vt:lpstr>
      <vt:lpstr>Non-Marital Children – U.S.</vt:lpstr>
      <vt:lpstr>Non-Marital Children – World</vt:lpstr>
      <vt:lpstr>Non-Marital Children – SCOTUS Cases</vt:lpstr>
      <vt:lpstr>Non-Marital Children – SCOTUS Cases</vt:lpstr>
      <vt:lpstr>Maternal Inheritance – EC § 201.051</vt:lpstr>
      <vt:lpstr>Paternal Inheritance -- EC § 201.052</vt:lpstr>
      <vt:lpstr>Paternal Inheritance -- EC § 201.052</vt:lpstr>
      <vt:lpstr>Paternal Inheritance -- EC § 201.052</vt:lpstr>
      <vt:lpstr>Paternal Inheritance -- EC § 201.052</vt:lpstr>
      <vt:lpstr>Paternal Inheritance -- EC § 201.052</vt:lpstr>
      <vt:lpstr>Paternal Inheritance -- EC § 201.052</vt:lpstr>
      <vt:lpstr>Frost Nat’l Bank v. Fernandez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Adopted Children</dc:title>
  <dc:creator>Gerry W. Beyer</dc:creator>
  <cp:lastModifiedBy>Gerry Beyer</cp:lastModifiedBy>
  <cp:revision>18</cp:revision>
  <dcterms:created xsi:type="dcterms:W3CDTF">2006-01-17T17:48:55Z</dcterms:created>
  <dcterms:modified xsi:type="dcterms:W3CDTF">2019-01-21T21:28:14Z</dcterms:modified>
</cp:coreProperties>
</file>