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3" r:id="rId5"/>
    <p:sldId id="261" r:id="rId6"/>
    <p:sldId id="257" r:id="rId7"/>
    <p:sldId id="25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6FFD15-C32F-46CF-9335-4DD5423CFF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EA9A1B-D61C-4FC5-8FFD-14B4BF9FCE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712731-9E0B-4035-A09C-2C89766EC6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1CD3BC-DC99-4A47-B43C-088E3C7400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6E96DC-0D4A-4891-9400-F147F55920A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10F961-2069-48CD-878D-1308D3717B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6FEEFF-A080-4253-A0C4-987AE615FB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0397B4-E8BC-4416-AEC2-CD6BBA4DD3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F2D78-5A77-4771-8107-7C1FC97CA9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5ACD3C-3DF7-4991-A5E1-C9E294D03F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98BF8649-F56D-4853-A368-A99E4BEEFC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D1499E7A-F7FF-4355-A2AB-207108E220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7526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dirty="0"/>
              <a:t>Half-Blooded Heirs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Whole Blood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Collateral relatives of the intestate (e.g., siblings) who share </a:t>
            </a:r>
            <a:r>
              <a:rPr lang="en-US" b="1" i="1" u="sng" dirty="0"/>
              <a:t>both</a:t>
            </a:r>
            <a:r>
              <a:rPr lang="en-US" b="1" dirty="0"/>
              <a:t> parents in common.</a:t>
            </a:r>
          </a:p>
        </p:txBody>
      </p:sp>
      <p:pic>
        <p:nvPicPr>
          <p:cNvPr id="16388" name="Picture 4" descr="http://t3.gstatic.com/images?q=tbn:ANd9GcQYch1gkaoyqBoL3k3X4DYG5LrsOdxvD6RCl2pmnGzX4uvg_eI&amp;t=1&amp;usg=__4CJ38r1ngY_138CPB-O1VcEBAxw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3505200"/>
            <a:ext cx="4448175" cy="29600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Half Blood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18943"/>
            <a:ext cx="8229600" cy="4625609"/>
          </a:xfrm>
        </p:spPr>
        <p:txBody>
          <a:bodyPr/>
          <a:lstStyle/>
          <a:p>
            <a:r>
              <a:rPr lang="en-US" b="1" dirty="0"/>
              <a:t>Collateral relatives of the intestate (e.g., siblings) who share </a:t>
            </a:r>
            <a:r>
              <a:rPr lang="en-US" b="1" i="1" u="sng" dirty="0"/>
              <a:t>only one</a:t>
            </a:r>
            <a:r>
              <a:rPr lang="en-US" b="1" i="1" dirty="0"/>
              <a:t> </a:t>
            </a:r>
            <a:r>
              <a:rPr lang="en-US" b="1" dirty="0"/>
              <a:t>parent in common.</a:t>
            </a:r>
          </a:p>
          <a:p>
            <a:endParaRPr lang="en-US" dirty="0"/>
          </a:p>
        </p:txBody>
      </p:sp>
      <p:pic>
        <p:nvPicPr>
          <p:cNvPr id="29698" name="Picture 2" descr="http://t3.gstatic.com/images?q=tbn:ANd9GcQYch1gkaoyqBoL3k3X4DYG5LrsOdxvD6RCl2pmnGzX4uvg_eI&amp;t=1&amp;usg=__4CJ38r1ngY_138CPB-O1VcEBAxw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8900" y="3505200"/>
            <a:ext cx="4495800" cy="299175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876800" y="3653667"/>
            <a:ext cx="18288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500" dirty="0">
                <a:solidFill>
                  <a:srgbClr val="FF0000"/>
                </a:solidFill>
              </a:rPr>
              <a:t>X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Relevancy -- Generally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will the issue arise?</a:t>
            </a:r>
          </a:p>
        </p:txBody>
      </p:sp>
    </p:spTree>
    <p:extLst>
      <p:ext uri="{BB962C8B-B14F-4D97-AF65-F5344CB8AC3E}">
        <p14:creationId xmlns:p14="http://schemas.microsoft.com/office/powerpoint/2010/main" val="59266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Relevancy –  EC § 201.057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Modern rule = irrelevant</a:t>
            </a:r>
          </a:p>
          <a:p>
            <a:endParaRPr lang="en-US" b="1" dirty="0"/>
          </a:p>
          <a:p>
            <a:r>
              <a:rPr lang="en-US" b="1" dirty="0"/>
              <a:t>2.  Texas (Scottish) rule = each half-blood receives half as much as each whole-blood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Problem 2, page 12</a:t>
            </a:r>
          </a:p>
        </p:txBody>
      </p:sp>
      <p:pic>
        <p:nvPicPr>
          <p:cNvPr id="3075" name="Picture 5" descr="Problem 2, page 1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828799"/>
            <a:ext cx="5048450" cy="3810001"/>
          </a:xfrm>
          <a:noFill/>
        </p:spPr>
      </p:pic>
      <p:sp>
        <p:nvSpPr>
          <p:cNvPr id="2" name="TextBox 1"/>
          <p:cNvSpPr txBox="1"/>
          <p:nvPr/>
        </p:nvSpPr>
        <p:spPr>
          <a:xfrm>
            <a:off x="5715000" y="1828800"/>
            <a:ext cx="2971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Answer in percentages such as 100, 75, 50, 33, 25, 12.5, etc.</a:t>
            </a:r>
          </a:p>
          <a:p>
            <a:pPr marL="342900" indent="-342900">
              <a:buAutoNum type="arabicPeriod"/>
            </a:pPr>
            <a:endParaRPr lang="en-US" b="1" dirty="0"/>
          </a:p>
          <a:p>
            <a:pPr marL="342900" indent="-342900">
              <a:buAutoNum type="arabicPeriod"/>
            </a:pPr>
            <a:r>
              <a:rPr lang="en-US" b="1" dirty="0"/>
              <a:t>How much does Dennis receive?</a:t>
            </a:r>
          </a:p>
          <a:p>
            <a:pPr marL="342900" indent="-342900">
              <a:buAutoNum type="arabicPeriod"/>
            </a:pPr>
            <a:endParaRPr lang="en-US" b="1" dirty="0"/>
          </a:p>
          <a:p>
            <a:pPr marL="342900" indent="-342900">
              <a:buAutoNum type="arabicPeriod"/>
            </a:pPr>
            <a:r>
              <a:rPr lang="en-US" b="1" dirty="0"/>
              <a:t>How much do each of Art and Brenda receive?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Additional Problem</a:t>
            </a:r>
          </a:p>
        </p:txBody>
      </p:sp>
      <p:pic>
        <p:nvPicPr>
          <p:cNvPr id="4099" name="Picture 7" descr="Half-Blood, extra question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4800" y="1676401"/>
            <a:ext cx="4436269" cy="3505200"/>
          </a:xfrm>
          <a:noFill/>
        </p:spPr>
      </p:pic>
      <p:sp>
        <p:nvSpPr>
          <p:cNvPr id="4" name="TextBox 3"/>
          <p:cNvSpPr txBox="1"/>
          <p:nvPr/>
        </p:nvSpPr>
        <p:spPr>
          <a:xfrm>
            <a:off x="5486400" y="1676401"/>
            <a:ext cx="2971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/>
              <a:t>Answer in fractions but use a period instead of a slash.  So, ½ would be 1.2 and ¼ would be 1.4.</a:t>
            </a:r>
          </a:p>
          <a:p>
            <a:pPr>
              <a:spcAft>
                <a:spcPts val="600"/>
              </a:spcAft>
            </a:pPr>
            <a:endParaRPr lang="en-US" b="1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b="1" dirty="0"/>
              <a:t>How much does H1 receive?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b="1" dirty="0"/>
              <a:t>How much does A receive?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b="1" dirty="0"/>
              <a:t>How much do each of G and H receive?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b="1" dirty="0"/>
              <a:t>How much do each of D &amp; E receive?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b="1" dirty="0"/>
              <a:t>How much do each of X, Y, and Z receive?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362</TotalTime>
  <Words>194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Corbel</vt:lpstr>
      <vt:lpstr>Wingdings</vt:lpstr>
      <vt:lpstr>Wingdings 2</vt:lpstr>
      <vt:lpstr>Wingdings 3</vt:lpstr>
      <vt:lpstr>Module</vt:lpstr>
      <vt:lpstr>Half-Blooded Heirs</vt:lpstr>
      <vt:lpstr>Whole Blood</vt:lpstr>
      <vt:lpstr>Half Blood</vt:lpstr>
      <vt:lpstr>Relevancy -- Generally</vt:lpstr>
      <vt:lpstr>Relevancy –  EC § 201.057</vt:lpstr>
      <vt:lpstr>Problem 2, page 12</vt:lpstr>
      <vt:lpstr>Additional Problem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Half-Blooded Heirs</dc:title>
  <dc:creator>Gerry W. Beyer</dc:creator>
  <cp:lastModifiedBy>Gerry Beyer</cp:lastModifiedBy>
  <cp:revision>29</cp:revision>
  <dcterms:created xsi:type="dcterms:W3CDTF">2006-01-17T16:47:46Z</dcterms:created>
  <dcterms:modified xsi:type="dcterms:W3CDTF">2019-01-16T21:13:15Z</dcterms:modified>
</cp:coreProperties>
</file>