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sldIdLst>
    <p:sldId id="256" r:id="rId2"/>
    <p:sldId id="257" r:id="rId3"/>
    <p:sldId id="258" r:id="rId4"/>
    <p:sldId id="306" r:id="rId5"/>
    <p:sldId id="259" r:id="rId6"/>
    <p:sldId id="260" r:id="rId7"/>
    <p:sldId id="261" r:id="rId8"/>
    <p:sldId id="262" r:id="rId9"/>
    <p:sldId id="307" r:id="rId10"/>
    <p:sldId id="308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309" r:id="rId25"/>
    <p:sldId id="291" r:id="rId26"/>
    <p:sldId id="278" r:id="rId27"/>
    <p:sldId id="279" r:id="rId28"/>
    <p:sldId id="280" r:id="rId29"/>
    <p:sldId id="281" r:id="rId30"/>
    <p:sldId id="282" r:id="rId31"/>
    <p:sldId id="283" r:id="rId32"/>
    <p:sldId id="296" r:id="rId33"/>
    <p:sldId id="297" r:id="rId34"/>
    <p:sldId id="284" r:id="rId35"/>
    <p:sldId id="298" r:id="rId36"/>
    <p:sldId id="299" r:id="rId37"/>
    <p:sldId id="300" r:id="rId38"/>
    <p:sldId id="285" r:id="rId39"/>
    <p:sldId id="301" r:id="rId40"/>
    <p:sldId id="302" r:id="rId41"/>
    <p:sldId id="286" r:id="rId42"/>
    <p:sldId id="287" r:id="rId43"/>
    <p:sldId id="288" r:id="rId44"/>
    <p:sldId id="289" r:id="rId45"/>
    <p:sldId id="290" r:id="rId46"/>
    <p:sldId id="303" r:id="rId47"/>
    <p:sldId id="304" r:id="rId48"/>
    <p:sldId id="292" r:id="rId49"/>
    <p:sldId id="293" r:id="rId50"/>
    <p:sldId id="294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70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30285-578C-4B87-B531-8AA512B50C94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D285E-AEF7-4D4F-8957-F7B97C8D3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25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43038" y="646113"/>
            <a:ext cx="4216400" cy="3162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Trusts and Estates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59B61A-E277-49B8-9370-9EFB0204781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09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43038" y="646113"/>
            <a:ext cx="4216400" cy="3162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Trusts and Estates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59B61A-E277-49B8-9370-9EFB0204781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93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BD5D-B994-47F0-88DA-31D604AF92A4}" type="datetime1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11CA-9F08-489C-AA90-AE42A7840078}" type="datetime1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FA62-0271-4DF4-B8E1-7FF81D07F2CA}" type="datetime1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AA23-0014-4F52-B9BB-5204E061E36E}" type="datetime1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35A08-4F11-4EA1-A9C0-640E1D67ECEA}" type="datetime1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3BA4-895B-4904-99BC-7DA29E6CD7A8}" type="datetime1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3BCAF-46B4-4AC5-9D0B-6341F848F98E}" type="datetime1">
              <a:rPr lang="en-US" smtClean="0"/>
              <a:t>1/12/2023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298-1062-4F77-9AA1-C5A8D61CF6E4}" type="datetime1">
              <a:rPr lang="en-US" smtClean="0"/>
              <a:t>1/12/2023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DF081-7293-4FE1-871E-1C92328FF351}" type="datetime1">
              <a:rPr lang="en-US" smtClean="0"/>
              <a:t>1/12/2023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E0E5-FB80-4C14-8A27-F14666C89CCE}" type="datetime1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FE87127-E853-4DF7-9DFD-3F32C310D178}" type="datetime1">
              <a:rPr lang="en-US" smtClean="0"/>
              <a:t>1/12/2023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57FA55A-84FB-40E1-B105-71F5E750A82E}" type="datetime1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981200"/>
            <a:ext cx="5715000" cy="1673352"/>
          </a:xfrm>
        </p:spPr>
        <p:txBody>
          <a:bodyPr/>
          <a:lstStyle/>
          <a:p>
            <a:r>
              <a:rPr lang="en-US" dirty="0"/>
              <a:t>Intestate Succession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/>
              <a:t>Modern Protections for Surviving Spouse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7772400" cy="4800600"/>
          </a:xfrm>
          <a:solidFill>
            <a:srgbClr val="00B0F0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100000"/>
              </a:spcAft>
            </a:pPr>
            <a:r>
              <a:rPr lang="en-US" b="1" dirty="0"/>
              <a:t>3.  Community property marital property states = community property</a:t>
            </a:r>
          </a:p>
        </p:txBody>
      </p:sp>
      <p:pic>
        <p:nvPicPr>
          <p:cNvPr id="4" name="Picture 2" descr="http://www.creditcards.com/credit-card-news/images/community-property-map-smal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95600"/>
            <a:ext cx="6071584" cy="366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667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Intestate Succession -- Texas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Starting point = Was intestate married at time of death?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If no, follow “individual” property scheme.</a:t>
            </a:r>
            <a:br>
              <a:rPr lang="en-US" b="1" dirty="0"/>
            </a:b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If yes, follow “community” and “separate” property schemes.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  <a:buNone/>
            </a:pPr>
            <a:r>
              <a:rPr lang="en-US" b="1" dirty="0"/>
              <a:t>[Warning:  If intestate died before 9/1/1993, rules are different.]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Married Intestate </a:t>
            </a:r>
            <a:br>
              <a:rPr lang="en-US" dirty="0"/>
            </a:br>
            <a:r>
              <a:rPr lang="en-US" dirty="0"/>
              <a:t>Community Property – EC § 201.003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	No surviving descendants</a:t>
            </a:r>
          </a:p>
          <a:p>
            <a:endParaRPr lang="en-US" b="1" dirty="0"/>
          </a:p>
          <a:p>
            <a:pPr lvl="1"/>
            <a:r>
              <a:rPr lang="en-US" b="1" dirty="0"/>
              <a:t>SS inherits all of DS’s community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[SS ends up owning all community property].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Married Intestate</a:t>
            </a:r>
            <a:br>
              <a:rPr lang="en-US" dirty="0"/>
            </a:br>
            <a:r>
              <a:rPr lang="en-US" dirty="0"/>
              <a:t>Community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	At least one surviving descendant</a:t>
            </a:r>
          </a:p>
          <a:p>
            <a:endParaRPr lang="en-US" b="1" dirty="0"/>
          </a:p>
          <a:p>
            <a:pPr lvl="1"/>
            <a:r>
              <a:rPr lang="en-US" b="1" dirty="0"/>
              <a:t>Only marital descendants = </a:t>
            </a:r>
            <a:br>
              <a:rPr lang="en-US" b="1" dirty="0"/>
            </a:br>
            <a:r>
              <a:rPr lang="en-US" b="1" dirty="0"/>
              <a:t>SS inherits all of DS’s community property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[SS ends up owning all community property].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Married Intestate</a:t>
            </a:r>
            <a:br>
              <a:rPr lang="en-US" dirty="0"/>
            </a:br>
            <a:r>
              <a:rPr lang="en-US" dirty="0"/>
              <a:t>Community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	At least one surviving descendant</a:t>
            </a:r>
          </a:p>
          <a:p>
            <a:endParaRPr lang="en-US" b="1" dirty="0"/>
          </a:p>
          <a:p>
            <a:pPr lvl="1"/>
            <a:r>
              <a:rPr lang="en-US" b="1" dirty="0"/>
              <a:t>At least one non-marital descendant =</a:t>
            </a:r>
            <a:br>
              <a:rPr lang="en-US" b="1" dirty="0"/>
            </a:br>
            <a:r>
              <a:rPr lang="en-US" b="1" dirty="0"/>
              <a:t>DS’s descendants inherit DS’s community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[SS inherits none of the community]</a:t>
            </a:r>
            <a:br>
              <a:rPr lang="en-US" b="1" dirty="0"/>
            </a:br>
            <a:r>
              <a:rPr lang="en-US" b="1" dirty="0"/>
              <a:t>[SS still has his/her ½]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Married Intestate </a:t>
            </a:r>
            <a:br>
              <a:rPr lang="en-US" dirty="0"/>
            </a:br>
            <a:r>
              <a:rPr lang="en-US" dirty="0"/>
              <a:t>Separate Property – EC § 201.002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At least one surviving descendant</a:t>
            </a:r>
          </a:p>
          <a:p>
            <a:endParaRPr lang="en-US" b="1" dirty="0"/>
          </a:p>
          <a:p>
            <a:pPr lvl="1"/>
            <a:r>
              <a:rPr lang="en-US" b="1" dirty="0"/>
              <a:t>Personal Property =</a:t>
            </a:r>
          </a:p>
          <a:p>
            <a:pPr lvl="1"/>
            <a:endParaRPr lang="en-US" b="1" dirty="0"/>
          </a:p>
          <a:p>
            <a:pPr lvl="2"/>
            <a:r>
              <a:rPr lang="en-US" b="1" dirty="0"/>
              <a:t>Surviving Spouse = 1/3</a:t>
            </a:r>
            <a:br>
              <a:rPr lang="en-US" b="1" dirty="0"/>
            </a:br>
            <a:endParaRPr lang="en-US" b="1" dirty="0"/>
          </a:p>
          <a:p>
            <a:pPr lvl="2"/>
            <a:r>
              <a:rPr lang="en-US" b="1" dirty="0"/>
              <a:t>Descendants = 2/3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Married Intestate</a:t>
            </a:r>
            <a:br>
              <a:rPr lang="en-US" dirty="0"/>
            </a:br>
            <a:r>
              <a:rPr lang="en-US" dirty="0"/>
              <a:t>Separate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At least one surviving descendant</a:t>
            </a:r>
          </a:p>
          <a:p>
            <a:endParaRPr lang="en-US" b="1" dirty="0"/>
          </a:p>
          <a:p>
            <a:pPr lvl="1"/>
            <a:r>
              <a:rPr lang="en-US" b="1" dirty="0"/>
              <a:t>Real Property =</a:t>
            </a:r>
          </a:p>
          <a:p>
            <a:pPr lvl="1"/>
            <a:endParaRPr lang="en-US" b="1" dirty="0"/>
          </a:p>
          <a:p>
            <a:pPr lvl="2"/>
            <a:r>
              <a:rPr lang="en-US" b="1" dirty="0"/>
              <a:t>Surviving Spouse = Life estate in 1/3</a:t>
            </a:r>
            <a:br>
              <a:rPr lang="en-US" b="1" dirty="0"/>
            </a:br>
            <a:endParaRPr lang="en-US" b="1" dirty="0"/>
          </a:p>
          <a:p>
            <a:pPr lvl="2"/>
            <a:r>
              <a:rPr lang="en-US" b="1" dirty="0"/>
              <a:t>Descendants = 2/3 (outright) plus remainder of SS’s life estate.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Married Intestate</a:t>
            </a:r>
            <a:br>
              <a:rPr lang="en-US" dirty="0"/>
            </a:br>
            <a:r>
              <a:rPr lang="en-US" dirty="0"/>
              <a:t>Separate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No surviving descendants</a:t>
            </a:r>
          </a:p>
          <a:p>
            <a:endParaRPr lang="en-US" b="1" dirty="0"/>
          </a:p>
          <a:p>
            <a:pPr lvl="1"/>
            <a:r>
              <a:rPr lang="en-US" b="1" dirty="0"/>
              <a:t>Personal Property =</a:t>
            </a:r>
          </a:p>
          <a:p>
            <a:pPr lvl="1"/>
            <a:endParaRPr lang="en-US" b="1" dirty="0"/>
          </a:p>
          <a:p>
            <a:pPr lvl="2"/>
            <a:r>
              <a:rPr lang="en-US" b="1" dirty="0"/>
              <a:t>Surviving Spouse = 100%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Married Intestate</a:t>
            </a:r>
            <a:br>
              <a:rPr lang="en-US" dirty="0"/>
            </a:br>
            <a:r>
              <a:rPr lang="en-US" dirty="0"/>
              <a:t>Separate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  No surviving descendants</a:t>
            </a:r>
          </a:p>
          <a:p>
            <a:endParaRPr lang="en-US" b="1" dirty="0"/>
          </a:p>
          <a:p>
            <a:pPr lvl="1"/>
            <a:r>
              <a:rPr lang="en-US" b="1" dirty="0"/>
              <a:t>Real Property =</a:t>
            </a:r>
          </a:p>
          <a:p>
            <a:pPr lvl="1"/>
            <a:endParaRPr lang="en-US" b="1" dirty="0"/>
          </a:p>
          <a:p>
            <a:pPr lvl="2"/>
            <a:r>
              <a:rPr lang="en-US" b="1" dirty="0"/>
              <a:t>Surviving Spouse = ½</a:t>
            </a:r>
          </a:p>
          <a:p>
            <a:pPr lvl="2"/>
            <a:endParaRPr lang="en-US" b="1" dirty="0"/>
          </a:p>
          <a:p>
            <a:pPr lvl="2"/>
            <a:r>
              <a:rPr lang="en-US" b="1" dirty="0"/>
              <a:t>Parents, siblings, and their descendants = ½ using the individual property scheme.</a:t>
            </a:r>
            <a:br>
              <a:rPr lang="en-US" b="1" dirty="0"/>
            </a:br>
            <a:endParaRPr lang="en-US" b="1" dirty="0"/>
          </a:p>
          <a:p>
            <a:pPr lvl="3"/>
            <a:r>
              <a:rPr lang="en-US" b="1" dirty="0"/>
              <a:t>Note:  If no parents or their descendants, then all to 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Intestate Succession</a:t>
            </a:r>
            <a:br>
              <a:rPr lang="en-US" dirty="0"/>
            </a:br>
            <a:r>
              <a:rPr lang="en-US" dirty="0"/>
              <a:t>Individual Property – § 201.001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Descendants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does intestacy occur?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As to person – total intestacy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1FA6CD-D0B9-42D5-1585-8D711F172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538" y="2895600"/>
            <a:ext cx="3986924" cy="2614613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Intestate Succession</a:t>
            </a:r>
            <a:br>
              <a:rPr lang="en-US" dirty="0"/>
            </a:br>
            <a:r>
              <a:rPr lang="en-US" dirty="0"/>
              <a:t>Individual Property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Descendants</a:t>
            </a:r>
          </a:p>
          <a:p>
            <a:r>
              <a:rPr lang="en-US" b="1" dirty="0"/>
              <a:t>2.	Parents – ½ to Mom and ½ to Dad</a:t>
            </a:r>
          </a:p>
          <a:p>
            <a:pPr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Intestate Succession</a:t>
            </a:r>
            <a:br>
              <a:rPr lang="en-US" dirty="0"/>
            </a:br>
            <a:r>
              <a:rPr lang="en-US" dirty="0"/>
              <a:t>Individual Property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Descendants</a:t>
            </a:r>
          </a:p>
          <a:p>
            <a:r>
              <a:rPr lang="en-US" b="1" dirty="0"/>
              <a:t>2.	Parents</a:t>
            </a:r>
          </a:p>
          <a:p>
            <a:r>
              <a:rPr lang="en-US" b="1" dirty="0"/>
              <a:t>3.  If one parent predeceased, ½ to surviving parent and ½ to siblings and their descendants.  [If none, all to surviving parent.]</a:t>
            </a:r>
          </a:p>
          <a:p>
            <a:pPr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Intestate Succession</a:t>
            </a:r>
            <a:br>
              <a:rPr lang="en-US" dirty="0"/>
            </a:br>
            <a:r>
              <a:rPr lang="en-US" dirty="0"/>
              <a:t>Individual Property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Descendants</a:t>
            </a:r>
          </a:p>
          <a:p>
            <a:r>
              <a:rPr lang="en-US" b="1" dirty="0"/>
              <a:t>2.	Parents</a:t>
            </a:r>
          </a:p>
          <a:p>
            <a:r>
              <a:rPr lang="en-US" b="1" dirty="0"/>
              <a:t>3.  If one parent predeceased, ½ to surviving parent and ½ to siblings and their descendants.  [If none, all to surviving parent.]</a:t>
            </a:r>
          </a:p>
          <a:p>
            <a:r>
              <a:rPr lang="en-US" b="1" dirty="0"/>
              <a:t>4.	If both parents predeceased, all to siblings and their descendants.</a:t>
            </a:r>
          </a:p>
          <a:p>
            <a:endParaRPr lang="en-US" b="1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Intestate Succession</a:t>
            </a:r>
            <a:br>
              <a:rPr lang="en-US" dirty="0"/>
            </a:br>
            <a:r>
              <a:rPr lang="en-US" dirty="0"/>
              <a:t>Individual Property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1.  Descendants</a:t>
            </a:r>
          </a:p>
          <a:p>
            <a:r>
              <a:rPr lang="en-US" b="1" dirty="0"/>
              <a:t>2.	Parents</a:t>
            </a:r>
          </a:p>
          <a:p>
            <a:r>
              <a:rPr lang="en-US" b="1" dirty="0"/>
              <a:t>3.  If one parent predeceased, ½ to surviving parent and ½ to siblings and their descendants.  [If none, all to surviving parent.]</a:t>
            </a:r>
          </a:p>
          <a:p>
            <a:r>
              <a:rPr lang="en-US" b="1" dirty="0"/>
              <a:t>4.	If both parents predeceased, all to siblings and their descendants.</a:t>
            </a:r>
          </a:p>
          <a:p>
            <a:r>
              <a:rPr lang="en-US" b="1" dirty="0"/>
              <a:t>5.	Grandparents and their descendants, etc., etc., etc.</a:t>
            </a:r>
          </a:p>
          <a:p>
            <a:endParaRPr lang="en-US" b="1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8FE77-66C5-4B2D-9529-D0CE31457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UBE Alert!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4418FD-C66C-454D-83A4-0D7CDDAFF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D439E34-A3E6-4BF4-8C9E-6039D6F6D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  <a:p>
            <a:r>
              <a:rPr lang="en-US" b="1" dirty="0"/>
              <a:t>Intestate share of children and descendants is second most commonly tested UBE topic!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FE49F4-51DF-417E-83F9-8F70462AD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47032"/>
            <a:ext cx="9144000" cy="187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8989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there are heirs from more than one generation, you must determine how the state allocates among the different generations.</a:t>
            </a:r>
          </a:p>
          <a:p>
            <a:endParaRPr lang="en-US" b="1" dirty="0"/>
          </a:p>
          <a:p>
            <a:r>
              <a:rPr lang="en-US" b="1" dirty="0"/>
              <a:t>Three approaches.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/>
              <a:t>1.  Per </a:t>
            </a:r>
            <a:r>
              <a:rPr lang="en-US" b="1" dirty="0" err="1"/>
              <a:t>Stirpes</a:t>
            </a:r>
            <a:endParaRPr lang="en-US" b="1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981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0816" y="1828800"/>
            <a:ext cx="713686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4000" b="1" dirty="0"/>
              <a:t>2.  Per Capita with Representation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851713"/>
            <a:ext cx="7638751" cy="441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858000" y="5715000"/>
            <a:ext cx="1408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EC § 201.101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3</a:t>
            </a:r>
            <a:r>
              <a:rPr lang="en-US" b="1" dirty="0"/>
              <a:t>.  Per Capita at Each Generation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752600"/>
            <a:ext cx="7188597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1, Page 5</a:t>
            </a:r>
          </a:p>
        </p:txBody>
      </p:sp>
      <p:pic>
        <p:nvPicPr>
          <p:cNvPr id="3079" name="Picture 7" descr="Problem 1, pag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1828800"/>
            <a:ext cx="5576888" cy="4618038"/>
          </a:xfrm>
          <a:noFill/>
          <a:ln/>
        </p:spPr>
      </p:pic>
      <p:sp>
        <p:nvSpPr>
          <p:cNvPr id="2" name="TextBox 1"/>
          <p:cNvSpPr txBox="1"/>
          <p:nvPr/>
        </p:nvSpPr>
        <p:spPr>
          <a:xfrm>
            <a:off x="6400800" y="2057400"/>
            <a:ext cx="2438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Who receives Wilma’s estate?</a:t>
            </a:r>
          </a:p>
          <a:p>
            <a:endParaRPr lang="en-US" sz="2400" b="1" dirty="0"/>
          </a:p>
          <a:p>
            <a:pPr marL="342900" indent="-342900">
              <a:buFont typeface="+mj-lt"/>
              <a:buAutoNum type="alphaUcPeriod"/>
            </a:pPr>
            <a:r>
              <a:rPr lang="en-US" sz="2400" b="1" dirty="0"/>
              <a:t>Frank 100%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b="1" dirty="0"/>
              <a:t>Sammy 100%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b="1" dirty="0"/>
              <a:t>Frank and Sammy each receive 50%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b="1" dirty="0"/>
              <a:t>Frank 25%, Sammy 75%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does intestacy occur?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As to person – total intestacy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2.  As to property – partial intestacy</a:t>
            </a:r>
          </a:p>
          <a:p>
            <a:pPr lvl="1"/>
            <a:r>
              <a:rPr lang="en-US" b="1" dirty="0"/>
              <a:t>Why would this happen?</a:t>
            </a:r>
          </a:p>
          <a:p>
            <a:pPr marL="1225296" lvl="2" indent="-457200">
              <a:buFont typeface="+mj-lt"/>
              <a:buAutoNum type="arabicPeriod"/>
            </a:pPr>
            <a:r>
              <a:rPr lang="en-US" b="1" dirty="0"/>
              <a:t>_____________________</a:t>
            </a:r>
          </a:p>
          <a:p>
            <a:pPr marL="1225296" lvl="2" indent="-457200">
              <a:buFont typeface="+mj-lt"/>
              <a:buAutoNum type="arabicPeriod"/>
            </a:pPr>
            <a:r>
              <a:rPr lang="en-US" b="1" dirty="0"/>
              <a:t>_____________________</a:t>
            </a:r>
          </a:p>
          <a:p>
            <a:pPr marL="1225296" lvl="2" indent="-457200">
              <a:buFont typeface="+mj-lt"/>
              <a:buAutoNum type="arabicPeriod"/>
            </a:pPr>
            <a:r>
              <a:rPr lang="en-US" b="1" dirty="0"/>
              <a:t>_____________________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2, Page 5</a:t>
            </a:r>
          </a:p>
        </p:txBody>
      </p:sp>
      <p:pic>
        <p:nvPicPr>
          <p:cNvPr id="5125" name="Picture 5" descr="Problem 2, pag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1905000"/>
            <a:ext cx="4648200" cy="3273425"/>
          </a:xfrm>
          <a:noFill/>
          <a:ln/>
        </p:spPr>
      </p:pic>
      <p:sp>
        <p:nvSpPr>
          <p:cNvPr id="2" name="TextBox 1"/>
          <p:cNvSpPr txBox="1"/>
          <p:nvPr/>
        </p:nvSpPr>
        <p:spPr>
          <a:xfrm>
            <a:off x="5486400" y="1752600"/>
            <a:ext cx="3124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Who receives Harry’s estate?</a:t>
            </a:r>
          </a:p>
          <a:p>
            <a:endParaRPr lang="en-US" sz="2400" b="1" dirty="0"/>
          </a:p>
          <a:p>
            <a:pPr marL="342900" indent="-342900">
              <a:buFont typeface="+mj-lt"/>
              <a:buAutoNum type="alphaUcPeriod"/>
            </a:pPr>
            <a:r>
              <a:rPr lang="en-US" sz="2400" b="1" dirty="0"/>
              <a:t>Mary 100%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b="1" dirty="0"/>
              <a:t>Bruce and Bob each receive 50%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b="1" dirty="0"/>
              <a:t>Mary, Bruce, and Bob each receive one-third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b="1" dirty="0"/>
              <a:t>Mary receives 50% and each of Bruce and Bob receive 25%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3a, Page 6</a:t>
            </a:r>
          </a:p>
        </p:txBody>
      </p:sp>
      <p:pic>
        <p:nvPicPr>
          <p:cNvPr id="7173" name="Picture 5" descr="Problem 3a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" y="1828800"/>
            <a:ext cx="5791200" cy="4569268"/>
          </a:xfrm>
          <a:noFill/>
          <a:ln/>
        </p:spPr>
      </p:pic>
      <p:sp>
        <p:nvSpPr>
          <p:cNvPr id="2" name="TextBox 1"/>
          <p:cNvSpPr txBox="1"/>
          <p:nvPr/>
        </p:nvSpPr>
        <p:spPr>
          <a:xfrm>
            <a:off x="6840718" y="1758943"/>
            <a:ext cx="1828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How is H’s share of community distributed?</a:t>
            </a:r>
          </a:p>
          <a:p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All to W.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One-third to each of A, B, and C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One quarter to each of W, A, B, and C.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I have no clue.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3a, Page 6</a:t>
            </a:r>
          </a:p>
        </p:txBody>
      </p:sp>
      <p:pic>
        <p:nvPicPr>
          <p:cNvPr id="7173" name="Picture 5" descr="Problem 3a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" y="1828800"/>
            <a:ext cx="5791200" cy="4569268"/>
          </a:xfrm>
          <a:noFill/>
          <a:ln/>
        </p:spPr>
      </p:pic>
      <p:sp>
        <p:nvSpPr>
          <p:cNvPr id="2" name="TextBox 1"/>
          <p:cNvSpPr txBox="1"/>
          <p:nvPr/>
        </p:nvSpPr>
        <p:spPr>
          <a:xfrm>
            <a:off x="6705600" y="1752600"/>
            <a:ext cx="206604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How is H’s share of separate personal distributed?</a:t>
            </a:r>
          </a:p>
          <a:p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All to W.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1/3 to each of A, B, and C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1/3 to W and 2/9 to each of A, B, and C 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I have no clue.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475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3a, Page 6</a:t>
            </a:r>
          </a:p>
        </p:txBody>
      </p:sp>
      <p:pic>
        <p:nvPicPr>
          <p:cNvPr id="7173" name="Picture 5" descr="Problem 3a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2819400"/>
            <a:ext cx="4052801" cy="3197668"/>
          </a:xfrm>
          <a:noFill/>
          <a:ln/>
        </p:spPr>
      </p:pic>
      <p:sp>
        <p:nvSpPr>
          <p:cNvPr id="2" name="TextBox 1"/>
          <p:cNvSpPr txBox="1"/>
          <p:nvPr/>
        </p:nvSpPr>
        <p:spPr>
          <a:xfrm>
            <a:off x="4572000" y="1752600"/>
            <a:ext cx="419964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How is H’s share of separate real distributed?</a:t>
            </a:r>
          </a:p>
          <a:p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All to W.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Life estate in 1/3 to W, 2/9 outright to each of A, B, and C.  Each of A, B, and C also get 1/3 of the remainder.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>
                <a:solidFill>
                  <a:prstClr val="black"/>
                </a:solidFill>
              </a:rPr>
              <a:t>Life estate in 1/3 to W, 2/9 outright to each of A, B, and C.  Each of A, B, and C also get 1/9 of the remainder</a:t>
            </a:r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I have no clue.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549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3b, Page 6</a:t>
            </a:r>
          </a:p>
        </p:txBody>
      </p:sp>
      <p:pic>
        <p:nvPicPr>
          <p:cNvPr id="8197" name="Picture 5" descr="Problem 3b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1828800"/>
            <a:ext cx="5410200" cy="4515545"/>
          </a:xfrm>
          <a:noFill/>
          <a:ln/>
        </p:spPr>
      </p:pic>
      <p:sp>
        <p:nvSpPr>
          <p:cNvPr id="4" name="TextBox 3"/>
          <p:cNvSpPr txBox="1"/>
          <p:nvPr/>
        </p:nvSpPr>
        <p:spPr>
          <a:xfrm>
            <a:off x="6629400" y="1758943"/>
            <a:ext cx="204011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How is H’s share of community distributed?</a:t>
            </a:r>
          </a:p>
          <a:p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All to W.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One-third to A, 1/9 to each of N, O, &amp; P and 1/6 to each of R &amp; S.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All to A.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I have no clue.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3b, Page 6</a:t>
            </a:r>
          </a:p>
        </p:txBody>
      </p:sp>
      <p:pic>
        <p:nvPicPr>
          <p:cNvPr id="8197" name="Picture 5" descr="Problem 3b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1828800"/>
            <a:ext cx="5410200" cy="4515545"/>
          </a:xfrm>
          <a:noFill/>
          <a:ln/>
        </p:spPr>
      </p:pic>
      <p:sp>
        <p:nvSpPr>
          <p:cNvPr id="5" name="TextBox 4"/>
          <p:cNvSpPr txBox="1"/>
          <p:nvPr/>
        </p:nvSpPr>
        <p:spPr>
          <a:xfrm>
            <a:off x="6400800" y="1676400"/>
            <a:ext cx="2362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How is H’s share of separate personal distributed?</a:t>
            </a:r>
          </a:p>
          <a:p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All to W.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1/3 to A, 1/9 to each of N, O, &amp; P, 1/6 to each of R &amp; S.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1/3 to W, 2/9 to A, 2/27 to each of N, O, &amp; P, 1/9 to each of R &amp; S.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I have no clue.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046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3b, Page 6</a:t>
            </a:r>
          </a:p>
        </p:txBody>
      </p:sp>
      <p:pic>
        <p:nvPicPr>
          <p:cNvPr id="8197" name="Picture 5" descr="Problem 3b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2210394"/>
            <a:ext cx="3429000" cy="2861965"/>
          </a:xfrm>
          <a:noFill/>
          <a:ln/>
        </p:spPr>
      </p:pic>
      <p:sp>
        <p:nvSpPr>
          <p:cNvPr id="6" name="TextBox 5"/>
          <p:cNvSpPr txBox="1"/>
          <p:nvPr/>
        </p:nvSpPr>
        <p:spPr>
          <a:xfrm>
            <a:off x="3810000" y="1676400"/>
            <a:ext cx="496164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How is H’s share of separate real distributed?</a:t>
            </a:r>
          </a:p>
          <a:p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All to W.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Life estate in 1/3 to W, 2/9 outright to A; 2/27 outright to each of N, O, &amp; P, 1/9 outright to each of R &amp; S.  Also, A receives 1/3 of the remainder, N, O, and P receive 1/9 of the remainder, and R &amp; S receive 1/6 of the remainder.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>
                <a:solidFill>
                  <a:prstClr val="black"/>
                </a:solidFill>
              </a:rPr>
              <a:t>Life estate in 1/3 to W, 2/9 outright A, 4/45 outright to each of N, O, P, R, and S.  A gets 1/3 of the remainder and N, O, P, R, and S each receive 2/15 of the remainder.</a:t>
            </a:r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I have no clue.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372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3b, Page 6</a:t>
            </a:r>
          </a:p>
        </p:txBody>
      </p:sp>
      <p:pic>
        <p:nvPicPr>
          <p:cNvPr id="8197" name="Picture 5" descr="Problem 3b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2210394"/>
            <a:ext cx="3429000" cy="2861965"/>
          </a:xfrm>
          <a:noFill/>
          <a:ln/>
        </p:spPr>
      </p:pic>
      <p:sp>
        <p:nvSpPr>
          <p:cNvPr id="6" name="TextBox 5"/>
          <p:cNvSpPr txBox="1"/>
          <p:nvPr/>
        </p:nvSpPr>
        <p:spPr>
          <a:xfrm>
            <a:off x="3733800" y="1533465"/>
            <a:ext cx="51054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How is H’s share of separate real distributed IF Texas followed per capita at each generation?</a:t>
            </a:r>
          </a:p>
          <a:p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All to W.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Life estate in 1/3 to W, 2/9 outright to A; 2/27 outright to each of N, O, &amp; P, 1/9 outright to each of R &amp; S.  Also, A receives 1/3 of the remainder, N, O, and P receive 1/9 of the remainder, and R &amp; S receive 1/6 of the remainder.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>
                <a:solidFill>
                  <a:prstClr val="black"/>
                </a:solidFill>
              </a:rPr>
              <a:t>Life estate in 1/3 to W, 2/9 outright A, 4/45 outright to each of N, O, P, R, and S.  A gets 1/3 of the remainder and N, O, P, R, and S each receive 2/15 of the remainder.</a:t>
            </a:r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I have no clue.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381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3c, Page 6</a:t>
            </a:r>
          </a:p>
        </p:txBody>
      </p:sp>
      <p:pic>
        <p:nvPicPr>
          <p:cNvPr id="9221" name="Picture 5" descr="Problem 3c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2000" y="2209800"/>
            <a:ext cx="5029200" cy="3967729"/>
          </a:xfrm>
          <a:noFill/>
          <a:ln/>
        </p:spPr>
      </p:pic>
      <p:sp>
        <p:nvSpPr>
          <p:cNvPr id="5" name="TextBox 4"/>
          <p:cNvSpPr txBox="1"/>
          <p:nvPr/>
        </p:nvSpPr>
        <p:spPr>
          <a:xfrm>
            <a:off x="6840718" y="1758943"/>
            <a:ext cx="1828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How is H’s share of community distributed?</a:t>
            </a:r>
          </a:p>
          <a:p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All to W.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One-third to each of A, B, and C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One quarter to each of W, A, B, and C.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I have no clue.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3c, Page 6</a:t>
            </a:r>
          </a:p>
        </p:txBody>
      </p:sp>
      <p:pic>
        <p:nvPicPr>
          <p:cNvPr id="9221" name="Picture 5" descr="Problem 3c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2000" y="2209800"/>
            <a:ext cx="5029200" cy="3967729"/>
          </a:xfrm>
          <a:noFill/>
          <a:ln/>
        </p:spPr>
      </p:pic>
      <p:sp>
        <p:nvSpPr>
          <p:cNvPr id="6" name="TextBox 5"/>
          <p:cNvSpPr txBox="1"/>
          <p:nvPr/>
        </p:nvSpPr>
        <p:spPr>
          <a:xfrm>
            <a:off x="6400800" y="1676400"/>
            <a:ext cx="2362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How is H’s share of separate personal distributed?</a:t>
            </a:r>
          </a:p>
          <a:p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All to W.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1/3 to W, 2/9 to M, 2/27 to each of N, O, &amp; P, 1/9 to each of R &amp; S.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1/3 to W, 1/9 to each of M, N, O, P, R, &amp; S.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I have no clue.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46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Introductory 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Basic idea</a:t>
            </a:r>
          </a:p>
          <a:p>
            <a:endParaRPr lang="en-US" b="1" dirty="0"/>
          </a:p>
          <a:p>
            <a:r>
              <a:rPr lang="en-US" b="1" dirty="0"/>
              <a:t>State variations</a:t>
            </a:r>
          </a:p>
          <a:p>
            <a:endParaRPr lang="en-US" b="1" dirty="0"/>
          </a:p>
          <a:p>
            <a:r>
              <a:rPr lang="en-US" b="1" dirty="0"/>
              <a:t>Supporting theory</a:t>
            </a:r>
          </a:p>
          <a:p>
            <a:endParaRPr lang="en-US" b="1" dirty="0"/>
          </a:p>
          <a:p>
            <a:r>
              <a:rPr lang="en-US" b="1" dirty="0"/>
              <a:t>Real vs. personal property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411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3c, Page 6</a:t>
            </a:r>
          </a:p>
        </p:txBody>
      </p:sp>
      <p:pic>
        <p:nvPicPr>
          <p:cNvPr id="9221" name="Picture 5" descr="Problem 3c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057400"/>
            <a:ext cx="3200400" cy="2524918"/>
          </a:xfrm>
          <a:noFill/>
          <a:ln/>
        </p:spPr>
      </p:pic>
      <p:sp>
        <p:nvSpPr>
          <p:cNvPr id="5" name="TextBox 4"/>
          <p:cNvSpPr txBox="1"/>
          <p:nvPr/>
        </p:nvSpPr>
        <p:spPr>
          <a:xfrm>
            <a:off x="3810000" y="1676400"/>
            <a:ext cx="5105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How is H’s share of separate real distributed?</a:t>
            </a:r>
          </a:p>
          <a:p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All to W.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Life estate in 1/3 to W, 2/9 outright to M; 2/27 outright to each of N, O, &amp; P, 1/9 outright to each of R &amp; S.  Also, M receives 1/3 of the remainder, N, O, and P receive 1/9 of the remainder, and R &amp; S receive 1/6 of the remainder.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b="1" dirty="0">
                <a:solidFill>
                  <a:prstClr val="black"/>
                </a:solidFill>
              </a:rPr>
              <a:t>Life estate in 1/3 to W, 1/9 outright  to each of M, N, O, P, R, and S.  Each grandchild also receives 1/6 of the remainder.</a:t>
            </a:r>
            <a:endParaRPr lang="en-US" sz="2000" b="1" dirty="0"/>
          </a:p>
          <a:p>
            <a:pPr marL="342900" indent="-342900">
              <a:buFont typeface="+mj-lt"/>
              <a:buAutoNum type="alphaUcPeriod"/>
            </a:pPr>
            <a:r>
              <a:rPr lang="en-US" sz="2000" b="1" dirty="0"/>
              <a:t>I have no clue.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586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3d-1, Page 6</a:t>
            </a:r>
          </a:p>
        </p:txBody>
      </p:sp>
      <p:pic>
        <p:nvPicPr>
          <p:cNvPr id="10245" name="Picture 5" descr="Problem 3d-1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244250"/>
            <a:ext cx="5257800" cy="3918169"/>
          </a:xfrm>
          <a:noFill/>
          <a:ln/>
        </p:spPr>
      </p:pic>
      <p:sp>
        <p:nvSpPr>
          <p:cNvPr id="2" name="TextBox 1"/>
          <p:cNvSpPr txBox="1"/>
          <p:nvPr/>
        </p:nvSpPr>
        <p:spPr>
          <a:xfrm>
            <a:off x="6248400" y="2244250"/>
            <a:ext cx="2438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How is H’s share of community distributed?</a:t>
            </a:r>
          </a:p>
          <a:p>
            <a:endParaRPr lang="en-US" b="1" dirty="0"/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 receives all.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 receives ½ and each of A, B, and C receive 1/6.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A, B, and C each receive 1/3 (1/6 of the total).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I have no clue.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3d-2, Page 6</a:t>
            </a:r>
          </a:p>
        </p:txBody>
      </p:sp>
      <p:pic>
        <p:nvPicPr>
          <p:cNvPr id="11269" name="Picture 5" descr="Problem 3d-2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9600" y="2438400"/>
            <a:ext cx="4895550" cy="3641868"/>
          </a:xfrm>
          <a:noFill/>
          <a:ln/>
        </p:spPr>
      </p:pic>
      <p:sp>
        <p:nvSpPr>
          <p:cNvPr id="4" name="TextBox 3"/>
          <p:cNvSpPr txBox="1"/>
          <p:nvPr/>
        </p:nvSpPr>
        <p:spPr>
          <a:xfrm>
            <a:off x="5715000" y="1680430"/>
            <a:ext cx="2819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How is H’s share of community distributed?</a:t>
            </a:r>
          </a:p>
          <a:p>
            <a:endParaRPr lang="en-US" b="1" dirty="0"/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 receives all.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 receives ½, A  receives 1/6, each of N, O, and P receive 1/18, and each of R and S receive 1/12.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A receives 1/3 (1/6 of total), N, O, and P each receive 1/9 (1/18 of total), and each of R &amp; S receive 1/6 (1/12 of total).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I have no clue.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3d-3, Page 6</a:t>
            </a:r>
          </a:p>
        </p:txBody>
      </p:sp>
      <p:pic>
        <p:nvPicPr>
          <p:cNvPr id="12293" name="Picture 5" descr="Problem 3d-3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133600"/>
            <a:ext cx="4724400" cy="3547444"/>
          </a:xfrm>
          <a:noFill/>
          <a:ln/>
        </p:spPr>
      </p:pic>
      <p:sp>
        <p:nvSpPr>
          <p:cNvPr id="4" name="TextBox 3"/>
          <p:cNvSpPr txBox="1"/>
          <p:nvPr/>
        </p:nvSpPr>
        <p:spPr>
          <a:xfrm>
            <a:off x="5791200" y="1828800"/>
            <a:ext cx="2667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How is H’s share of community distributed?</a:t>
            </a:r>
          </a:p>
          <a:p>
            <a:endParaRPr lang="en-US" b="1" dirty="0"/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 receives all.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 receives ½, M  receives 1/6, each of N, O, and P receive 1/18, and each of R and S receive 1/9.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Each grandchild receives 1/6 (1/12 of total).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I have no clue.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4, Page 6</a:t>
            </a:r>
          </a:p>
        </p:txBody>
      </p:sp>
      <p:pic>
        <p:nvPicPr>
          <p:cNvPr id="13317" name="Picture 5" descr="Problem 4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9600" y="1752600"/>
            <a:ext cx="4876800" cy="4426817"/>
          </a:xfrm>
          <a:noFill/>
          <a:ln/>
        </p:spPr>
      </p:pic>
      <p:sp>
        <p:nvSpPr>
          <p:cNvPr id="2" name="TextBox 1"/>
          <p:cNvSpPr txBox="1"/>
          <p:nvPr/>
        </p:nvSpPr>
        <p:spPr>
          <a:xfrm>
            <a:off x="5638800" y="2209800"/>
            <a:ext cx="3048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Who receives the decedent’s community property?</a:t>
            </a:r>
          </a:p>
          <a:p>
            <a:endParaRPr lang="en-US" b="1" dirty="0"/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C1 and C2 each receive ½.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Mother and Father each receive ½.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Mother, Father, C1, and C2 each receive ¼.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This question is a non sequitur.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5, Page 6</a:t>
            </a:r>
          </a:p>
        </p:txBody>
      </p:sp>
      <p:pic>
        <p:nvPicPr>
          <p:cNvPr id="14341" name="Picture 5" descr="Problem 5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141782"/>
            <a:ext cx="5486400" cy="4003012"/>
          </a:xfrm>
          <a:noFill/>
          <a:ln/>
        </p:spPr>
      </p:pic>
      <p:sp>
        <p:nvSpPr>
          <p:cNvPr id="2" name="TextBox 1"/>
          <p:cNvSpPr txBox="1"/>
          <p:nvPr/>
        </p:nvSpPr>
        <p:spPr>
          <a:xfrm>
            <a:off x="5943600" y="2286000"/>
            <a:ext cx="2743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How is C’s community distributed?</a:t>
            </a:r>
          </a:p>
          <a:p>
            <a:endParaRPr lang="en-US" b="1" dirty="0"/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 receives all.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P and B each receive ½.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W, P, and B each receive 1/3.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I have no clue.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5, Page 6</a:t>
            </a:r>
          </a:p>
        </p:txBody>
      </p:sp>
      <p:pic>
        <p:nvPicPr>
          <p:cNvPr id="14341" name="Picture 5" descr="Problem 5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141782"/>
            <a:ext cx="5486400" cy="4003012"/>
          </a:xfrm>
          <a:noFill/>
          <a:ln/>
        </p:spPr>
      </p:pic>
      <p:sp>
        <p:nvSpPr>
          <p:cNvPr id="2" name="TextBox 1"/>
          <p:cNvSpPr txBox="1"/>
          <p:nvPr/>
        </p:nvSpPr>
        <p:spPr>
          <a:xfrm>
            <a:off x="5943600" y="2286000"/>
            <a:ext cx="2743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How is C’s separate personal distributed?</a:t>
            </a:r>
          </a:p>
          <a:p>
            <a:endParaRPr lang="en-US" b="1" dirty="0"/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 receives all.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P and B each receive ½.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W, P, and B each receive 1/3.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I have no clue.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0725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5, Page 6</a:t>
            </a:r>
          </a:p>
        </p:txBody>
      </p:sp>
      <p:pic>
        <p:nvPicPr>
          <p:cNvPr id="14341" name="Picture 5" descr="Problem 5, pag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141782"/>
            <a:ext cx="5486400" cy="4003012"/>
          </a:xfrm>
          <a:noFill/>
          <a:ln/>
        </p:spPr>
      </p:pic>
      <p:sp>
        <p:nvSpPr>
          <p:cNvPr id="2" name="TextBox 1"/>
          <p:cNvSpPr txBox="1"/>
          <p:nvPr/>
        </p:nvSpPr>
        <p:spPr>
          <a:xfrm>
            <a:off x="5943600" y="2286000"/>
            <a:ext cx="2743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How is C’s separate real distributed?</a:t>
            </a:r>
          </a:p>
          <a:p>
            <a:endParaRPr lang="en-US" b="1" dirty="0"/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 receives all.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L &amp; K each receive ¼ and B receives ½.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W receives ½, B receives ¼, and each of L and K receive 1/8.</a:t>
            </a:r>
          </a:p>
          <a:p>
            <a:pPr marL="342900" indent="-342900">
              <a:buFont typeface="+mj-lt"/>
              <a:buAutoNum type="alphaUcPeriod"/>
            </a:pPr>
            <a:r>
              <a:rPr lang="en-US" b="1" dirty="0"/>
              <a:t>I have no clue.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814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Ancestral Property</a:t>
            </a:r>
            <a:br>
              <a:rPr lang="en-US" dirty="0"/>
            </a:br>
            <a:r>
              <a:rPr lang="en-US" dirty="0"/>
              <a:t>EC §§ 201.102 &amp; 201.103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Common law doctrine abolished.</a:t>
            </a:r>
          </a:p>
          <a:p>
            <a:pPr lvl="1"/>
            <a:r>
              <a:rPr lang="en-US" b="1" dirty="0"/>
              <a:t>Assets inherited from father went to father’s side if no descendants.</a:t>
            </a:r>
          </a:p>
          <a:p>
            <a:pPr lvl="1"/>
            <a:r>
              <a:rPr lang="en-US" b="1" dirty="0"/>
              <a:t>Assets inherited from mother went to mother’s side if no descendants.</a:t>
            </a:r>
          </a:p>
          <a:p>
            <a:endParaRPr lang="en-US" b="1" dirty="0"/>
          </a:p>
          <a:p>
            <a:r>
              <a:rPr lang="en-US" b="1" dirty="0"/>
              <a:t>All of an intestate’s property now treated as if the intestate was the original purchaser.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if one side of family has “died out”?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State v. Estate of Loomis</a:t>
            </a:r>
            <a:r>
              <a:rPr lang="en-US" b="1" dirty="0"/>
              <a:t> – p. 7</a:t>
            </a:r>
          </a:p>
          <a:p>
            <a:endParaRPr lang="en-US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590800"/>
            <a:ext cx="725805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Protection of Surviving Spouse</a:t>
            </a:r>
            <a:br>
              <a:rPr lang="en-US" dirty="0"/>
            </a:br>
            <a:r>
              <a:rPr lang="en-US" dirty="0"/>
              <a:t>at Common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Problem at common law = spouse not an heir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does inheritance pass if an intermediary predeceases?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Powers v. Morrison</a:t>
            </a:r>
            <a:r>
              <a:rPr lang="en-US" b="1" dirty="0"/>
              <a:t> – p. 10</a:t>
            </a:r>
          </a:p>
          <a:p>
            <a:pPr>
              <a:buNone/>
            </a:pPr>
            <a:endParaRPr lang="en-US" b="1" i="1" dirty="0"/>
          </a:p>
          <a:p>
            <a:pPr>
              <a:buNone/>
            </a:pPr>
            <a:r>
              <a:rPr lang="en-US" b="1" i="1" dirty="0"/>
              <a:t>                          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514600"/>
            <a:ext cx="7224162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BCF189-7DD7-4F6A-B7F4-E4A95680C2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95000"/>
                  </a:prst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95000"/>
                </a:prstClr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Protection of Surviving Spouse</a:t>
            </a:r>
            <a:br>
              <a:rPr lang="en-US" dirty="0"/>
            </a:br>
            <a:r>
              <a:rPr lang="en-US" dirty="0"/>
              <a:t>at Common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Dower for Widow</a:t>
            </a:r>
          </a:p>
          <a:p>
            <a:endParaRPr lang="en-US" b="1" dirty="0"/>
          </a:p>
          <a:p>
            <a:pPr lvl="1"/>
            <a:r>
              <a:rPr lang="en-US" b="1" dirty="0"/>
              <a:t>Life estate in 1/3 of the real property husband owned at death </a:t>
            </a:r>
            <a:r>
              <a:rPr lang="en-US" b="1" i="1" dirty="0"/>
              <a:t>or</a:t>
            </a:r>
            <a:r>
              <a:rPr lang="en-US" b="1" dirty="0"/>
              <a:t> anytime during the marriage.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Protection of Surviving Spouse</a:t>
            </a:r>
            <a:br>
              <a:rPr lang="en-US" dirty="0"/>
            </a:br>
            <a:r>
              <a:rPr lang="en-US" dirty="0"/>
              <a:t>at Common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</a:t>
            </a:r>
            <a:r>
              <a:rPr lang="en-US" b="1" dirty="0" err="1"/>
              <a:t>Curtesy</a:t>
            </a:r>
            <a:r>
              <a:rPr lang="en-US" b="1" dirty="0"/>
              <a:t> for Widower</a:t>
            </a:r>
          </a:p>
          <a:p>
            <a:endParaRPr lang="en-US" b="1" dirty="0"/>
          </a:p>
          <a:p>
            <a:pPr lvl="1"/>
            <a:r>
              <a:rPr lang="en-US" b="1" dirty="0"/>
              <a:t>Life estate in all wife’s real property if, and only if, at least one child was born to the marriage.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Protection of Surviving Spouse</a:t>
            </a:r>
            <a:br>
              <a:rPr lang="en-US" dirty="0"/>
            </a:br>
            <a:r>
              <a:rPr lang="en-US" dirty="0"/>
              <a:t>at Modern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Spouse made an heir – EC § 22.015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/>
              <a:t>Modern Protections for Surviving Spouse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7772400" cy="48006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100000"/>
              </a:spcAft>
            </a:pPr>
            <a:r>
              <a:rPr lang="en-US" b="1" dirty="0"/>
              <a:t>2. Common law marital property states = forced (elective) share</a:t>
            </a:r>
          </a:p>
        </p:txBody>
      </p:sp>
      <p:pic>
        <p:nvPicPr>
          <p:cNvPr id="2050" name="Picture 2" descr="http://www.creditcards.com/credit-card-news/images/community-property-map-smal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95600"/>
            <a:ext cx="6071584" cy="366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432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1396</TotalTime>
  <Words>2155</Words>
  <Application>Microsoft Office PowerPoint</Application>
  <PresentationFormat>On-screen Show (4:3)</PresentationFormat>
  <Paragraphs>315</Paragraphs>
  <Slides>50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7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Intestate Succession</vt:lpstr>
      <vt:lpstr>When does intestacy occur?</vt:lpstr>
      <vt:lpstr>When does intestacy occur?</vt:lpstr>
      <vt:lpstr>Introductory Comments</vt:lpstr>
      <vt:lpstr>Protection of Surviving Spouse at Common Law</vt:lpstr>
      <vt:lpstr>Protection of Surviving Spouse at Common Law</vt:lpstr>
      <vt:lpstr>Protection of Surviving Spouse at Common Law</vt:lpstr>
      <vt:lpstr>Protection of Surviving Spouse at Modern Law</vt:lpstr>
      <vt:lpstr>Modern Protections for Surviving Spouse</vt:lpstr>
      <vt:lpstr>Modern Protections for Surviving Spouse</vt:lpstr>
      <vt:lpstr>Intestate Succession -- Texas</vt:lpstr>
      <vt:lpstr>Married Intestate  Community Property – EC § 201.003</vt:lpstr>
      <vt:lpstr>Married Intestate Community Property</vt:lpstr>
      <vt:lpstr>Married Intestate Community Property</vt:lpstr>
      <vt:lpstr>Married Intestate  Separate Property – EC § 201.002</vt:lpstr>
      <vt:lpstr>Married Intestate Separate Property</vt:lpstr>
      <vt:lpstr>Married Intestate Separate Property</vt:lpstr>
      <vt:lpstr>Married Intestate Separate Property</vt:lpstr>
      <vt:lpstr>Intestate Succession Individual Property – § 201.001</vt:lpstr>
      <vt:lpstr>Intestate Succession Individual Property </vt:lpstr>
      <vt:lpstr>Intestate Succession Individual Property </vt:lpstr>
      <vt:lpstr>Intestate Succession Individual Property </vt:lpstr>
      <vt:lpstr>Intestate Succession Individual Property </vt:lpstr>
      <vt:lpstr>UBE Alert!</vt:lpstr>
      <vt:lpstr>Distribution Methods</vt:lpstr>
      <vt:lpstr>1.  Per Stirpes</vt:lpstr>
      <vt:lpstr>2.  Per Capita with Representation</vt:lpstr>
      <vt:lpstr>3.  Per Capita at Each Generation</vt:lpstr>
      <vt:lpstr>Problem 1, Page 5</vt:lpstr>
      <vt:lpstr>Problem 2, Page 5</vt:lpstr>
      <vt:lpstr>Problem 3a, Page 6</vt:lpstr>
      <vt:lpstr>Problem 3a, Page 6</vt:lpstr>
      <vt:lpstr>Problem 3a, Page 6</vt:lpstr>
      <vt:lpstr>Problem 3b, Page 6</vt:lpstr>
      <vt:lpstr>Problem 3b, Page 6</vt:lpstr>
      <vt:lpstr>Problem 3b, Page 6</vt:lpstr>
      <vt:lpstr>Problem 3b, Page 6</vt:lpstr>
      <vt:lpstr>Problem 3c, Page 6</vt:lpstr>
      <vt:lpstr>Problem 3c, Page 6</vt:lpstr>
      <vt:lpstr>Problem 3c, Page 6</vt:lpstr>
      <vt:lpstr>Problem 3d-1, Page 6</vt:lpstr>
      <vt:lpstr>Problem 3d-2, Page 6</vt:lpstr>
      <vt:lpstr>Problem 3d-3, Page 6</vt:lpstr>
      <vt:lpstr>Problem 4, Page 6</vt:lpstr>
      <vt:lpstr>Problem 5, Page 6</vt:lpstr>
      <vt:lpstr>Problem 5, Page 6</vt:lpstr>
      <vt:lpstr>Problem 5, Page 6</vt:lpstr>
      <vt:lpstr>Ancestral Property EC §§ 201.102 &amp; 201.103</vt:lpstr>
      <vt:lpstr>What if one side of family has “died out”?</vt:lpstr>
      <vt:lpstr>How does inheritance pass if an intermediary predeceases?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W. Beyer</cp:lastModifiedBy>
  <cp:revision>84</cp:revision>
  <dcterms:created xsi:type="dcterms:W3CDTF">2010-08-23T19:18:16Z</dcterms:created>
  <dcterms:modified xsi:type="dcterms:W3CDTF">2023-01-12T22:13:03Z</dcterms:modified>
</cp:coreProperties>
</file>