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30" r:id="rId2"/>
    <p:sldId id="256" r:id="rId3"/>
    <p:sldId id="305" r:id="rId4"/>
    <p:sldId id="306" r:id="rId5"/>
    <p:sldId id="313" r:id="rId6"/>
    <p:sldId id="314" r:id="rId7"/>
    <p:sldId id="315" r:id="rId8"/>
    <p:sldId id="316" r:id="rId9"/>
    <p:sldId id="311" r:id="rId10"/>
    <p:sldId id="312" r:id="rId11"/>
    <p:sldId id="317" r:id="rId12"/>
    <p:sldId id="318" r:id="rId13"/>
    <p:sldId id="288" r:id="rId14"/>
    <p:sldId id="289" r:id="rId15"/>
    <p:sldId id="291" r:id="rId16"/>
    <p:sldId id="320" r:id="rId17"/>
    <p:sldId id="321" r:id="rId18"/>
    <p:sldId id="301" r:id="rId19"/>
    <p:sldId id="322" r:id="rId20"/>
    <p:sldId id="324" r:id="rId21"/>
    <p:sldId id="294" r:id="rId22"/>
    <p:sldId id="292" r:id="rId23"/>
    <p:sldId id="293" r:id="rId24"/>
    <p:sldId id="327" r:id="rId25"/>
    <p:sldId id="295" r:id="rId26"/>
    <p:sldId id="297" r:id="rId27"/>
    <p:sldId id="298" r:id="rId28"/>
    <p:sldId id="328" r:id="rId29"/>
    <p:sldId id="257" r:id="rId30"/>
    <p:sldId id="258" r:id="rId31"/>
    <p:sldId id="259" r:id="rId32"/>
    <p:sldId id="260" r:id="rId33"/>
    <p:sldId id="261" r:id="rId34"/>
    <p:sldId id="262" r:id="rId35"/>
    <p:sldId id="300" r:id="rId36"/>
    <p:sldId id="299" r:id="rId37"/>
    <p:sldId id="279" r:id="rId38"/>
    <p:sldId id="263" r:id="rId39"/>
    <p:sldId id="265" r:id="rId40"/>
    <p:sldId id="266" r:id="rId41"/>
    <p:sldId id="267" r:id="rId42"/>
    <p:sldId id="268" r:id="rId43"/>
    <p:sldId id="269" r:id="rId44"/>
    <p:sldId id="277" r:id="rId45"/>
    <p:sldId id="270" r:id="rId46"/>
    <p:sldId id="272" r:id="rId47"/>
    <p:sldId id="273" r:id="rId48"/>
    <p:sldId id="278" r:id="rId49"/>
    <p:sldId id="275" r:id="rId50"/>
    <p:sldId id="276" r:id="rId51"/>
    <p:sldId id="319" r:id="rId52"/>
    <p:sldId id="329" r:id="rId5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9141" autoAdjust="0"/>
  </p:normalViewPr>
  <p:slideViewPr>
    <p:cSldViewPr snapToGrid="0">
      <p:cViewPr varScale="1">
        <p:scale>
          <a:sx n="52" d="100"/>
          <a:sy n="52" d="100"/>
        </p:scale>
        <p:origin x="169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051" tIns="46526" rIns="93051" bIns="465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6434"/>
          </a:xfrm>
          <a:prstGeom prst="rect">
            <a:avLst/>
          </a:prstGeom>
        </p:spPr>
        <p:txBody>
          <a:bodyPr vert="horz" lIns="93051" tIns="46526" rIns="93051" bIns="46526" rtlCol="0"/>
          <a:lstStyle>
            <a:lvl1pPr algn="r">
              <a:defRPr sz="1200"/>
            </a:lvl1pPr>
          </a:lstStyle>
          <a:p>
            <a:fld id="{9104BFA1-FD4D-44C3-9557-304D72D12173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051" tIns="46526" rIns="93051" bIns="465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8"/>
            <a:ext cx="3037840" cy="466433"/>
          </a:xfrm>
          <a:prstGeom prst="rect">
            <a:avLst/>
          </a:prstGeom>
        </p:spPr>
        <p:txBody>
          <a:bodyPr vert="horz" lIns="93051" tIns="46526" rIns="93051" bIns="46526" rtlCol="0" anchor="b"/>
          <a:lstStyle>
            <a:lvl1pPr algn="r">
              <a:defRPr sz="1200"/>
            </a:lvl1pPr>
          </a:lstStyle>
          <a:p>
            <a:fld id="{FA2E124A-7E5C-4318-9F58-7FAF835CB0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2688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6434"/>
          </a:xfrm>
          <a:prstGeom prst="rect">
            <a:avLst/>
          </a:prstGeom>
        </p:spPr>
        <p:txBody>
          <a:bodyPr vert="horz" lIns="93051" tIns="46526" rIns="93051" bIns="46526" rtlCol="0"/>
          <a:lstStyle>
            <a:lvl1pPr algn="l">
              <a:defRPr sz="1200"/>
            </a:lvl1pPr>
          </a:lstStyle>
          <a:p>
            <a:r>
              <a:rPr lang="en-US" dirty="0"/>
              <a:t>Wills &amp; Trusts Introduction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1"/>
            <a:ext cx="3037840" cy="466434"/>
          </a:xfrm>
          <a:prstGeom prst="rect">
            <a:avLst/>
          </a:prstGeom>
        </p:spPr>
        <p:txBody>
          <a:bodyPr vert="horz" lIns="93051" tIns="46526" rIns="93051" bIns="46526" rtlCol="0"/>
          <a:lstStyle>
            <a:lvl1pPr algn="r">
              <a:defRPr sz="1200"/>
            </a:lvl1pPr>
          </a:lstStyle>
          <a:p>
            <a:fld id="{29D46A08-0F55-4ABB-92FD-F7938158D3B8}" type="datetimeFigureOut">
              <a:rPr lang="en-US" smtClean="0"/>
              <a:t>8/18/2024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6988" y="900113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51" tIns="46526" rIns="93051" bIns="465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56833" y="4360829"/>
            <a:ext cx="5627267" cy="4219500"/>
          </a:xfrm>
          <a:prstGeom prst="rect">
            <a:avLst/>
          </a:prstGeom>
        </p:spPr>
        <p:txBody>
          <a:bodyPr vert="horz" lIns="93051" tIns="46526" rIns="93051" bIns="4652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3051" tIns="46526" rIns="93051" bIns="465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6433"/>
          </a:xfrm>
          <a:prstGeom prst="rect">
            <a:avLst/>
          </a:prstGeom>
        </p:spPr>
        <p:txBody>
          <a:bodyPr vert="horz" lIns="93051" tIns="46526" rIns="93051" bIns="46526" rtlCol="0" anchor="b"/>
          <a:lstStyle>
            <a:lvl1pPr algn="r">
              <a:defRPr sz="1200"/>
            </a:lvl1pPr>
          </a:lstStyle>
          <a:p>
            <a:fld id="{59D3692C-F912-434B-B303-FB10C22B2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9819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400" b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80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5888" y="922338"/>
            <a:ext cx="4287837" cy="321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2496" y="9047655"/>
            <a:ext cx="3146133" cy="477932"/>
          </a:xfrm>
          <a:prstGeom prst="rect">
            <a:avLst/>
          </a:prstGeom>
        </p:spPr>
        <p:txBody>
          <a:bodyPr/>
          <a:lstStyle/>
          <a:p>
            <a:fld id="{91A0A999-0D1F-480A-82A3-AEF1541E3BFD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110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49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483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4130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25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25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325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226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09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19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071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195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803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7247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350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3922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783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1282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427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781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6050" y="642938"/>
            <a:ext cx="4178300" cy="31353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A0A999-0D1F-480A-82A3-AEF1541E3BFD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October 8, 2012</a:t>
            </a: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dirty="0"/>
              <a:t>Trusts and Estates Introduction</a:t>
            </a:r>
          </a:p>
        </p:txBody>
      </p:sp>
    </p:spTree>
    <p:extLst>
      <p:ext uri="{BB962C8B-B14F-4D97-AF65-F5344CB8AC3E}">
        <p14:creationId xmlns:p14="http://schemas.microsoft.com/office/powerpoint/2010/main" val="24644215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29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51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5888" y="922338"/>
            <a:ext cx="4287837" cy="321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A83F09-964D-4286-8B65-E79929406B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6688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5534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996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187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472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8225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933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406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55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38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416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95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2496" y="9047655"/>
            <a:ext cx="3146133" cy="477932"/>
          </a:xfrm>
          <a:prstGeom prst="rect">
            <a:avLst/>
          </a:prstGeom>
        </p:spPr>
        <p:txBody>
          <a:bodyPr/>
          <a:lstStyle/>
          <a:p>
            <a:fld id="{91A0A999-0D1F-480A-82A3-AEF1541E3BF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093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077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7465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37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240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693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823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205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599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909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137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A83F09-964D-4286-8B65-E79929406BBD}" type="slidenum">
              <a:rPr lang="en-US" smtClean="0"/>
              <a:t>5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68772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445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3655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D3692C-F912-434B-B303-FB10C22B2813}" type="slidenum">
              <a:rPr lang="en-US" smtClean="0"/>
              <a:t>52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61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5888" y="922338"/>
            <a:ext cx="4287837" cy="321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2496" y="9047655"/>
            <a:ext cx="3146133" cy="477932"/>
          </a:xfrm>
          <a:prstGeom prst="rect">
            <a:avLst/>
          </a:prstGeom>
        </p:spPr>
        <p:txBody>
          <a:bodyPr/>
          <a:lstStyle/>
          <a:p>
            <a:fld id="{91A0A999-0D1F-480A-82A3-AEF1541E3BFD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96988" y="901700"/>
            <a:ext cx="4179887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A83F09-964D-4286-8B65-E79929406BBD}" type="slidenum">
              <a:rPr lang="en-US" smtClean="0"/>
              <a:t>7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021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5888" y="922338"/>
            <a:ext cx="4287837" cy="321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12496" y="9047655"/>
            <a:ext cx="3146133" cy="477932"/>
          </a:xfrm>
          <a:prstGeom prst="rect">
            <a:avLst/>
          </a:prstGeom>
        </p:spPr>
        <p:txBody>
          <a:bodyPr/>
          <a:lstStyle/>
          <a:p>
            <a:fld id="{91A0A999-0D1F-480A-82A3-AEF1541E3BFD}" type="slidenum">
              <a:rPr lang="en-US" smtClean="0"/>
              <a:t>8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139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5888" y="922338"/>
            <a:ext cx="4287837" cy="3216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CA83F09-964D-4286-8B65-E79929406BBD}" type="slidenum">
              <a:rPr lang="en-US" smtClean="0"/>
              <a:t>9</a:t>
            </a:fld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5"/>
          </p:nvPr>
        </p:nvSpPr>
        <p:spPr/>
        <p:txBody>
          <a:bodyPr/>
          <a:lstStyle/>
          <a:p>
            <a:r>
              <a:rPr lang="en-US"/>
              <a:t>Wills &amp; Trusts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C84B-3677-47E5-97F7-36E4DCCE9FF7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09340-C051-468E-A18E-0CB7BB3B6CB5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E0BA-C2BD-4A3D-881B-6F857EF13381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903C2-3B0A-486E-92CB-80B23FD1F9D7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1C2E-10C0-4941-8CB9-C0F7EF05C360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9E05E-4BFC-4E5D-8953-91A81EE0B4E6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4EE9-D8D1-4B59-92BD-D473FFBFC0C6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3DDA-3167-4E02-AC20-493218C9F2D2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D7EB0-90DB-48A9-9775-6646D6D1CF0A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7389-A47D-4231-8310-9021B1A6BAEB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5B1597E-CACA-411B-BB97-B1AE3642D9F2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B43F85B-F6C6-46C8-9B9F-44898F402396}" type="datetime1">
              <a:rPr lang="en-US" smtClean="0"/>
              <a:t>8/18/2024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tophat.com/regist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gi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14DB6C-522B-2580-BEC1-9893BA5C6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Wills &amp; Trusts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4000F4-EB5A-73E9-38F7-36F44FDFE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Before class tasks:</a:t>
            </a:r>
          </a:p>
          <a:p>
            <a:pPr lvl="1"/>
            <a:r>
              <a:rPr lang="en-US" b="1" dirty="0"/>
              <a:t>Pick up name signs, and</a:t>
            </a:r>
          </a:p>
          <a:p>
            <a:pPr lvl="1"/>
            <a:r>
              <a:rPr lang="en-US" b="1" dirty="0"/>
              <a:t>Register attendance </a:t>
            </a:r>
            <a:r>
              <a:rPr lang="en-US" b="1"/>
              <a:t>on Top 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84703-BBA5-F38F-2F74-98C877C1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741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Cremains in Breast Implants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133600"/>
            <a:ext cx="4436993" cy="386018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3342422"/>
            <a:ext cx="1777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Sandi Canesco</a:t>
            </a:r>
          </a:p>
        </p:txBody>
      </p:sp>
    </p:spTree>
    <p:extLst>
      <p:ext uri="{BB962C8B-B14F-4D97-AF65-F5344CB8AC3E}">
        <p14:creationId xmlns:p14="http://schemas.microsoft.com/office/powerpoint/2010/main" val="4135585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59" y="761037"/>
            <a:ext cx="7493364" cy="46325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67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1095" y="225287"/>
            <a:ext cx="2935149" cy="27015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339" y="3131169"/>
            <a:ext cx="5300870" cy="350917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398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1.  Texas Wills, Trusts, &amp; Estates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D137221-3663-471E-A64F-BB5A49B6F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060" y="2639826"/>
            <a:ext cx="2877880" cy="383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2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en-US" b="1" dirty="0"/>
              <a:t>2.  Texas Estate Planning Statutes with </a:t>
            </a:r>
            <a:br>
              <a:rPr lang="en-US" b="1" dirty="0"/>
            </a:br>
            <a:r>
              <a:rPr lang="en-US" b="1" dirty="0"/>
              <a:t>      Commentary (2023-2025 edition)</a:t>
            </a:r>
          </a:p>
          <a:p>
            <a:pPr marL="633222" indent="-514350">
              <a:buAutoNum type="arabicPeriod" startAt="2"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99524D-AB26-3D72-8F4D-4D0F2F02E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519" y="3322320"/>
            <a:ext cx="2622962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6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103" y="1752962"/>
            <a:ext cx="4157613" cy="462428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A9E518-071A-4300-86A7-A79A164C2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981" y="2429048"/>
            <a:ext cx="3533775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14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E-mail Updates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82805" y="1827281"/>
            <a:ext cx="3778389" cy="3778389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569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330" y="425518"/>
            <a:ext cx="4724400" cy="18192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85" y="2526610"/>
            <a:ext cx="8668610" cy="384768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88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89818"/>
            <a:ext cx="5803180" cy="3992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33155" y="2083057"/>
            <a:ext cx="2602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Attendance taken</a:t>
            </a:r>
          </a:p>
          <a:p>
            <a:r>
              <a:rPr lang="en-US" sz="2400" b="1" dirty="0"/>
              <a:t>via Top Hat.</a:t>
            </a:r>
            <a:br>
              <a:rPr lang="en-US" sz="2400" b="1" dirty="0"/>
            </a:br>
            <a:endParaRPr lang="en-US" sz="2400" b="1" dirty="0"/>
          </a:p>
          <a:p>
            <a:r>
              <a:rPr lang="en-US" sz="2400" b="1" dirty="0"/>
              <a:t>Attendance will</a:t>
            </a:r>
            <a:br>
              <a:rPr lang="en-US" sz="2400" b="1" dirty="0"/>
            </a:br>
            <a:r>
              <a:rPr lang="en-US" sz="2400" b="1" dirty="0"/>
              <a:t>close when class starts.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11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Etiquette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45" y="2530126"/>
            <a:ext cx="5001509" cy="280084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08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4128" y="220494"/>
            <a:ext cx="8077200" cy="1673352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Wills and Trusts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128" y="1434206"/>
            <a:ext cx="8077200" cy="3384755"/>
          </a:xfrm>
        </p:spPr>
        <p:txBody>
          <a:bodyPr>
            <a:normAutofit/>
          </a:bodyPr>
          <a:lstStyle/>
          <a:p>
            <a:pPr algn="ctr">
              <a:lnSpc>
                <a:spcPts val="3360"/>
              </a:lnSpc>
              <a:spcAft>
                <a:spcPts val="2400"/>
              </a:spcAft>
            </a:pPr>
            <a:r>
              <a:rPr lang="en-US" sz="2800" b="1" dirty="0">
                <a:solidFill>
                  <a:srgbClr val="FFFF00"/>
                </a:solidFill>
              </a:rPr>
              <a:t>Prof. Gerry W. Beyer</a:t>
            </a:r>
            <a:br>
              <a:rPr lang="en-US" sz="2800" b="1" dirty="0">
                <a:solidFill>
                  <a:srgbClr val="FFFF00"/>
                </a:solidFill>
              </a:rPr>
            </a:br>
            <a:r>
              <a:rPr lang="en-US" sz="2800" b="1" dirty="0">
                <a:solidFill>
                  <a:srgbClr val="FFFF00"/>
                </a:solidFill>
              </a:rPr>
              <a:t>Fall 2024</a:t>
            </a:r>
          </a:p>
          <a:p>
            <a:pPr algn="ctr">
              <a:lnSpc>
                <a:spcPts val="3360"/>
              </a:lnSpc>
            </a:pPr>
            <a:r>
              <a:rPr lang="en-US" sz="2800" u="sng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https://app.tophat.com/register/</a:t>
            </a:r>
            <a:endParaRPr lang="en-US" sz="28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ts val="336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6-digit join code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Section 1 (9 a.m.): 097587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</a:rPr>
              <a:t>Section 2 (11 a.m.): 438549</a:t>
            </a:r>
            <a:endParaRPr lang="en-US" sz="2800" b="1" dirty="0">
              <a:solidFill>
                <a:srgbClr val="FFFF00"/>
              </a:solidFill>
            </a:endParaRPr>
          </a:p>
          <a:p>
            <a:pPr algn="ctr"/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8780" y="5418160"/>
            <a:ext cx="65715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Gerry  W. Beyer</a:t>
            </a:r>
          </a:p>
          <a:p>
            <a:pPr algn="r"/>
            <a:r>
              <a:rPr lang="en-US" sz="2200" b="1" dirty="0"/>
              <a:t>Governor Preston E. Smith Regents Professor of Law</a:t>
            </a:r>
          </a:p>
          <a:p>
            <a:pPr algn="ctr"/>
            <a:r>
              <a:rPr lang="en-US" sz="2200" b="1" dirty="0"/>
              <a:t>Texas Tech University School of Law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287" y="118441"/>
            <a:ext cx="2674454" cy="26744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41166" y="3525079"/>
            <a:ext cx="5538696" cy="201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0070C0"/>
                </a:solidFill>
                <a:latin typeface="Kredit" panose="02000506000000020004" pitchFamily="2" charset="0"/>
              </a:rPr>
              <a:t>Respond when</a:t>
            </a:r>
            <a:br>
              <a:rPr lang="en-US" sz="4400" b="1" dirty="0">
                <a:solidFill>
                  <a:srgbClr val="0070C0"/>
                </a:solidFill>
                <a:latin typeface="Kredit" panose="02000506000000020004" pitchFamily="2" charset="0"/>
              </a:rPr>
            </a:br>
            <a:r>
              <a:rPr lang="en-US" sz="4400" b="1" dirty="0">
                <a:solidFill>
                  <a:srgbClr val="0070C0"/>
                </a:solidFill>
                <a:latin typeface="Kredit" panose="02000506000000020004" pitchFamily="2" charset="0"/>
              </a:rPr>
              <a:t>requested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41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Combination of:</a:t>
            </a:r>
          </a:p>
          <a:p>
            <a:pPr lvl="1"/>
            <a:r>
              <a:rPr lang="en-US" b="1" dirty="0"/>
              <a:t>Lecture</a:t>
            </a:r>
          </a:p>
          <a:p>
            <a:pPr lvl="1"/>
            <a:r>
              <a:rPr lang="en-US" b="1" dirty="0"/>
              <a:t>Socratic Method</a:t>
            </a:r>
          </a:p>
          <a:p>
            <a:pPr lvl="1"/>
            <a:r>
              <a:rPr lang="en-US" b="1" dirty="0"/>
              <a:t>Top Hat Responses</a:t>
            </a:r>
          </a:p>
          <a:p>
            <a:pPr lvl="1"/>
            <a:r>
              <a:rPr lang="en-US" b="1" dirty="0"/>
              <a:t>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31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Grading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81714" y="1905257"/>
            <a:ext cx="3580572" cy="444412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904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Examinations – 80%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Mid-Term (40%)</a:t>
            </a:r>
          </a:p>
          <a:p>
            <a:pPr lvl="1"/>
            <a:r>
              <a:rPr lang="en-US" b="1" dirty="0"/>
              <a:t>Intestacy &amp; Wills</a:t>
            </a:r>
          </a:p>
          <a:p>
            <a:pPr lvl="1"/>
            <a:r>
              <a:rPr lang="en-US" b="1" dirty="0"/>
              <a:t>October 18, 2024</a:t>
            </a:r>
          </a:p>
          <a:p>
            <a:endParaRPr lang="en-US" b="1" dirty="0"/>
          </a:p>
          <a:p>
            <a:r>
              <a:rPr lang="en-US" b="1" dirty="0"/>
              <a:t>Final (40%)</a:t>
            </a:r>
          </a:p>
          <a:p>
            <a:pPr lvl="1"/>
            <a:r>
              <a:rPr lang="en-US" b="1" dirty="0"/>
              <a:t>Trusts</a:t>
            </a:r>
          </a:p>
          <a:p>
            <a:pPr lvl="1"/>
            <a:r>
              <a:rPr lang="en-US" b="1" dirty="0"/>
              <a:t>December 2, 2024</a:t>
            </a: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9806" y="2309566"/>
            <a:ext cx="3416994" cy="33182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748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Quizzes – 20%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944687"/>
            <a:ext cx="7620000" cy="42862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172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Seating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Tuesday!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99" y="3025315"/>
            <a:ext cx="5175394" cy="255535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1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Purposes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56" y="2211780"/>
            <a:ext cx="4585737" cy="3434876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094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Outline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77212" y="2437837"/>
            <a:ext cx="3607667" cy="340463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5498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61" y="1956132"/>
            <a:ext cx="6920528" cy="45919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56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Premise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849"/>
            <a:ext cx="3124200" cy="4493028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Life is 100% </a:t>
            </a:r>
            <a:br>
              <a:rPr lang="en-US" b="1" dirty="0"/>
            </a:br>
            <a:r>
              <a:rPr lang="en-US" b="1" dirty="0"/>
              <a:t>fatal.</a:t>
            </a:r>
          </a:p>
          <a:p>
            <a:endParaRPr lang="en-US" b="1" dirty="0"/>
          </a:p>
          <a:p>
            <a:pPr marL="118872" indent="0">
              <a:buNone/>
            </a:pPr>
            <a:r>
              <a:rPr lang="en-US" b="1" dirty="0"/>
              <a:t>“That game of life is hard to play. I'm </a:t>
            </a:r>
            <a:r>
              <a:rPr lang="en-US" b="1" dirty="0" err="1"/>
              <a:t>gonna</a:t>
            </a:r>
            <a:r>
              <a:rPr lang="en-US" b="1" dirty="0"/>
              <a:t> lose it anyway.</a:t>
            </a:r>
          </a:p>
          <a:p>
            <a:pPr marL="118872" indent="0">
              <a:buNone/>
            </a:pPr>
            <a:r>
              <a:rPr lang="en-US" b="1" dirty="0"/>
              <a:t>The losing card I'll someday lay.”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1026" name="Picture 2" descr="http://www.bottomlineperformance.com/lolblog/wp-content/uploads/2009/02/de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524000"/>
            <a:ext cx="3648075" cy="5038726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Fact or Urban Legend?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Request to be cooked and then eaten by friends and family as part of a human BBQ.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9342"/>
          <a:stretch/>
        </p:blipFill>
        <p:spPr>
          <a:xfrm>
            <a:off x="1800808" y="3124199"/>
            <a:ext cx="5542384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194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At-Death Property Disposition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1.  Physical Strength and/or Finding</a:t>
            </a:r>
          </a:p>
        </p:txBody>
      </p:sp>
      <p:pic>
        <p:nvPicPr>
          <p:cNvPr id="15364" name="Picture 4" descr="http://www.angelfire.com/me/worldoconan/images/RexorF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743200"/>
            <a:ext cx="6554836" cy="3657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At-Death Property Disposition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2.  Bury with Decedent</a:t>
            </a:r>
          </a:p>
        </p:txBody>
      </p:sp>
      <p:pic>
        <p:nvPicPr>
          <p:cNvPr id="1026" name="Picture 2" descr="C:\Jordan and Egypt\52 -- Pyramids &amp; Sphinx (1-18-11)\DSC081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21" y="2588868"/>
            <a:ext cx="6943665" cy="390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At-Death Property Disposition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3.  Intestate Succession</a:t>
            </a:r>
          </a:p>
        </p:txBody>
      </p:sp>
      <p:pic>
        <p:nvPicPr>
          <p:cNvPr id="17410" name="Picture 2" descr="http://www.thewill2live.com/images/law-of-intestac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810000" cy="41471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At-Death Property Disposition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4.  Wills</a:t>
            </a:r>
          </a:p>
        </p:txBody>
      </p:sp>
      <p:pic>
        <p:nvPicPr>
          <p:cNvPr id="18434" name="Picture 2" descr="http://www.emlecon.com/wp-content/uploads/2009/03/w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514600"/>
            <a:ext cx="5334000" cy="4000501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At-Death Property Disposition</a:t>
            </a:r>
          </a:p>
        </p:txBody>
      </p:sp>
      <p:pic>
        <p:nvPicPr>
          <p:cNvPr id="19458" name="Picture 2" descr="http://t0.gstatic.com/images?q=tbn:ANd9GcROOzuCHUoc7ngfHlvtWdl4BHmMQtSgSEJj2LikvXp9D6YnaRI&amp;t=1&amp;usg=__3CQw46v78IQ3Xl4VTyMaXtTi9hk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95800"/>
            <a:ext cx="2466975" cy="1847851"/>
          </a:xfrm>
          <a:prstGeom prst="rect">
            <a:avLst/>
          </a:prstGeom>
          <a:noFill/>
        </p:spPr>
      </p:pic>
      <p:sp>
        <p:nvSpPr>
          <p:cNvPr id="19460" name="AutoShape 4" descr="data:image/jpg;base64,/9j/4AAQSkZJRgABAQAAAQABAAD/2wBDAAkGBwgHBgkIBwgKCgkLDRYPDQwMDRsUFRAWIB0iIiAdHx8kKDQsJCYxJx8fLT0tMTU3Ojo6Iys/RD84QzQ5Ojf/2wBDAQoKCg0MDRoPDxo3JR8lNzc3Nzc3Nzc3Nzc3Nzc3Nzc3Nzc3Nzc3Nzc3Nzc3Nzc3Nzc3Nzc3Nzc3Nzc3Nzc3Nzf/wAARCACnAKcDASIAAhEBAxEB/8QAGwABAAEFAQAAAAAAAAAAAAAAAAECAwQFBgf/xAA7EAABAwMBAwYNBQACAwAAAAABAAIDBAURBhIhMRMUFUFRsQciMjVSVWFxcnOUodEzNEKBkRbBI+Hw/8QAGQEBAQEBAQEAAAAAAAAAAAAAAAECAwUE/8QAIhEAAgIDAAICAwEAAAAAAAAAAAECEQMSMRMhFEEEMlEz/9oADAMBAAIRAxEAPwD3BEVuZxaBsnGSsyeqtguIsfbf6Z/wJtP9M/ZcfkwNasyEWPtP9M/ZTtP9M/ZPkQGrL6KxtP8ATP2Taf6Z+yfIgNWX0Vjad6Z+yZd6Z+yvngTVl9FYy70z9ky70z9k88Bqy+is5d6Z+yZd6Z+yeeApl5FZ8b0z9lPjemfsr5oii6iteN6Z+yeN6bvsnmiKLqK143pu+ytTTmnZyj/Gjb5ZxvaO33KrLFijKRUtcHNDgQQRnd1ouhDmLrfrjBqmOz0dOwxc2E7peTc929xGMZaBw45PuWdNcpJMR0/jzBu05vI57nLaTzU8ezziSJh/jtuA/wAysM01uglFRDBSxyuGDIxjWuI9434WMn6Mq6cNHri5jXNHYJKCF0cryyQNDhLHuyH7zuHsI4da9EWK2elNVsNmhNRsZDQ5u1s9+PsshedOSdUqOiKkUKVkBERUEooU5VTAREVIEBwiICrKlUKpaTISihSqArdUAaaUO4Fjs/4rit1H7eX4D3LUegxdOvdJY6F7z4xhac/0ijTPmCg+Q1F9y4YNXcdMOrdTtvJnAAphCIwwbQw4nOXB3b1Af2r5o7hNOYq0MbSBpDSyVryT1biwKxdNSyUmo22aCkEj+bid0hc44BcRjDQT1deAs+qufigRhj5GjacwbX4Wcl6OirpxzNAzt1tS3ttfG2lppDKyNrCJHOIxsnA2Q33dXUu/XCs8IONV0djktx2amQxcqyTLmu6jjG8f3n2LugvOy7+tjoq+gpChFzBUigKVQERFQTlFClWyBERUBSFCICpSqFUtJkJVuo/byfAe5Vqip/by/Ae5aXQYemvMFB8hqKdM+YaD5Le5F9y4YMuSCnMgmkjj5TGyJCAHY7M8cLEbbqOmqecwR7ErwQXco7h7icfZai66frK3VLLhzgczbTCMRZLsPDiSdknAyCBnf/SyHQ11VOaeopeRgaw7ExDSCezAdlZy/oyrpmdH0PSHP+aU3PtnBqOTbyuzw8rjjG5Za87ZpC+M15SXRla1lvp3FzniZ21IzGDHsZOBn3jrXoi82aqqdnREooUrBQpzuUIqQ1tVqKyUbg2qu1DE4/xfO0f9rPpp4aqBk9PKyWKQbTZGODg4ewheXVNjtFw8McdGy10XNaOgdNUsbC0NfI7OC4de8hb+XUEkdzl0xou1Qyy0TP8AzSudyVPSE8Buzk784C+h4lSrpmzt1RJJHE0Ole1gJDRtHGT2Bed2rXlxtV1nsWs6J7q2FrZG1VuhMrHsPAuaMke/uWx01V2nV18rbu2G5Ca3SNhZFWnEUbseWyPqcR1nep4mu8LZ2ylcZP4QbfS6gvNBUNaKS00zZZalr9ol5IGwG9uTge1W9N6xuddqdlovFmbbhVUhq6QcqXP2AeDx1HH+IsUqsWddW1tJQRNlramKCMuDQ6V4aHOPADPErIaQRkHIIz715LfrVc714TaK1S6gleKOnfXsPNYyKZxOGtDTuO7G8ru7RZbtR1zZ6/UlbXxAEchJBGxpPaS3etSgkk7JZ0CkFQi5FKlaqf28vwHuVwFUVP6EvwHuW4v2QxdM+YaD5Le5E0z5hoPkt7kX3rhgwbnqiCgvkdpNO507oRNtucGsDSSPeTuKzKy5Rsia7DHHjgSBZJt1I+u56YGc62OTMrdziwEkA+zJKxmWqCmqnVTHTl7wWkPky0f1wWctaOyrpzTNfW86jpbLJS1DH1L+TZKSHN5TsOOo9q69av8A47aRdxeBb4RcAMCowcjdjcOAOOvC2i8zI4etTor+wiKVgoVqGohndI2KRj+SeWSbJzsEDOHdh3q5nBXKVGhLZLXVlVDVXOlZXO26qnp6oxxTO6yRjIz7OK6QUX1mTWeDqE3DUuptTkHkauq5vSuJ3OjjOCR7MgJZae46Qvl9bNaK2vo7hUGrgqaJgec4wWPGdx37jwXb0dJT0NNFS0cLIaeJoayNjcNY0cAP/t6yMLo8vt/wUcrpOyVzL1cNSXtghuFfsxx0zHbQpoW+S0kcXHiVyun6LWNEy6WajtbqOpra+Wae8zPBYxjjuLBxc7HDsXqqY3osz/go8msvg6fF4RJZpqaRtkoo4nxmQ553KBuc70jtbTjnrwt3q2lvlFru2X2zWh9yYKKSlexrwzYe4kguJ4N4Z/td+i15nabFHk1BZtUaV1jLdujpL9LdKUCeWKQMbHOTkjJ4MHAexel2VtxFth6ZfC+uIJlMLcMaSfJHaBwz14Wd/iLMsuy4KJREWQFRUft5Pgd3KtW6j9CX4D3KroMfTPmGg+S3uRNM+YaD5Le5F6K4czTXW2Xir1RFPFM5trbTAbBkJHK7RydkezG8rJdJVVM/NubSwbDMiZ7HNace3KyK/UVDQ3VlseJX1T4xJhoAaGklvEkdYO4ZWVV10bImPIdvGcBzc96zlvR0VdOCjtGr49eUc7J5BaoyTNK6bajfHjcwNO/Oe3r3r0MLmma1szr5T2cvmZVVJLYy+PDC8fxzn/0ukXmZW3VqjqiVyupNQ3u1T1HMdOPq6Klh5WWrkqGxMwMkgDicALqlyPhWrOZ6CupacOnjFO32l5wmKnJJoPhrbfqnWF/tENTZdNU9PHVDMNVU1eWsBONrZ4nC7hj+bU8PPJ4+UDWtdI4hge7G/GT1nKxrBRttdhoKPZxzelYxw9obv++V5bbnXHWlPda42R1wqqqaSmp56uQNpKCIbhsjOS7rO7jjeu2qyNriRi6PZBv4b+vcqZJGRNDpXtY0nGXOAGezevGNbXl9DoQads9ZJW9HNiZcbq15DWHa3RtcPKcT1dQCv3ehm1Toq5aluj6htLTUWLRTF5GzsAAzOHW5xG7sCLAqtv0Wz2JUcvFtvZyjNpgy5u2MtHtHUvOLzq2a36AsMFNWtbebtDDBBJxcwOw10n9Dr7VzPhRtdjslqZbbTRvfdYgw1teJnF8THHGZDnxi88AepWOD6bJZ7ixzXtDmODmneC05BR7msaXPcGtHEuOAF5/qrUMFs00+yWFsdXXC372Rv8SmhDN8jyOHsHElc7omjqNc6foqe4SVIsNspthzQ8tdW1BBJJPHZZkY9qLD6bfC2exBwc0OaQQRkEHcVRLUQwua2aZkZd5Ie8An3ZXl+k9Ux6c8Ekdwq5OVmhkngpYnnLnuDyGs9uAMnsAW0s2mrPftGwXHULudVNwhbU1Ne+XZcz+WGu4Ma3ycBPFTd8JZ6Am03b2NobWM7Od+PcvIrvfKumvFs1Tan1DNMUc0dufykjiKlhJDpQ0/xG7DjvcQultUb754Rqy7se7mNog5jGWk7Ms7iXSY7Q3OP87FfFXsWdyrdR+hL8B7lcVuo/Ql+A9y5rpTH0z5hoPkt7kTTPmGg+S3uReiuHMT2WgnurblJAHVYi5HlHb/ABck8Du4nirLbQyCqM76iaYOaW8lLgsH2Wtu4v0mqI46YyttQpg7aDthpk2jnePGO4N3cN5WQ+vkrJ+Z05lbMxu0XO22g49pbjrWcv6Mq6Y40hYzf473zU88jOYxyh5NrvSDeGVv154yfWTNd0dLs1DrYCecOe0GHkccdrrcO3jn2L0NeXlUlVuzrGiVpdUaeg1JR09LVTyxRQ1LJyIwDymzvDTnqW5UrEZU7RWR2+1cbN4NrLJVVMkVTcqanqZOUmo6eqdHE5x47hwyuzRajOUeEas566aNstfpzoBlOaagD2vEdP4pJac5z1n3raz22lntclskhaaN0PIGMbhsYxgdizEV3k+slHDs8FunRanUL+dyPLmllU+XMsQafFa09TR2Bbml0fZILLPaX0pqYKl21UvqHF8k7+pznccjq7Fv1IW3lm/sUjQ0+kbJTWOrs9FRNpaWrYWTGLy356y47yVn2K0UtjtFNa6JuKenZst2uLu0n2lZ6KOcn1ijk7R4PLBaqqedkU07ZQ9rIaiQvjhD/LDB1ZzjPFYQ8G+nbdFJJUVFe62Ql07qOWpdyDcDJJaOIAHBd0Ec1r2lrgHNIwQRnIW1ll/SUjz3UVzt2srU7S2l3RVgqAxs08IIgoo2lrtonAGdwDWjtXZ2K0UtitVNbaFmzDA3GTxcetx7STkn3rJpKSnomcnSU8UDCclsTA0E9u5X0nktUhQVFR+3l+A9yrVE/wChJ8Du5SL9gx9M+YaD5Le5E0z5hoPkt7kXpLhzFVe6ClrhQvmc6rLOU5GKNzyGekcDcPer1XVRtjY54kDTv/TJ7lhVmnKKsvTbtOHvnbDyIa8gsABJBA6jvO9W+h3sqnSVFRHNC5pa2LkWtwerxh/axmrxuyrpjx6psz7rFaxXN55KSGRlrm5cOI3/AMvYVulyv/BbT/yaG+bdTysDtqKn2hybX48obs568E4XVLyZ6KtfZ1V/YREWEzQRFK2QIiIApUKVSBFClUBTlQiEKkUAqVoBW6j9GX4D3K4rdR+jL8B7lpdBY015goPkt7kTTXmCg+S3uReouHI012uF6bqiOgo43ihFMJTKIwNp5cQW7bgQdwG4AH3rLfdxVy81opxJVMbtOY18bj/i2lXdaCknZT1VXBHO9u02JzxtlvDIHHHtVNVUUzGte58bQf5EcQueb/NlXTz6PUepW66o7Q6jL6Nzi2dppsbDMZD9sDH+OI6sL0TK18d5tktayiiuFK6qkblkQlBc4Yzu7d2/AWevKyyuvVHZEoiLmUJlERMBSoUrRAmURUBERVEJRQpVAUhQiEKlbqP0JfgPcqwqKn9CT4D3La6CxprzBQfJb3ImmvMNB8lvci9VcORh1em46rUIvBqJWv5uIeSaS0bnE5y0gnj1k/0p6PrjUnnk8bqXZw1sT5A7P9uK3yx62KWaAtgeI5P4uLQ7vWMicoNR6VdOHOgYTq2C/Or5SyB5ljgLMuMmMZc/OS3rxjPVldksDo68+s4PpQnR169ZwfSj8r4JfjZZ1szakkbBStd0devWcH0o/Kno69es4PpR+VPiZBujYqFr+jrz6zg+mH5To68+s4PpR+U+JkG6Ngi1/R169ZwfSj8p0devWcH0o/Kq/EyDc2KLXdH3r1nB9KPynR969ZwfSj8q/FmN0bFFruj716zg+lH5To+9es4PpR+U+LMbI2PUi13R969ZwfSj8p0fevWcH0o/KfFmNkbJFrej716zg+lH5To+9es4PpR+VfjTGyNlnG9Yl1q46K3VE0pGGMIA9JxG4f2dysdH3r1nB9KPyqI9PyVFVHPd619XyRzHFshkbT24H/a3D8aSdsmyM6wROhstFG4Yc2Fuf8RbBoAAAGABgBF9hglERUBERAEREAREQBERAEREAREQBERAEREAREQBERAf/9k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/>
              <a:t>5.  Will Substitutes</a:t>
            </a:r>
          </a:p>
        </p:txBody>
      </p:sp>
      <p:sp>
        <p:nvSpPr>
          <p:cNvPr id="19462" name="AutoShape 6" descr="data:image/jpg;base64,/9j/4AAQSkZJRgABAQAAAQABAAD/2wBDAAkGBwgHBgkIBwgKCgkLDRYPDQwMDRsUFRAWIB0iIiAdHx8kKDQsJCYxJx8fLT0tMTU3Ojo6Iys/RD84QzQ5Ojf/2wBDAQoKCg0MDRoPDxo3JR8lNzc3Nzc3Nzc3Nzc3Nzc3Nzc3Nzc3Nzc3Nzc3Nzc3Nzc3Nzc3Nzc3Nzc3Nzc3Nzc3Nzf/wAARCACnAKcDASIAAhEBAxEB/8QAGwABAAEFAQAAAAAAAAAAAAAAAAECAwQFBgf/xAA7EAABAwMBAwYNBQACAwAAAAABAAIDBAURBhIhMRMUFUFRsQciMjVSVWFxcnOUodEzNEKBkRbBI+Hw/8QAGQEBAQEBAQEAAAAAAAAAAAAAAAECAwUE/8QAIhEAAgIDAAICAwEAAAAAAAAAAAECEQMSMRMhFEEEMlEz/9oADAMBAAIRAxEAPwD3BEVuZxaBsnGSsyeqtguIsfbf6Z/wJtP9M/ZcfkwNasyEWPtP9M/ZTtP9M/ZPkQGrL6KxtP8ATP2Taf6Z+yfIgNWX0Vjad6Z+yZd6Z+yvngTVl9FYy70z9ky70z9k88Bqy+is5d6Z+yZd6Z+yeeApl5FZ8b0z9lPjemfsr5oii6iteN6Z+yeN6bvsnmiKLqK143pu+ytTTmnZyj/Gjb5ZxvaO33KrLFijKRUtcHNDgQQRnd1ouhDmLrfrjBqmOz0dOwxc2E7peTc929xGMZaBw45PuWdNcpJMR0/jzBu05vI57nLaTzU8ezziSJh/jtuA/wAysM01uglFRDBSxyuGDIxjWuI9434WMn6Mq6cNHri5jXNHYJKCF0cryyQNDhLHuyH7zuHsI4da9EWK2elNVsNmhNRsZDQ5u1s9+PsshedOSdUqOiKkUKVkBERUEooU5VTAREVIEBwiICrKlUKpaTISihSqArdUAaaUO4Fjs/4rit1H7eX4D3LUegxdOvdJY6F7z4xhac/0ijTPmCg+Q1F9y4YNXcdMOrdTtvJnAAphCIwwbQw4nOXB3b1Af2r5o7hNOYq0MbSBpDSyVryT1biwKxdNSyUmo22aCkEj+bid0hc44BcRjDQT1deAs+qufigRhj5GjacwbX4Wcl6OirpxzNAzt1tS3ttfG2lppDKyNrCJHOIxsnA2Q33dXUu/XCs8IONV0djktx2amQxcqyTLmu6jjG8f3n2LugvOy7+tjoq+gpChFzBUigKVQERFQTlFClWyBERUBSFCICpSqFUtJkJVuo/byfAe5Vqip/by/Ae5aXQYemvMFB8hqKdM+YaD5Le5F9y4YMuSCnMgmkjj5TGyJCAHY7M8cLEbbqOmqecwR7ErwQXco7h7icfZai66frK3VLLhzgczbTCMRZLsPDiSdknAyCBnf/SyHQ11VOaeopeRgaw7ExDSCezAdlZy/oyrpmdH0PSHP+aU3PtnBqOTbyuzw8rjjG5Za87ZpC+M15SXRla1lvp3FzniZ21IzGDHsZOBn3jrXoi82aqqdnREooUrBQpzuUIqQ1tVqKyUbg2qu1DE4/xfO0f9rPpp4aqBk9PKyWKQbTZGODg4ewheXVNjtFw8McdGy10XNaOgdNUsbC0NfI7OC4de8hb+XUEkdzl0xou1Qyy0TP8AzSudyVPSE8Buzk784C+h4lSrpmzt1RJJHE0Ole1gJDRtHGT2Bed2rXlxtV1nsWs6J7q2FrZG1VuhMrHsPAuaMke/uWx01V2nV18rbu2G5Ca3SNhZFWnEUbseWyPqcR1nep4mu8LZ2ylcZP4QbfS6gvNBUNaKS00zZZalr9ol5IGwG9uTge1W9N6xuddqdlovFmbbhVUhq6QcqXP2AeDx1HH+IsUqsWddW1tJQRNlramKCMuDQ6V4aHOPADPErIaQRkHIIz715LfrVc714TaK1S6gleKOnfXsPNYyKZxOGtDTuO7G8ru7RZbtR1zZ6/UlbXxAEchJBGxpPaS3etSgkk7JZ0CkFQi5FKlaqf28vwHuVwFUVP6EvwHuW4v2QxdM+YaD5Le5E0z5hoPkt7kX3rhgwbnqiCgvkdpNO507oRNtucGsDSSPeTuKzKy5Rsia7DHHjgSBZJt1I+u56YGc62OTMrdziwEkA+zJKxmWqCmqnVTHTl7wWkPky0f1wWctaOyrpzTNfW86jpbLJS1DH1L+TZKSHN5TsOOo9q69av8A47aRdxeBb4RcAMCowcjdjcOAOOvC2i8zI4etTor+wiKVgoVqGohndI2KRj+SeWSbJzsEDOHdh3q5nBXKVGhLZLXVlVDVXOlZXO26qnp6oxxTO6yRjIz7OK6QUX1mTWeDqE3DUuptTkHkauq5vSuJ3OjjOCR7MgJZae46Qvl9bNaK2vo7hUGrgqaJgec4wWPGdx37jwXb0dJT0NNFS0cLIaeJoayNjcNY0cAP/t6yMLo8vt/wUcrpOyVzL1cNSXtghuFfsxx0zHbQpoW+S0kcXHiVyun6LWNEy6WajtbqOpra+Wae8zPBYxjjuLBxc7HDsXqqY3osz/go8msvg6fF4RJZpqaRtkoo4nxmQ553KBuc70jtbTjnrwt3q2lvlFru2X2zWh9yYKKSlexrwzYe4kguJ4N4Z/td+i15nabFHk1BZtUaV1jLdujpL9LdKUCeWKQMbHOTkjJ4MHAexel2VtxFth6ZfC+uIJlMLcMaSfJHaBwz14Wd/iLMsuy4KJREWQFRUft5Pgd3KtW6j9CX4D3KroMfTPmGg+S3uRNM+YaD5Le5F6K4czTXW2Xir1RFPFM5trbTAbBkJHK7RydkezG8rJdJVVM/NubSwbDMiZ7HNace3KyK/UVDQ3VlseJX1T4xJhoAaGklvEkdYO4ZWVV10bImPIdvGcBzc96zlvR0VdOCjtGr49eUc7J5BaoyTNK6bajfHjcwNO/Oe3r3r0MLmma1szr5T2cvmZVVJLYy+PDC8fxzn/0ukXmZW3VqjqiVyupNQ3u1T1HMdOPq6Klh5WWrkqGxMwMkgDicALqlyPhWrOZ6CupacOnjFO32l5wmKnJJoPhrbfqnWF/tENTZdNU9PHVDMNVU1eWsBONrZ4nC7hj+bU8PPJ4+UDWtdI4hge7G/GT1nKxrBRttdhoKPZxzelYxw9obv++V5bbnXHWlPda42R1wqqqaSmp56uQNpKCIbhsjOS7rO7jjeu2qyNriRi6PZBv4b+vcqZJGRNDpXtY0nGXOAGezevGNbXl9DoQads9ZJW9HNiZcbq15DWHa3RtcPKcT1dQCv3ehm1Toq5aluj6htLTUWLRTF5GzsAAzOHW5xG7sCLAqtv0Wz2JUcvFtvZyjNpgy5u2MtHtHUvOLzq2a36AsMFNWtbebtDDBBJxcwOw10n9Dr7VzPhRtdjslqZbbTRvfdYgw1teJnF8THHGZDnxi88AepWOD6bJZ7ixzXtDmODmneC05BR7msaXPcGtHEuOAF5/qrUMFs00+yWFsdXXC372Rv8SmhDN8jyOHsHElc7omjqNc6foqe4SVIsNspthzQ8tdW1BBJJPHZZkY9qLD6bfC2exBwc0OaQQRkEHcVRLUQwua2aZkZd5Ie8An3ZXl+k9Ux6c8Ekdwq5OVmhkngpYnnLnuDyGs9uAMnsAW0s2mrPftGwXHULudVNwhbU1Ne+XZcz+WGu4Ma3ycBPFTd8JZ6Am03b2NobWM7Od+PcvIrvfKumvFs1Tan1DNMUc0dufykjiKlhJDpQ0/xG7DjvcQultUb754Rqy7se7mNog5jGWk7Ms7iXSY7Q3OP87FfFXsWdyrdR+hL8B7lcVuo/Ql+A9y5rpTH0z5hoPkt7kTTPmGg+S3uReiuHMT2WgnurblJAHVYi5HlHb/ABck8Du4nirLbQyCqM76iaYOaW8lLgsH2Wtu4v0mqI46YyttQpg7aDthpk2jnePGO4N3cN5WQ+vkrJ+Z05lbMxu0XO22g49pbjrWcv6Mq6Y40hYzf473zU88jOYxyh5NrvSDeGVv154yfWTNd0dLs1DrYCecOe0GHkccdrrcO3jn2L0NeXlUlVuzrGiVpdUaeg1JR09LVTyxRQ1LJyIwDymzvDTnqW5UrEZU7RWR2+1cbN4NrLJVVMkVTcqanqZOUmo6eqdHE5x47hwyuzRajOUeEas566aNstfpzoBlOaagD2vEdP4pJac5z1n3raz22lntclskhaaN0PIGMbhsYxgdizEV3k+slHDs8FunRanUL+dyPLmllU+XMsQafFa09TR2Bbml0fZILLPaX0pqYKl21UvqHF8k7+pznccjq7Fv1IW3lm/sUjQ0+kbJTWOrs9FRNpaWrYWTGLy356y47yVn2K0UtjtFNa6JuKenZst2uLu0n2lZ6KOcn1ijk7R4PLBaqqedkU07ZQ9rIaiQvjhD/LDB1ZzjPFYQ8G+nbdFJJUVFe62Ql07qOWpdyDcDJJaOIAHBd0Ec1r2lrgHNIwQRnIW1ll/SUjz3UVzt2srU7S2l3RVgqAxs08IIgoo2lrtonAGdwDWjtXZ2K0UtitVNbaFmzDA3GTxcetx7STkn3rJpKSnomcnSU8UDCclsTA0E9u5X0nktUhQVFR+3l+A9yrVE/wChJ8Du5SL9gx9M+YaD5Le5E0z5hoPkt7kXpLhzFVe6ClrhQvmc6rLOU5GKNzyGekcDcPer1XVRtjY54kDTv/TJ7lhVmnKKsvTbtOHvnbDyIa8gsABJBA6jvO9W+h3sqnSVFRHNC5pa2LkWtwerxh/axmrxuyrpjx6psz7rFaxXN55KSGRlrm5cOI3/AMvYVulyv/BbT/yaG+bdTysDtqKn2hybX48obs568E4XVLyZ6KtfZ1V/YREWEzQRFK2QIiIApUKVSBFClUBTlQiEKkUAqVoBW6j9GX4D3K4rdR+jL8B7lpdBY015goPkt7kTTXmCg+S3uReouHI012uF6bqiOgo43ihFMJTKIwNp5cQW7bgQdwG4AH3rLfdxVy81opxJVMbtOY18bj/i2lXdaCknZT1VXBHO9u02JzxtlvDIHHHtVNVUUzGte58bQf5EcQueb/NlXTz6PUepW66o7Q6jL6Nzi2dppsbDMZD9sDH+OI6sL0TK18d5tktayiiuFK6qkblkQlBc4Yzu7d2/AWevKyyuvVHZEoiLmUJlERMBSoUrRAmURUBERVEJRQpVAUhQiEKlbqP0JfgPcqwqKn9CT4D3La6CxprzBQfJb3ImmvMNB8lvci9VcORh1em46rUIvBqJWv5uIeSaS0bnE5y0gnj1k/0p6PrjUnnk8bqXZw1sT5A7P9uK3yx62KWaAtgeI5P4uLQ7vWMicoNR6VdOHOgYTq2C/Or5SyB5ljgLMuMmMZc/OS3rxjPVldksDo68+s4PpQnR169ZwfSj8r4JfjZZ1szakkbBStd0devWcH0o/Kno69es4PpR+VPiZBujYqFr+jrz6zg+mH5To68+s4PpR+U+JkG6Ngi1/R169ZwfSj8p0devWcH0o/Kq/EyDc2KLXdH3r1nB9KPynR969ZwfSj8q/FmN0bFFruj716zg+lH5To+9es4PpR+U+LMbI2PUi13R969ZwfSj8p0fevWcH0o/KfFmNkbJFrej716zg+lH5To+9es4PpR+VfjTGyNlnG9Yl1q46K3VE0pGGMIA9JxG4f2dysdH3r1nB9KPyqI9PyVFVHPd619XyRzHFshkbT24H/a3D8aSdsmyM6wROhstFG4Yc2Fuf8RbBoAAAGABgBF9hglERUBERAEREAREQBERAEREAREQBERAEREAREQBERAf/9k="/>
          <p:cNvSpPr>
            <a:spLocks noChangeAspect="1" noChangeArrowheads="1"/>
          </p:cNvSpPr>
          <p:nvPr/>
        </p:nvSpPr>
        <p:spPr bwMode="auto">
          <a:xfrm>
            <a:off x="155575" y="-585788"/>
            <a:ext cx="12287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64" name="Picture 8" descr="http://www.themoneyalert.com/images/Joint-Tenanc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133600"/>
            <a:ext cx="2000250" cy="2000251"/>
          </a:xfrm>
          <a:prstGeom prst="rect">
            <a:avLst/>
          </a:prstGeom>
          <a:noFill/>
        </p:spPr>
      </p:pic>
      <p:sp>
        <p:nvSpPr>
          <p:cNvPr id="19466" name="AutoShape 10" descr="data:image/jpg;base64,/9j/4AAQSkZJRgABAQAAAQABAAD/2wBDAAkGBwgHBgkIBwgKCgkLDRYPDQwMDRsUFRAWIB0iIiAdHx8kKDQsJCYxJx8fLT0tMTU3Ojo6Iys/RD84QzQ5Ojf/2wBDAQoKCg0MDRoPDxo3JR8lNzc3Nzc3Nzc3Nzc3Nzc3Nzc3Nzc3Nzc3Nzc3Nzc3Nzc3Nzc3Nzc3Nzc3Nzc3Nzc3Nzf/wAARCACdAO0DASIAAhEBAxEB/8QAGwAAAgMBAQEAAAAAAAAAAAAABAUCAwYBAAf/xAA9EAACAQMDAgQEAwUGBgMAAAABAgMABBEFEiExQQYTUWEicYGRFDKhI0JiscEHFVLR4fAWJDNDU3KCkvH/xAAYAQEBAQEBAAAAAAAAAAAAAAAAAQIDBP/EAB0RAQEBAAMAAwEAAAAAAAAAAAABEQISIRMxQVH/2gAMAwEAAhEDEQA/APrMdvBHIzxxoHIAZsc4HbNW1njqGoK5w8bf+wqcetXKjEluG9Srf0rk0e12lMetwHiVHQ+4OKLivrWYgRTKT6ZoCTVbRRswYoCwOQaluB713pxQCzXB3nY6ZGRjnrnn9KvUbvj2jOPvXTFGTkqOev8Av1oG71qytH8jf5k4/wC1Gu5vrjpTUkFSpK8karlY1OWbPJ9hXpDHaRtNdSquSSWY4AHpSmbUr+4H7KLyQR1Zxu+2DSa70xrtwbn9rnuzuf61GsXa143S3ymmW5ZsYM8oIRffA5NB3s8TGGa8v0vpVw5t1P7N1PpjofnU49DhjJKRw+hO1j/M1G30K3tpRLHBZkryN8RIH0zREtOt9Q1GVzBFLb2hbIVXIyBjGT9O1O7LwvawuslwzSygs2c4zuOcE9/rXY9QvYRtaC3ZB0CEr/SpSarDcRNDeRzQqwwSp4x8xQGT3drZRkRDLLg7IlBPtSW81e91CKSLTi9vcI2fKkhOHUdsn+lEaVpcKwCOLUPxSICIy4BZVPYkdfrR13pZk097eyuDbTFNqzAZI/8A2qEUltHE8V/IsizRxHfFE+5nHoQeWHzonStQiuYnmgjieN5Au4k7gcc5B6Yq6Lw8Xu7e9vDE15Eu0yxAgNxjkGnNtZwQIFjjAxzuPWgUQaROsiMZ5o4h+ZHk3j/P9aKUW1opkijMrA4dhyR9KPuLdLiIo+5fdTzS8h7Rh+K+IdplHPyagV61qNxIjNZyI8IHxZ7/ACpJA9xdTxsNyox2kyPg59h1ppeWrpI8ts6qzHcB1U85oS8vreWKQ3JWG6A2jYOHPqD2+VHn5e32iWjvdOcN5rSwqMyAAkqPcUZYX4dQ9tNwT36f6UDbtChS3vJpInK8ytKQhoG5SSG936ajbWbHPKkAck/Pt8qJ363W4t70O4hmHlzDsf3vke9F5pbYxSXOnQreRFZVQcnqDRPmxW5WIuclR+vTPpUegTkVWJk8wpvXeBnbnnFBmaSeXyZRJA4O0beQSff6VfJALgKbhRvQ53LxmquixVLXUCsVM0YI6guOKpvreWe3aKCdoWI4Ze496y88FvBM8chcsvBJGSTRYgNagllFvaqs8xYb2U8KO/JpgGWT/psrAdSpzWeufD8Njbo11e3TNJwsUQG4n5Dk0y8O6FqXneZIfKs/3POQCUj6f1qsmWQABjOa8NJe8ILpsUfv5x/KmlzLZaZGJLiSOIHpv5J+Q6ms/qfi6XeI9OtmQM/l/iZ1wqn37D61FaC2gh02B2muXKD96V8KKV3Xiq0EiQacpu5nPw4yq/8A571hPEo1NbiUapfedJHJhY2kzuGM5VR0HvjjFHaXF58UVwFdJ7omPdnkRr1I+fT5CoND+OvdRfy47giIHa7xLgN/Cg9PfrTWy02K2Xe6qoAxtDcn5nvVekrHEdqoBgfCAOnyFQ1XM0hCxqSG2rlzn7dKDt5rumWziDMfmHjbxxSvULr8QhISWMr+WUHCj5050zQrS1y7Qhpj8RduT+tM5Ik2lSqkHtig+dWM+pXV35drdMMHrIMitD/dWrEb5b+FT/ClOiscR+CJFAHG1QK6HWQEEAk+tAhuFv7YZZYplHUgY/Su2l2LnCbSj91603eNWyVwcDrSjUtPjx5806JGT8Ls20qfY1ROW1UtuO5XH7yNg/eiba+u7YfGPxUfYHhx/Q0u0+7L7oLiTfIBlZAchx/nTBRkYxkUDay1G2vQfKkG9fzRnhl+Yov2yM49azr2yy4JXDD8rjhh9aKh1Ka02pdjzIf/ADAcr/7D+tA5zUWAYEMMg9QeleRlddynIIyCK7QK7rTyhL2wDKeTC3Q/L0oJtK07UYigDRSA/EjYyp9a0PShZ/w8DG5lX4sY3BST9qJZL9s3F4SYTlZrt3iUjDE/0703tNMsdJiDAM7bgNzHdyf5c0bczTiIzWoVlVCcdSx4wPSqI7Znw8B2jfuO9SSR3HPUfOjM4cZ7I89y8sTPEQ0WSpVSQwHfHvVkaFMeYy+UVwQ2c5/pU5PKtA8oRgXILN7CoXE5RSJQpjccBTyT8qjci2SRLeNSQWAIAPU4/rViMxJypVc8Z70v2tHGHlkaCNV6Eguo9C3alFxr4eOSHQ4/OdWAOAx698dTVXGhvL+3sojJcyrGv+Jjgf79qzk3jaxWZ1KMQDwwQHd+tCta2OoWCX2pakknO4hFD7R3XHY1Xcz6FclWtNIe6OPjkA2DPYdcE/KhGpvdV0rSiWlnQS5xx8T/ACz2pTJruo34jFlDFax3BKxPJLhmOM8Nt254PHz5FYc6jp8dvafhFliukXczySqArc4IbHTJyRjHGPentppura2zzXKD8NLL5xjB8uLfgfFjufvnk1EUpdRR3BN48t3cxTN5EisGUseCkgPGODg7ug7VO0ttQuvMj01bq3jlJMlvCSUUnr8ZOMfLFai08MWcZla7xcNKyl1C7UyowOO/Hr9qcqscSrEgSNQPhRcD7CqMfpvg+wG/8fdea7EGSOJ+D6An057V1oIrbXXtoI1jt7e3VUjUYC5IJ/nWsFvCsxmWJfMfkt9MZ+1ZzUY/J8RsTz58OF9yD/kKA7TVzNvJxgYz6VRfobOVrgY2lg7HbkjB56fMVdaS/h3+LGCfWhNRlL6hh5dsQAO3PUg/6/pUD9ZQU3DODyK6H3ClcF3suFgcZSTlZAe+BwR+tMQNp4XPHUUHZfLjRnkOABkknAA96zt14js9xNik1yVbloxhcfM9ac6lE13GkLJujb8yMfhPpu9R3+lDHR4gzyXE3mc4RdgVU46ADrQVXkd1qGnx3GjXcUTsu4qy53D0B7GgP7slmkjbUJ97Ip8wSruPtg9APpT6ziW0tYotoUbiF424GeM12e5tE3RXUqFlAbBPKg9M/Pnr6VRn/wC7Io1dlkY56cV3T7/ZMLO5zvAwrN39jQ8uqSyXH/KCVrbGNwG5SfYda7PZXdxGXVMr6lG4NXEOiwxwa4W3deaT2V69tIbS/JwANk/Y89G9PnTVaKhbzvpkrNuZ7QnLITny/ce1aON0ljWSNtynoRWfZcqQa7pNz+Au/wAHLxBJkwn/AA+q1BoDyCM4zQT29yt2ZLeb9k5JeNwWAPt6Ub9/Sp+UWxyPrTLSwNHbJFJJImdzc7d3wj5DtUczq65UFTncAenpRfkn51IRheSa11qeF0tuQyusgXjDllzx7DpmkWp65aaXcLawxvLeydRyXI9Se3yH6Vriq+lCXWnW1xMs7IBOgYJKuQy5681ei6wsv95XV4JdYstSjtAw2iGPIA9Tg/60Zc61pulSmPRnFxJMQJY2YmMHGMs/Y/LPSiNe0fxHdGO2t72OS0I2uxOxj/7kckewxnvTHSPDNlpwiZ445ZoxwSmFB7kL61izGiK10a+1iWWW+RYYXPBjXZH9EH5vma1Njo9lZQ+WkIc/vNJ8RJqeoanaacmZ5CWI+FE5ZvkKzq+Jry83SwxC2jDlVVxljj1zXPlzkXKaaR4X0rSipihMs6/9+U5b6DoO9NHuYlZ1Zw0qIX8pTl9o/h60qfUprmRTC01uICyToqh2QjGHwR8ScEcY/Q1ZZ2yzwW91FEttcLM7N8JCyAnDcdcMMEemB6c7ce2/Ti6g2pZTT7pIHAO7eqs3IypGCRjPXuMetSubZtV0+Nynk3kR3LuBHlyjhhkc4PPI7YIoxLG3S5E6odwZnUbyVVm/MQvQE85PuaJXoMjGKpON/VNnFLDDsmnMxHRioBx6HHBPvSvxPas0MV7GCZLZ9/A/MvQj/ftTs1xlV1KkZBGCDRueMyrLKFdeUZc4Hoa7KqyIVYHpx7VxdMu7K9a1jhke3f44nQEhf4TTBNJumGSgHuxpgW29hM7Kkt4iB/ih2Rkuyr1LHoKYC4mtFVZyzr1VxzkepHajrfTJEOJJFKg8Yzke4ParJdKjmnhnkmk8yIEALjDA+tXrTQ8d6rLuHI9c5zV8atcnhMe5q+20+0tcmCJQT1J5/nRXA4A4+1XqmhH0+GUg3AEgHRegFXC2gGcRIcnPTv61ZXq3kRCOCKPOxEUk5JVcE1MnIwRkV6vUwDXFhaXGfOto2zxyM1FtPtGAHkhR6LkUUa9g5xTAEdMtsH4W/wDsaputCs7lVVjMuxwylXwQRTMHPSq7i4itk33EqRJ/idsD9aZBNECAAZJxyfWu5AoVNRs5LSS7huY5reMEs8LbwMfKkU3jrRlsXv7Zrm7s42CzT28BZYsnA3E4qjT9a4az+reK7GxstNu4WWeLUZligkJ2oAerMcEgD71JtX1aC01V7zRikllEzwsku+O5AB4BwGHTpige17tWN0TxHquqWum39hbjULaf4L2NY/JNu/GdrHhgCehycdDWwyCFIwQRkHOaDtBau0yWu+GURAH43PZfajKquYRcQPC3Rxg1OU2LKw1raSahcvdhyjMcKJBkEds1fdQJZxxpLcWyu5Z2bdgEnHQU3ML28KwRRxsikiQPxn6/76UBqASSWFIIHjCwK21OMA5xXnnCRvdaSO1hiuHuFDGVhtLu7MQuc7Rk8D2GKtlkjiVnlkCL3ZztFTA5qBsbeWQSTxiVh+XfyF+Q6Z9+tdJNY8UpeRSE+Sk0oHdYjj7nFXws8xIMMseP/IAM/Y0QoCgBQAB6CpZPY1vpDVQjPqKsVQOterv1Hvmr1iOjjOOPYV7P+81Qt5bNN5CXETTdfLVwWx64FWscKxALYBOB1NUSrhIHf9KUaJrFxqNpcT32lXGlmFiAl2R8QA69sDtk8fOsr4P8T6h4pvwrX4s5YJyZLNLTzUeIjgb/AN08MMk854oPoVRdgiFznA9BzWYufGCCDUrjT7QXkGmSeVcN54RmYDLbAQc498Z7U60fVbfV9Ogv7PzBFKMgSDaykHBBHrQL7fxdpNzrZ0W2eZ74btyNEUC46/mx25p3JLHFjzJFTJwNzAZ9K+X/ANqdnLo2t6b4n08AOrqsmP8AGvTPzUFfkKO/tIs7fX/CMHiCxUNLAqzq+ASYmxuBPtwfoag2Vn4g0e+vXsrPUraa5TOY0fJ4649ce1Lj4wspLm9trKL8RPaS+U8ZmSN3IOG2KxBYD261iNeefVrLw54o0KB5NTgKwz29umWyuccAdBhh8mFaPXvDVjr1zFdz+HnP4iIPJMkv4aeN/Rg3Dex9uvSijPFviufw5f6eLizjfTLp9jXIcho+mcrjrgg9egNCt4l1Cw8dJourPbmwu4g1lPFHsOTyuTk9wR9jVlh4PafwcdD1+5eZvNZ4nV9zQDJ2gMeuB17ckdKmvgSzuLeyj1a/vr17IBbdy4iMajt8I55A568CiEOpSXkPjc6Br2o3k2j6iN1v+1KncfyruXB4bII7/DmnnjGzj0jT7PV7OK+ubrSlWKCNZ2IKngmTqWXjnufXHR/d6Np188Ml9aRXUsK7Y3uB5hX6HjJ47dhRwAUBVAUKMDA6VR8t8PfjNH8UpqOl2l/daNqqft3SzKBJTyWCcYAY8H0LcnFM9J8O3ml+J9ashYNL4c1JTu+JQI2IzwCc8Ekce3pW/PPJJJ+dczjvxQYLQPBV2fDlx4f8ReXJZCYyWksUw8yE89sY75x05INPdG0TVtOEUFxr8l1aQ4CIbZVkIHRTJknH6+4rQZrhIAoM+vg7S4b6W7sXvbFpjmVLO6aJHPuo6fTFPoYo4YY4ol2pGAqqOgAGB713Ptk/au5xyQceooOivcjkdqonu4LZd00qoMZ5PNVxalazIWhnU8dqmqRz3kc8l1HKjFVcx5CluT2IHY9PnTM2cRmaXdICVC4DcADOAB9aps9j3M00ahfMPxED82OlGjpXFpe7OqM0a7iBkL61fFIrqCCDkAgj0qsdOOPlUbeJYXcICFdi2O2e+PTp0963xuM2Ca9XBXq6I7Vc8MNxE0U8SSxt1VxkGp17NB8o8I7vCP8AaNeaJIdtreEpHu4B/eiPzOcfOvqN9cxWdlPc3BxFFGzuM87QO1ZbxV4L/wCItbtdRW9Fi1uoAeJd7uQdwPYDB6dab3mgpqVubfVry7vIHHxxb1hRvmsYBPyJIoMTqEo8Kf2lWt4ZD/dWrx7WEjkqu7APU9A20/JqtvrafQv7UINQ022muLO/TNytvGX2g8MTt9wG+9b86fZEwlrSFmhQJGXQMVUdgTzRI+EBV4A7DigwE/hPVtL8STax4dSxure7YvLa33w+WScnBxxzk5HI9DWy0wah5Ty6o0P4hzkRQEmOIYwFBPJ7knjrRleJoANa0ey1u0FpqQaWAOGMasV3kdM49KlYaRp1haC0tLSNLcf9o5ZeuehyOtGgZ6nA7mh/x9oJTCbiISDqu8ZBHXPp9aAjhV2j4V9BwK9xnIA+1YvVP7QdNhupbSykSR4lLPO/Ea4PIz6+g71l5f7QdcvdRiTTAkVu3w5aDcXJ7qvX9fpWe0XH13IAJJyQMnNBSavp0btG17B5gxlQ2SPnisPpen+K9SDNrWrzR2zHIiRFDsPthRj5mn1h4dsdOtzHDDFEgBLMT9SST/M1i87+GHa6pYscC4TJ6VJ9Qs0GXu7dR/FIBWRm1C1uZTb6L5c8mMeeRmNT6/xfyoNfDlqJDdajJ+IuGOTJcSAY9lXOAPlWflv8ayNpLq9hFCJTdRMuCcI4Yn5YpLd+L1AX8Hp9xLk43ONg9qXiSzhGy2i3Ef8Agi/q1dE+X3RRbXxndIwds8EYHQdR27+1X5LUyC4fFt0QXuNKMUIH/V84YJ9ACBVF34zkcyjT9NlkCqSryHGTnjgZ4oO5iMzma5m82UEYyOPYDPTt6daqWRVUpGY5EO7cyjlgo55JHAzyew+Qp3pga71DX9TgtYl1EwG4kAVYU2sQWJwT2+ED9T2p9cWradpm6+1Ced05YySH43Jz9Oe3pUvClm0hfUp1/PlYcjBbOAzjj22r0O1f4qzfjG9/v3WksIjutLQksVONz9/t0+9ZtrWQzsNNa4iSW5nklckkAnO0HsKfW9lsACpxjGazFo95YgCzvGAA4jlG9fl6im9v4oS3Krq0DQhuPOj+KPPueo+oqSJafwRCFcAYq0cCqknhMIlSRWjIBDdc56dPpULCUzQtJI6sN5ClcdB8q0hhiuE967mufSirkfcoNSzxQiTRifylkUtgkKD6URk4ya68b4zUq9VYkQtt3ru9M1MEYznj1q6jtczQmoaja2CbrmTBI4VRlj9KTDxZEYwyWUm5gCIs5c55HwgelS8pFxpOvFB3uo2tkpM8gyP3Act9qRzz6peqWuHawhGcRoQXI7EnOB8qQX2q20MhiskMu5julAJXPuer/Ice5qXn/DGpuPFVjb2sk8ySqE4+MAAfM9B8uvtSGL+0GS5E34PRpZQgJVg2OnUsCOB7+1Rj8L315Z3MlxNGXkiPkRPkc4yOn5B8uap0rxEdEsZLG/0srfRY2Q2qjJ93I4XHXJPfoaz2phbrfi3UntR594Va7tvNt47WJ0RTj4SWIG5T3x7cYryeILQaYiLYpNqU0WZ0I3woTwcnv2OB06E16DTJvEOqNN+FhQBt7x2seIwf43PU/wCwK1mkeEbS0ne6v2F1cMejDEa+2O/zP2pfftWN8O+ELrUbg3Tw20MLHiRosIB1IRRjPz/U19C0nQrLTPjt03zuMGZ8Fj7ew9hR13dQWVu811KkMSD4mZsDAFYTxR4p1m63WuiWk9tAet4yZdv/AEXt8zz8qyNB4l8WaV4bixdOZbphmO1h5dvn/hHufpmvl/ibW9c8TIwmP4e0yGFnE2Aw7bu7H9PbvVsdnboJXmimadjl5XdtzHp3HX70HsuYf2sK+agPAYEYP+dUS0Z47cgRq3lkdSQDn6jn709TUZxhY4JlB4B2qB/OltvKbthuswHUZJIIx9cH+VPbBXMZDhiVOD17dsmlFkd1LLExIkG0g5faN36+5+/26k0yZP4dCvQnzVb9BXbq4t7eFpGYYj5IxnnA6D15Helr3pvYnZLeOJE+HzJwhA5P7uRz0OMms4GE0sIiOUQOeAzqSCSOMc8n0A+1V21rqGpaza6V5bRWdu6ySIWXB4J+IDrjAwPXHtSiSKDfG8873DFcQpGhSQ88BQDgDOOeM+lfRPCWlf3dp7zzyPLcXR3u7kdMDofTv9vSr9CHizW4PD2i7g6xSyYhgBOOcdfp1z8qxugRRLAZY5FkJOWZTkZoPxPqEviTxIY7ZDPbW4KwjI2gA4LnPqaKsNGjkjSSS7EMijBEaYII/wB+lTNaOQwIz29a8V3LjGVbj51RcW2qWUSPG8d0u4EkL8Qx6juPXvVHiHVHv9Jd7RUjkU7LhVGDsPcY9+PlVxC2y1yWxvJjCAbJ3x5DD4WHTPtk81sItet57KFtORkbc3mocllOBjOTn1+1fOrBI0T8RLIDIrARpnOOM5+lFuGeNJVguZpZMl/w+Rx2JGDyeftVsR9oU7l3LyPaoTyNGo2xlyzbRj1pPouqLKnxFuuGDDLKff0p2rhl3KQUPeoAY7aWR1nuSsLBidsPG7pjd7/KiGt1Y8szeuWoHUry/iZhbWzqikftVAYsSeir09etQ0i0u0mkubtQu9MYdi0meuT6fLrQMBawg58tf61BrMNGyJLLGGGCUasl4h8WXJuZrLR1GYSBJKq7mP8Ai2j1HB96XxwX93suH1WW6gfJSVWIB9iByD6ig3MWlWUKyDyVwykOW5JHfJpTrPiCw0ofs4wJRGoG1cYXtz2Hyz9KXHUNR0K2F00st5YpxNDK290U8blY84HcEmk/iPWrbWru3gazb8OGOJOhBIwOOwx9z8qAjRbm98R3xE1/b24Ykxw4yx9SFP5m92+1Ha7EPDdvIbW/RRcQhERyvnBv8Q+ElwfTgVjYJLm0vxFZSkMrhkBjGQcenryPsOK13h7wrqc9yb7V5grScs7LvmkPuW/L8qoXaO+rtp9tpkEs0MDsWMcHMrqTyNw/Ivy+9aXRfCcVo7PJK6QnpBGxG4fxN3P860NnZwWcRWCMKDyzZyW9yT1pLrni6w0qY20QN5eD/sRHhOM5duijFND5IobaHZGkcUSdFHAFUG6Mp22i5HQu4IX/AFpFomt2evOFuZWS66/hZBtXP8P+L+ftitGqhQApwvTFZ9v2oKfSrW7O6+T8S/YydF+Q6CqZPD9i+7aJI87s7ZCPzYyfnwKaZ9qjLIkUbSSHCoCzE9ABVQmk8OK5Yi8m+IscEDvjP8vpz61W3hnLEi8cckjCgfvZ6Yx7fLim2n3bXVt57oqKxym1s5XsaKzQZ7/hiNQHe/mUA8HhQDnPf6/Tir4/DFgpUyec4GAN7EgYzj7ZP3obXrkXUxt1BeO3G5gqk5Y9B0+fv1ojU9RudH0ISTukl8y7IwRx5h+XYevtQZXxW1tDcw2+mhYDbSjD4IEkgHTd0yAR8zn0pRcO+2Lz0SSEIzsxX4wx/Nk8c5I9uaovLtSRCWuUKAiTzWDLISeSw9SfnVlu+6NrUqxjmVo1RGygYjr6gDAJ9h8qobeGdNj1bVzeiBook4Ku2c8c4P2HtkntWk8bak9nossFq2y6uAY029VGOSPTg4o7QNPTS9MROhxl2fqOuc/qayMl5LrWuSySJm0Q7bc88Aevz61i31vCzw1pYjt755XCj9kuWBGeGPOO2RTGG3lTZIjwbwxwifDwSPUZOetHXVvJa3MN1buxjdlEiADYTzg8jqM05TT0uII/M2blA2nb2/371WWYupLi3fKI5EeMqSNxz2J9OnFZ6+nFrqG9FClwCyKMqM9sd/evoGtI8dkFjGSHB/dOfYZzWBv4jNcOHZIlUlpGk+EIo6k+n9cj1rURQsMTXrQlikWBKMY4BHArY+EdMj1iyluVnktgH2rtflgBxn/feslGBcG6uYyYYWVY41IG7oAv1xg1oNBnnisIvwElyTsUOIVDYxkDPv1q1Y0OuaM9jI17p4BQdYwCF9hgDnk1doer71CSHDg8iQjI/wAq0bjIIIByMcjNZLXtC/DyteWagxj80fYDB7Yyck1lEtU8b2dtI0FhC13MDgkfCvX171n7PXdYGsWbyzEtcz7XtwfhEXckdsdQaoNhM8yJpcDKuD5oOAyfU/lHy59KaQi60lI5LyC0NszqjvAzbkJIAJyPiHPPzouCRpkEd7NJbbWDtkH1z/r6V670m9tme70gKszEGa1bhJvf2b3+9R8WXtvZaZJaE77yf4YI1OGB/wAXsB6/SqNGsJr+3FsUubgCPEk8k77Nx+vT5UFHiDWRdaX/AHZFCy3lyNs6tgi2XvuI+XAqzRvDUlzKJYVdIAPhlcYD+hCnr/vmtJoXhmy0iIhszOTlgwwn0Xp96dzTRxDdI23PT1poWaP4fsNKzLDH5lw3555OXPrz2qet65YaLZvcX8uNq58qMb3b0+Ec/wBKSeLtb1Ow8kWkBigkDbpsbpDjqqjoCRzk54rC6tZNqVmmpWO6fULaMR6goffJlej9c8g845zSXQbqfju61G+C3Uc1ppQQlraFis1wegVpP3R64q2Ce+nhtZrGX/kVGRZ3aA4GT8AIBzwOCSDS+98PQm/tRHfwGAwpJKpJWRnIyc5GOc4HtTkeTEpkaXCowRUA5JPRQAeSfniqgDVEFotvew29zEJGIaIqxkikB3Mn3YkOckdq+ieGNUbVdMWWU7p42MchxjPAIbHbII/WsjqEcOzynklmmaVrmb4huR2AVIyM4JC4yvuK0HgS2kg0uWVwMTyApjuFULn6kHFQaCeRIYmkkGVUcikMMcl9OSzhDNh5kJOQnZcdP9ijr27Ek5jEayRxDcxPTcOiiibOFbeN5CG3Stvbdgkeg98UFxKQRgAARqvA6ALVikEAg5B6GkL6gusOlpCWRNxaduCGQEj9cVHVdWlsLK5ukRwEAgtoXH/UkOME+3+RoCdS1zT9Pn8mRy9yQGaOFNzAdi2Bge2ay+t3yaxeKyFHiERSG3kJicsw5YMw256YGelBJaSLBugvEuriVt80U6+XIzH8xznB5/pQ1yzRMyXlvLExDYEinaf/AJdKoTgGKXaRcRlSdwePcUP5foec1qvAuli5uPxsnlsiZ27Rwx/eP3GPoaEmWWXUbaCJAL97eI3Erfutt5JHc425z3rfadaw6Zp6xcRBVyxPbAqWkhT4z1M2tollAQZrrIxnGEHWklvcC0tkiEahz1wwweKnLpI8RajLqs7uiP8ADCjL+VB0xz9frV0vh9rUF1IdUIIYnn7VmT3V1XDqUs6OTGXjGBtzjb8/brU455reWRl3gAfkzuBHqtStbRh8O8Dc35UUjd9DTG10UzgPdO6rkELkA5+daQte+ur9ZIbaVZHxypXCqfVj681ntctrYrBBFKblg2+6mXB3kdFA7gc8VpvFdxDpditnbIqS3IIITjC9z7k9PvWREE04BZQiYwoGQMd/nVgbWei6ZcaRBcatLJHA58xEZwrN1wTjufQUxHi7T7NfI06w2wr0/wC3n3wP60gisI5HVrgSMy7VG/pjoPpREUESkqeAAMY+/wDLFUfUkfPwHlv510gEEHvSTRNYbV7UStAIiewbOD9qcwuXXntXOVcI9R057JpbzToUcEEvEePU5GOazd8NX1l41sgsex1Bh54bGd3PHFfQ8ZNVxRKgIQKvPO1cZPrWjWW0PwbHA34rVZjdXb/E46jPue/6CtOWihjGSkcajjPAAoPWNRbT7dZViV2Zto5xj/OgbzSv70j/AOZupSJIsMmAU2nqAp7+9S38KOF89w7R2UbBV482RcL/APHPX59KuggCnzHJeT/E3WrIY1SIKgwFAxU+1SRJVN9Z29/aPbXSb427dwexHoRWIl8H3uk3putLIlXnaUO10HXAHQZOPXvxW9qQ5FVXzma8vldTqNgjXACgyPAY2bpuJIxn97AOeg71WVvZ0kTS7VoZc/s5IrYkuMkjJOSOpzyOea+lZIHU47DNdALfmYmiMbYeFZbudLnVVWFFGREh+M+oJ7A9x/LmtRcyJaW4ji8tDjbEp4UfaihyQKz2oXUjXFyc42FYl9sjrVBdrax3U4kl8mRY2DAglgHxzk/QVdrLTm1/5eRo2yx3DjnacfrVufwtk2zB8uPPTqcZzSa0LX+thZXYRxkyBAeM4GKgItbVobcxRqkNxcjMhU/EoHGPt3oDxPLp72aWcV5Al1ayB40Y5GRkbTjpnNU+J9Rn0/TLi4tyFuLiZYFlHVFbI+tJLEqIAkSBFHHHUnuSe+aohMzGF5Hi3RqACyDeo+ZGRULWVFRrjczWsZBFt5h/aHsGGcKueo6nirvONveJLGoDCZUb+NSQCD7EGhvK8rW5NOO1opJni3bcMFHP9MVdGn8IWMkxfUb1y88hzuK4OOoz/P8A+tWeLdRZnh0q25kmw0pxkKn+tPIFFtZgIBgJn07ViNHZr65udRmYmaRzx2ABwAKxb6pwssixhFIVRxgLiqXLtzuarXJPWoitIqjknhf4ZCAfTioz3+sLkWlzFj0lj3H6EVI/Eea6F/Tn7UGYuZ7mW+le9Ba5JG4sc9Ow9qIjMoXfkAd+alrR8ue3lABzlCD3x7/WulQMjtgGqOiSUnaM5PvUJpyuPMdVPviuGYmV0HHqfqKt1OWLTpVjaATsRks5x9h2qK//2Q=="/>
          <p:cNvSpPr>
            <a:spLocks noChangeAspect="1" noChangeArrowheads="1"/>
          </p:cNvSpPr>
          <p:nvPr/>
        </p:nvSpPr>
        <p:spPr bwMode="auto">
          <a:xfrm>
            <a:off x="155575" y="-617538"/>
            <a:ext cx="19335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468" name="AutoShape 12" descr="data:image/jpg;base64,/9j/4AAQSkZJRgABAQAAAQABAAD/2wBDAAkGBwgHBgkIBwgKCgkLDRYPDQwMDRsUFRAWIB0iIiAdHx8kKDQsJCYxJx8fLT0tMTU3Ojo6Iys/RD84QzQ5Ojf/2wBDAQoKCg0MDRoPDxo3JR8lNzc3Nzc3Nzc3Nzc3Nzc3Nzc3Nzc3Nzc3Nzc3Nzc3Nzc3Nzc3Nzc3Nzc3Nzc3Nzc3Nzf/wAARCACdAO0DASIAAhEBAxEB/8QAGwAAAgMBAQEAAAAAAAAAAAAABAUCAwYBAAf/xAA9EAACAQMDAgQEAwUGBgMAAAABAgMABBEFEiExQQYTUWEicYGRFDKhI0JiscEHFVLR4fAWJDNDU3KCkvH/xAAYAQEBAQEBAAAAAAAAAAAAAAAAAQIDBP/EAB0RAQEBAAMAAwEAAAAAAAAAAAABEQISIRMxQVH/2gAMAwEAAhEDEQA/APrMdvBHIzxxoHIAZsc4HbNW1njqGoK5w8bf+wqcetXKjEluG9Srf0rk0e12lMetwHiVHQ+4OKLivrWYgRTKT6ZoCTVbRRswYoCwOQaluB713pxQCzXB3nY6ZGRjnrnn9KvUbvj2jOPvXTFGTkqOev8Av1oG71qytH8jf5k4/wC1Gu5vrjpTUkFSpK8karlY1OWbPJ9hXpDHaRtNdSquSSWY4AHpSmbUr+4H7KLyQR1Zxu+2DSa70xrtwbn9rnuzuf61GsXa143S3ymmW5ZsYM8oIRffA5NB3s8TGGa8v0vpVw5t1P7N1PpjofnU49DhjJKRw+hO1j/M1G30K3tpRLHBZkryN8RIH0zREtOt9Q1GVzBFLb2hbIVXIyBjGT9O1O7LwvawuslwzSygs2c4zuOcE9/rXY9QvYRtaC3ZB0CEr/SpSarDcRNDeRzQqwwSp4x8xQGT3drZRkRDLLg7IlBPtSW81e91CKSLTi9vcI2fKkhOHUdsn+lEaVpcKwCOLUPxSICIy4BZVPYkdfrR13pZk097eyuDbTFNqzAZI/8A2qEUltHE8V/IsizRxHfFE+5nHoQeWHzonStQiuYnmgjieN5Au4k7gcc5B6Yq6Lw8Xu7e9vDE15Eu0yxAgNxjkGnNtZwQIFjjAxzuPWgUQaROsiMZ5o4h+ZHk3j/P9aKUW1opkijMrA4dhyR9KPuLdLiIo+5fdTzS8h7Rh+K+IdplHPyagV61qNxIjNZyI8IHxZ7/ACpJA9xdTxsNyox2kyPg59h1ppeWrpI8ts6qzHcB1U85oS8vreWKQ3JWG6A2jYOHPqD2+VHn5e32iWjvdOcN5rSwqMyAAkqPcUZYX4dQ9tNwT36f6UDbtChS3vJpInK8ytKQhoG5SSG936ajbWbHPKkAck/Pt8qJ363W4t70O4hmHlzDsf3vke9F5pbYxSXOnQreRFZVQcnqDRPmxW5WIuclR+vTPpUegTkVWJk8wpvXeBnbnnFBmaSeXyZRJA4O0beQSff6VfJALgKbhRvQ53LxmquixVLXUCsVM0YI6guOKpvreWe3aKCdoWI4Ze496y88FvBM8chcsvBJGSTRYgNagllFvaqs8xYb2U8KO/JpgGWT/psrAdSpzWeufD8Njbo11e3TNJwsUQG4n5Dk0y8O6FqXneZIfKs/3POQCUj6f1qsmWQABjOa8NJe8ILpsUfv5x/KmlzLZaZGJLiSOIHpv5J+Q6ms/qfi6XeI9OtmQM/l/iZ1wqn37D61FaC2gh02B2muXKD96V8KKV3Xiq0EiQacpu5nPw4yq/8A571hPEo1NbiUapfedJHJhY2kzuGM5VR0HvjjFHaXF58UVwFdJ7omPdnkRr1I+fT5CoND+OvdRfy47giIHa7xLgN/Cg9PfrTWy02K2Xe6qoAxtDcn5nvVekrHEdqoBgfCAOnyFQ1XM0hCxqSG2rlzn7dKDt5rumWziDMfmHjbxxSvULr8QhISWMr+WUHCj5050zQrS1y7Qhpj8RduT+tM5Ik2lSqkHtig+dWM+pXV35drdMMHrIMitD/dWrEb5b+FT/ClOiscR+CJFAHG1QK6HWQEEAk+tAhuFv7YZZYplHUgY/Su2l2LnCbSj91603eNWyVwcDrSjUtPjx5806JGT8Ls20qfY1ROW1UtuO5XH7yNg/eiba+u7YfGPxUfYHhx/Q0u0+7L7oLiTfIBlZAchx/nTBRkYxkUDay1G2vQfKkG9fzRnhl+Yov2yM49azr2yy4JXDD8rjhh9aKh1Ka02pdjzIf/ADAcr/7D+tA5zUWAYEMMg9QeleRlddynIIyCK7QK7rTyhL2wDKeTC3Q/L0oJtK07UYigDRSA/EjYyp9a0PShZ/w8DG5lX4sY3BST9qJZL9s3F4SYTlZrt3iUjDE/0703tNMsdJiDAM7bgNzHdyf5c0bczTiIzWoVlVCcdSx4wPSqI7Znw8B2jfuO9SSR3HPUfOjM4cZ7I89y8sTPEQ0WSpVSQwHfHvVkaFMeYy+UVwQ2c5/pU5PKtA8oRgXILN7CoXE5RSJQpjccBTyT8qjci2SRLeNSQWAIAPU4/rViMxJypVc8Z70v2tHGHlkaCNV6Eguo9C3alFxr4eOSHQ4/OdWAOAx698dTVXGhvL+3sojJcyrGv+Jjgf79qzk3jaxWZ1KMQDwwQHd+tCta2OoWCX2pakknO4hFD7R3XHY1Xcz6FclWtNIe6OPjkA2DPYdcE/KhGpvdV0rSiWlnQS5xx8T/ACz2pTJruo34jFlDFax3BKxPJLhmOM8Nt254PHz5FYc6jp8dvafhFliukXczySqArc4IbHTJyRjHGPentppura2zzXKD8NLL5xjB8uLfgfFjufvnk1EUpdRR3BN48t3cxTN5EisGUseCkgPGODg7ug7VO0ttQuvMj01bq3jlJMlvCSUUnr8ZOMfLFai08MWcZla7xcNKyl1C7UyowOO/Hr9qcqscSrEgSNQPhRcD7CqMfpvg+wG/8fdea7EGSOJ+D6An057V1oIrbXXtoI1jt7e3VUjUYC5IJ/nWsFvCsxmWJfMfkt9MZ+1ZzUY/J8RsTz58OF9yD/kKA7TVzNvJxgYz6VRfobOVrgY2lg7HbkjB56fMVdaS/h3+LGCfWhNRlL6hh5dsQAO3PUg/6/pUD9ZQU3DODyK6H3ClcF3suFgcZSTlZAe+BwR+tMQNp4XPHUUHZfLjRnkOABkknAA96zt14js9xNik1yVbloxhcfM9ac6lE13GkLJujb8yMfhPpu9R3+lDHR4gzyXE3mc4RdgVU46ADrQVXkd1qGnx3GjXcUTsu4qy53D0B7GgP7slmkjbUJ97Ip8wSruPtg9APpT6ziW0tYotoUbiF424GeM12e5tE3RXUqFlAbBPKg9M/Pnr6VRn/wC7Io1dlkY56cV3T7/ZMLO5zvAwrN39jQ8uqSyXH/KCVrbGNwG5SfYda7PZXdxGXVMr6lG4NXEOiwxwa4W3deaT2V69tIbS/JwANk/Y89G9PnTVaKhbzvpkrNuZ7QnLITny/ce1aON0ljWSNtynoRWfZcqQa7pNz+Au/wAHLxBJkwn/AA+q1BoDyCM4zQT29yt2ZLeb9k5JeNwWAPt6Ub9/Sp+UWxyPrTLSwNHbJFJJImdzc7d3wj5DtUczq65UFTncAenpRfkn51IRheSa11qeF0tuQyusgXjDllzx7DpmkWp65aaXcLawxvLeydRyXI9Se3yH6Vriq+lCXWnW1xMs7IBOgYJKuQy5681ei6wsv95XV4JdYstSjtAw2iGPIA9Tg/60Zc61pulSmPRnFxJMQJY2YmMHGMs/Y/LPSiNe0fxHdGO2t72OS0I2uxOxj/7kckewxnvTHSPDNlpwiZ445ZoxwSmFB7kL61izGiK10a+1iWWW+RYYXPBjXZH9EH5vma1Njo9lZQ+WkIc/vNJ8RJqeoanaacmZ5CWI+FE5ZvkKzq+Jry83SwxC2jDlVVxljj1zXPlzkXKaaR4X0rSipihMs6/9+U5b6DoO9NHuYlZ1Zw0qIX8pTl9o/h60qfUprmRTC01uICyToqh2QjGHwR8ScEcY/Q1ZZ2yzwW91FEttcLM7N8JCyAnDcdcMMEemB6c7ce2/Ti6g2pZTT7pIHAO7eqs3IypGCRjPXuMetSubZtV0+Nynk3kR3LuBHlyjhhkc4PPI7YIoxLG3S5E6odwZnUbyVVm/MQvQE85PuaJXoMjGKpON/VNnFLDDsmnMxHRioBx6HHBPvSvxPas0MV7GCZLZ9/A/MvQj/ftTs1xlV1KkZBGCDRueMyrLKFdeUZc4Hoa7KqyIVYHpx7VxdMu7K9a1jhke3f44nQEhf4TTBNJumGSgHuxpgW29hM7Kkt4iB/ih2Rkuyr1LHoKYC4mtFVZyzr1VxzkepHajrfTJEOJJFKg8Yzke4ParJdKjmnhnkmk8yIEALjDA+tXrTQ8d6rLuHI9c5zV8atcnhMe5q+20+0tcmCJQT1J5/nRXA4A4+1XqmhH0+GUg3AEgHRegFXC2gGcRIcnPTv61ZXq3kRCOCKPOxEUk5JVcE1MnIwRkV6vUwDXFhaXGfOto2zxyM1FtPtGAHkhR6LkUUa9g5xTAEdMtsH4W/wDsaputCs7lVVjMuxwylXwQRTMHPSq7i4itk33EqRJ/idsD9aZBNECAAZJxyfWu5AoVNRs5LSS7huY5reMEs8LbwMfKkU3jrRlsXv7Zrm7s42CzT28BZYsnA3E4qjT9a4az+reK7GxstNu4WWeLUZligkJ2oAerMcEgD71JtX1aC01V7zRikllEzwsku+O5AB4BwGHTpige17tWN0TxHquqWum39hbjULaf4L2NY/JNu/GdrHhgCehycdDWwyCFIwQRkHOaDtBau0yWu+GURAH43PZfajKquYRcQPC3Rxg1OU2LKw1raSahcvdhyjMcKJBkEds1fdQJZxxpLcWyu5Z2bdgEnHQU3ML28KwRRxsikiQPxn6/76UBqASSWFIIHjCwK21OMA5xXnnCRvdaSO1hiuHuFDGVhtLu7MQuc7Rk8D2GKtlkjiVnlkCL3ZztFTA5qBsbeWQSTxiVh+XfyF+Q6Z9+tdJNY8UpeRSE+Sk0oHdYjj7nFXws8xIMMseP/IAM/Y0QoCgBQAB6CpZPY1vpDVQjPqKsVQOterv1Hvmr1iOjjOOPYV7P+81Qt5bNN5CXETTdfLVwWx64FWscKxALYBOB1NUSrhIHf9KUaJrFxqNpcT32lXGlmFiAl2R8QA69sDtk8fOsr4P8T6h4pvwrX4s5YJyZLNLTzUeIjgb/AN08MMk854oPoVRdgiFznA9BzWYufGCCDUrjT7QXkGmSeVcN54RmYDLbAQc498Z7U60fVbfV9Ogv7PzBFKMgSDaykHBBHrQL7fxdpNzrZ0W2eZ74btyNEUC46/mx25p3JLHFjzJFTJwNzAZ9K+X/ANqdnLo2t6b4n08AOrqsmP8AGvTPzUFfkKO/tIs7fX/CMHiCxUNLAqzq+ASYmxuBPtwfoag2Vn4g0e+vXsrPUraa5TOY0fJ4649ce1Lj4wspLm9trKL8RPaS+U8ZmSN3IOG2KxBYD261iNeefVrLw54o0KB5NTgKwz29umWyuccAdBhh8mFaPXvDVjr1zFdz+HnP4iIPJMkv4aeN/Rg3Dex9uvSijPFviufw5f6eLizjfTLp9jXIcho+mcrjrgg9egNCt4l1Cw8dJourPbmwu4g1lPFHsOTyuTk9wR9jVlh4PafwcdD1+5eZvNZ4nV9zQDJ2gMeuB17ckdKmvgSzuLeyj1a/vr17IBbdy4iMajt8I55A568CiEOpSXkPjc6Br2o3k2j6iN1v+1KncfyruXB4bII7/DmnnjGzj0jT7PV7OK+ubrSlWKCNZ2IKngmTqWXjnufXHR/d6Np188Ml9aRXUsK7Y3uB5hX6HjJ47dhRwAUBVAUKMDA6VR8t8PfjNH8UpqOl2l/daNqqft3SzKBJTyWCcYAY8H0LcnFM9J8O3ml+J9ashYNL4c1JTu+JQI2IzwCc8Ekce3pW/PPJJJ+dczjvxQYLQPBV2fDlx4f8ReXJZCYyWksUw8yE89sY75x05INPdG0TVtOEUFxr8l1aQ4CIbZVkIHRTJknH6+4rQZrhIAoM+vg7S4b6W7sXvbFpjmVLO6aJHPuo6fTFPoYo4YY4ol2pGAqqOgAGB713Ptk/au5xyQceooOivcjkdqonu4LZd00qoMZ5PNVxalazIWhnU8dqmqRz3kc8l1HKjFVcx5CluT2IHY9PnTM2cRmaXdICVC4DcADOAB9aps9j3M00ahfMPxED82OlGjpXFpe7OqM0a7iBkL61fFIrqCCDkAgj0qsdOOPlUbeJYXcICFdi2O2e+PTp0963xuM2Ca9XBXq6I7Vc8MNxE0U8SSxt1VxkGp17NB8o8I7vCP8AaNeaJIdtreEpHu4B/eiPzOcfOvqN9cxWdlPc3BxFFGzuM87QO1ZbxV4L/wCItbtdRW9Fi1uoAeJd7uQdwPYDB6dab3mgpqVubfVry7vIHHxxb1hRvmsYBPyJIoMTqEo8Kf2lWt4ZD/dWrx7WEjkqu7APU9A20/JqtvrafQv7UINQ022muLO/TNytvGX2g8MTt9wG+9b86fZEwlrSFmhQJGXQMVUdgTzRI+EBV4A7DigwE/hPVtL8STax4dSxure7YvLa33w+WScnBxxzk5HI9DWy0wah5Ty6o0P4hzkRQEmOIYwFBPJ7knjrRleJoANa0ey1u0FpqQaWAOGMasV3kdM49KlYaRp1haC0tLSNLcf9o5ZeuehyOtGgZ6nA7mh/x9oJTCbiISDqu8ZBHXPp9aAjhV2j4V9BwK9xnIA+1YvVP7QdNhupbSykSR4lLPO/Ea4PIz6+g71l5f7QdcvdRiTTAkVu3w5aDcXJ7qvX9fpWe0XH13IAJJyQMnNBSavp0btG17B5gxlQ2SPnisPpen+K9SDNrWrzR2zHIiRFDsPthRj5mn1h4dsdOtzHDDFEgBLMT9SST/M1i87+GHa6pYscC4TJ6VJ9Qs0GXu7dR/FIBWRm1C1uZTb6L5c8mMeeRmNT6/xfyoNfDlqJDdajJ+IuGOTJcSAY9lXOAPlWflv8ayNpLq9hFCJTdRMuCcI4Yn5YpLd+L1AX8Hp9xLk43ONg9qXiSzhGy2i3Ef8Agi/q1dE+X3RRbXxndIwds8EYHQdR27+1X5LUyC4fFt0QXuNKMUIH/V84YJ9ACBVF34zkcyjT9NlkCqSryHGTnjgZ4oO5iMzma5m82UEYyOPYDPTt6daqWRVUpGY5EO7cyjlgo55JHAzyew+Qp3pga71DX9TgtYl1EwG4kAVYU2sQWJwT2+ED9T2p9cWradpm6+1Ced05YySH43Jz9Oe3pUvClm0hfUp1/PlYcjBbOAzjj22r0O1f4qzfjG9/v3WksIjutLQksVONz9/t0+9ZtrWQzsNNa4iSW5nklckkAnO0HsKfW9lsACpxjGazFo95YgCzvGAA4jlG9fl6im9v4oS3Krq0DQhuPOj+KPPueo+oqSJafwRCFcAYq0cCqknhMIlSRWjIBDdc56dPpULCUzQtJI6sN5ClcdB8q0hhiuE967mufSirkfcoNSzxQiTRifylkUtgkKD6URk4ya68b4zUq9VYkQtt3ru9M1MEYznj1q6jtczQmoaja2CbrmTBI4VRlj9KTDxZEYwyWUm5gCIs5c55HwgelS8pFxpOvFB3uo2tkpM8gyP3Act9qRzz6peqWuHawhGcRoQXI7EnOB8qQX2q20MhiskMu5julAJXPuer/Ice5qXn/DGpuPFVjb2sk8ySqE4+MAAfM9B8uvtSGL+0GS5E34PRpZQgJVg2OnUsCOB7+1Rj8L315Z3MlxNGXkiPkRPkc4yOn5B8uap0rxEdEsZLG/0srfRY2Q2qjJ93I4XHXJPfoaz2phbrfi3UntR594Va7tvNt47WJ0RTj4SWIG5T3x7cYryeILQaYiLYpNqU0WZ0I3woTwcnv2OB06E16DTJvEOqNN+FhQBt7x2seIwf43PU/wCwK1mkeEbS0ne6v2F1cMejDEa+2O/zP2pfftWN8O+ELrUbg3Tw20MLHiRosIB1IRRjPz/U19C0nQrLTPjt03zuMGZ8Fj7ew9hR13dQWVu811KkMSD4mZsDAFYTxR4p1m63WuiWk9tAet4yZdv/AEXt8zz8qyNB4l8WaV4bixdOZbphmO1h5dvn/hHufpmvl/ibW9c8TIwmP4e0yGFnE2Aw7bu7H9PbvVsdnboJXmimadjl5XdtzHp3HX70HsuYf2sK+agPAYEYP+dUS0Z47cgRq3lkdSQDn6jn709TUZxhY4JlB4B2qB/OltvKbthuswHUZJIIx9cH+VPbBXMZDhiVOD17dsmlFkd1LLExIkG0g5faN36+5+/26k0yZP4dCvQnzVb9BXbq4t7eFpGYYj5IxnnA6D15Helr3pvYnZLeOJE+HzJwhA5P7uRz0OMms4GE0sIiOUQOeAzqSCSOMc8n0A+1V21rqGpaza6V5bRWdu6ySIWXB4J+IDrjAwPXHtSiSKDfG8873DFcQpGhSQ88BQDgDOOeM+lfRPCWlf3dp7zzyPLcXR3u7kdMDofTv9vSr9CHizW4PD2i7g6xSyYhgBOOcdfp1z8qxugRRLAZY5FkJOWZTkZoPxPqEviTxIY7ZDPbW4KwjI2gA4LnPqaKsNGjkjSSS7EMijBEaYII/wB+lTNaOQwIz29a8V3LjGVbj51RcW2qWUSPG8d0u4EkL8Qx6juPXvVHiHVHv9Jd7RUjkU7LhVGDsPcY9+PlVxC2y1yWxvJjCAbJ3x5DD4WHTPtk81sItet57KFtORkbc3mocllOBjOTn1+1fOrBI0T8RLIDIrARpnOOM5+lFuGeNJVguZpZMl/w+Rx2JGDyeftVsR9oU7l3LyPaoTyNGo2xlyzbRj1pPouqLKnxFuuGDDLKff0p2rhl3KQUPeoAY7aWR1nuSsLBidsPG7pjd7/KiGt1Y8szeuWoHUry/iZhbWzqikftVAYsSeir09etQ0i0u0mkubtQu9MYdi0meuT6fLrQMBawg58tf61BrMNGyJLLGGGCUasl4h8WXJuZrLR1GYSBJKq7mP8Ai2j1HB96XxwX93suH1WW6gfJSVWIB9iByD6ig3MWlWUKyDyVwykOW5JHfJpTrPiCw0ofs4wJRGoG1cYXtz2Hyz9KXHUNR0K2F00st5YpxNDK290U8blY84HcEmk/iPWrbWru3gazb8OGOJOhBIwOOwx9z8qAjRbm98R3xE1/b24Ykxw4yx9SFP5m92+1Ha7EPDdvIbW/RRcQhERyvnBv8Q+ElwfTgVjYJLm0vxFZSkMrhkBjGQcenryPsOK13h7wrqc9yb7V5grScs7LvmkPuW/L8qoXaO+rtp9tpkEs0MDsWMcHMrqTyNw/Ivy+9aXRfCcVo7PJK6QnpBGxG4fxN3P860NnZwWcRWCMKDyzZyW9yT1pLrni6w0qY20QN5eD/sRHhOM5duijFND5IobaHZGkcUSdFHAFUG6Mp22i5HQu4IX/AFpFomt2evOFuZWS66/hZBtXP8P+L+ftitGqhQApwvTFZ9v2oKfSrW7O6+T8S/YydF+Q6CqZPD9i+7aJI87s7ZCPzYyfnwKaZ9qjLIkUbSSHCoCzE9ABVQmk8OK5Yi8m+IscEDvjP8vpz61W3hnLEi8cckjCgfvZ6Yx7fLim2n3bXVt57oqKxym1s5XsaKzQZ7/hiNQHe/mUA8HhQDnPf6/Tir4/DFgpUyec4GAN7EgYzj7ZP3obXrkXUxt1BeO3G5gqk5Y9B0+fv1ojU9RudH0ISTukl8y7IwRx5h+XYevtQZXxW1tDcw2+mhYDbSjD4IEkgHTd0yAR8zn0pRcO+2Lz0SSEIzsxX4wx/Nk8c5I9uaovLtSRCWuUKAiTzWDLISeSw9SfnVlu+6NrUqxjmVo1RGygYjr6gDAJ9h8qobeGdNj1bVzeiBook4Ku2c8c4P2HtkntWk8bak9nossFq2y6uAY029VGOSPTg4o7QNPTS9MROhxl2fqOuc/qayMl5LrWuSySJm0Q7bc88Aevz61i31vCzw1pYjt755XCj9kuWBGeGPOO2RTGG3lTZIjwbwxwifDwSPUZOetHXVvJa3MN1buxjdlEiADYTzg8jqM05TT0uII/M2blA2nb2/371WWYupLi3fKI5EeMqSNxz2J9OnFZ6+nFrqG9FClwCyKMqM9sd/evoGtI8dkFjGSHB/dOfYZzWBv4jNcOHZIlUlpGk+EIo6k+n9cj1rURQsMTXrQlikWBKMY4BHArY+EdMj1iyluVnktgH2rtflgBxn/feslGBcG6uYyYYWVY41IG7oAv1xg1oNBnnisIvwElyTsUOIVDYxkDPv1q1Y0OuaM9jI17p4BQdYwCF9hgDnk1doer71CSHDg8iQjI/wAq0bjIIIByMcjNZLXtC/DyteWagxj80fYDB7Yyck1lEtU8b2dtI0FhC13MDgkfCvX171n7PXdYGsWbyzEtcz7XtwfhEXckdsdQaoNhM8yJpcDKuD5oOAyfU/lHy59KaQi60lI5LyC0NszqjvAzbkJIAJyPiHPPzouCRpkEd7NJbbWDtkH1z/r6V670m9tme70gKszEGa1bhJvf2b3+9R8WXtvZaZJaE77yf4YI1OGB/wAXsB6/SqNGsJr+3FsUubgCPEk8k77Nx+vT5UFHiDWRdaX/AHZFCy3lyNs6tgi2XvuI+XAqzRvDUlzKJYVdIAPhlcYD+hCnr/vmtJoXhmy0iIhszOTlgwwn0Xp96dzTRxDdI23PT1poWaP4fsNKzLDH5lw3555OXPrz2qet65YaLZvcX8uNq58qMb3b0+Ec/wBKSeLtb1Ow8kWkBigkDbpsbpDjqqjoCRzk54rC6tZNqVmmpWO6fULaMR6goffJlej9c8g845zSXQbqfju61G+C3Uc1ppQQlraFis1wegVpP3R64q2Ce+nhtZrGX/kVGRZ3aA4GT8AIBzwOCSDS+98PQm/tRHfwGAwpJKpJWRnIyc5GOc4HtTkeTEpkaXCowRUA5JPRQAeSfniqgDVEFotvew29zEJGIaIqxkikB3Mn3YkOckdq+ieGNUbVdMWWU7p42MchxjPAIbHbII/WsjqEcOzynklmmaVrmb4huR2AVIyM4JC4yvuK0HgS2kg0uWVwMTyApjuFULn6kHFQaCeRIYmkkGVUcikMMcl9OSzhDNh5kJOQnZcdP9ijr27Ek5jEayRxDcxPTcOiiibOFbeN5CG3Stvbdgkeg98UFxKQRgAARqvA6ALVikEAg5B6GkL6gusOlpCWRNxaduCGQEj9cVHVdWlsLK5ukRwEAgtoXH/UkOME+3+RoCdS1zT9Pn8mRy9yQGaOFNzAdi2Bge2ay+t3yaxeKyFHiERSG3kJicsw5YMw256YGelBJaSLBugvEuriVt80U6+XIzH8xznB5/pQ1yzRMyXlvLExDYEinaf/AJdKoTgGKXaRcRlSdwePcUP5foec1qvAuli5uPxsnlsiZ27Rwx/eP3GPoaEmWWXUbaCJAL97eI3Erfutt5JHc425z3rfadaw6Zp6xcRBVyxPbAqWkhT4z1M2tollAQZrrIxnGEHWklvcC0tkiEahz1wwweKnLpI8RajLqs7uiP8ADCjL+VB0xz9frV0vh9rUF1IdUIIYnn7VmT3V1XDqUs6OTGXjGBtzjb8/brU455reWRl3gAfkzuBHqtStbRh8O8Dc35UUjd9DTG10UzgPdO6rkELkA5+daQte+ur9ZIbaVZHxypXCqfVj681ntctrYrBBFKblg2+6mXB3kdFA7gc8VpvFdxDpditnbIqS3IIITjC9z7k9PvWREE04BZQiYwoGQMd/nVgbWei6ZcaRBcatLJHA58xEZwrN1wTjufQUxHi7T7NfI06w2wr0/wC3n3wP60gisI5HVrgSMy7VG/pjoPpREUESkqeAAMY+/wDLFUfUkfPwHlv510gEEHvSTRNYbV7UStAIiewbOD9qcwuXXntXOVcI9R057JpbzToUcEEvEePU5GOazd8NX1l41sgsex1Bh54bGd3PHFfQ8ZNVxRKgIQKvPO1cZPrWjWW0PwbHA34rVZjdXb/E46jPue/6CtOWihjGSkcajjPAAoPWNRbT7dZViV2Zto5xj/OgbzSv70j/AOZupSJIsMmAU2nqAp7+9S38KOF89w7R2UbBV482RcL/APHPX59KuggCnzHJeT/E3WrIY1SIKgwFAxU+1SRJVN9Z29/aPbXSb427dwexHoRWIl8H3uk3putLIlXnaUO10HXAHQZOPXvxW9qQ5FVXzma8vldTqNgjXACgyPAY2bpuJIxn97AOeg71WVvZ0kTS7VoZc/s5IrYkuMkjJOSOpzyOea+lZIHU47DNdALfmYmiMbYeFZbudLnVVWFFGREh+M+oJ7A9x/LmtRcyJaW4ji8tDjbEp4UfaihyQKz2oXUjXFyc42FYl9sjrVBdrax3U4kl8mRY2DAglgHxzk/QVdrLTm1/5eRo2yx3DjnacfrVufwtk2zB8uPPTqcZzSa0LX+thZXYRxkyBAeM4GKgItbVobcxRqkNxcjMhU/EoHGPt3oDxPLp72aWcV5Al1ayB40Y5GRkbTjpnNU+J9Rn0/TLi4tyFuLiZYFlHVFbI+tJLEqIAkSBFHHHUnuSe+aohMzGF5Hi3RqACyDeo+ZGRULWVFRrjczWsZBFt5h/aHsGGcKueo6nirvONveJLGoDCZUb+NSQCD7EGhvK8rW5NOO1opJni3bcMFHP9MVdGn8IWMkxfUb1y88hzuK4OOoz/P8A+tWeLdRZnh0q25kmw0pxkKn+tPIFFtZgIBgJn07ViNHZr65udRmYmaRzx2ABwAKxb6pwssixhFIVRxgLiqXLtzuarXJPWoitIqjknhf4ZCAfTioz3+sLkWlzFj0lj3H6EVI/Eea6F/Tn7UGYuZ7mW+le9Ba5JG4sc9Ow9qIjMoXfkAd+alrR8ue3lABzlCD3x7/WulQMjtgGqOiSUnaM5PvUJpyuPMdVPviuGYmV0HHqfqKt1OWLTpVjaATsRks5x9h2qK//2Q=="/>
          <p:cNvSpPr>
            <a:spLocks noChangeAspect="1" noChangeArrowheads="1"/>
          </p:cNvSpPr>
          <p:nvPr/>
        </p:nvSpPr>
        <p:spPr bwMode="auto">
          <a:xfrm>
            <a:off x="155575" y="-617538"/>
            <a:ext cx="1933575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9470" name="Picture 14" descr="http://www.michaelferrarainsurance.com/images/life-insurance-uptur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4343400"/>
            <a:ext cx="3133725" cy="2079319"/>
          </a:xfrm>
          <a:prstGeom prst="rect">
            <a:avLst/>
          </a:prstGeom>
          <a:noFill/>
        </p:spPr>
      </p:pic>
      <p:pic>
        <p:nvPicPr>
          <p:cNvPr id="19472" name="Picture 16" descr="http://t0.gstatic.com/images?q=tbn:dtwIWVT1e5tQ6M:http://retirementplanningservices.info/images/retirement_plan/retirement_plan_250x251.jpg&amp;t=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5347" y="2440547"/>
            <a:ext cx="1905000" cy="19050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Based on common law (except Louisiana).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Great similarity but key rules often very different</a:t>
            </a:r>
          </a:p>
          <a:p>
            <a:pPr lvl="1"/>
            <a:r>
              <a:rPr lang="en-US" b="1" dirty="0"/>
              <a:t>Will valid in Texas might be invalid in New York.</a:t>
            </a:r>
          </a:p>
          <a:p>
            <a:pPr lvl="1"/>
            <a:r>
              <a:rPr lang="en-US" b="1" dirty="0"/>
              <a:t>Default rules may be completely opposite.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Uniform Probate Code – not widely accepted (only about 15 states)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804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/>
              <a:t>Statehood to 1956 – Uncodified statutes</a:t>
            </a:r>
          </a:p>
          <a:p>
            <a:pPr>
              <a:spcAft>
                <a:spcPts val="1200"/>
              </a:spcAft>
            </a:pPr>
            <a:r>
              <a:rPr lang="en-US" b="1" dirty="0"/>
              <a:t>1956 to December 31, 2013 – Probate Code</a:t>
            </a:r>
          </a:p>
          <a:p>
            <a:r>
              <a:rPr lang="en-US" b="1" dirty="0"/>
              <a:t>January 1, 2014 to present – Estates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3E146C-7CB6-866C-582B-B1C37749B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025" y="3847130"/>
            <a:ext cx="2399607" cy="269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874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0486" y="1402951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Intestate Succession Terminology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488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Common Law Split:</a:t>
            </a:r>
          </a:p>
          <a:p>
            <a:endParaRPr lang="en-US" b="1" dirty="0"/>
          </a:p>
          <a:p>
            <a:pPr lvl="1"/>
            <a:r>
              <a:rPr lang="en-US" b="1" dirty="0"/>
              <a:t>Crown = real property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b="1" dirty="0"/>
              <a:t>Church = personal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Intestate Succession --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Descent = succession to real property</a:t>
            </a:r>
          </a:p>
        </p:txBody>
      </p:sp>
      <p:pic>
        <p:nvPicPr>
          <p:cNvPr id="20482" name="Picture 2" descr="http://www.movewithusinternational.com/img/usa/westwood-land-project-us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5278" y="2611840"/>
            <a:ext cx="5197522" cy="3898142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for Human Barbecue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81200"/>
            <a:ext cx="3714565" cy="4341397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342422"/>
            <a:ext cx="1871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Ingrid Newkirk </a:t>
            </a:r>
          </a:p>
        </p:txBody>
      </p:sp>
    </p:spTree>
    <p:extLst>
      <p:ext uri="{BB962C8B-B14F-4D97-AF65-F5344CB8AC3E}">
        <p14:creationId xmlns:p14="http://schemas.microsoft.com/office/powerpoint/2010/main" val="42304401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Intestate Succession --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Distribution = succession to personal property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4106" y="3067616"/>
            <a:ext cx="4534407" cy="355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Intestate Succession --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Heir = person who receives property from an intestate decedent</a:t>
            </a:r>
          </a:p>
        </p:txBody>
      </p:sp>
      <p:pic>
        <p:nvPicPr>
          <p:cNvPr id="23554" name="Picture 2" descr="http://www.perfumezilla.com/images_product/paris-hilton-heir-cologne-paris-hilton-eau-toilette-spray-men6076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895600"/>
            <a:ext cx="3733800" cy="3733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Intestate Succession -- Terminology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0142" y="1813693"/>
            <a:ext cx="3912630" cy="4690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Intestate Succession -- Terminology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Consanguinity = blood</a:t>
            </a: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endParaRPr lang="en-US" b="1" dirty="0"/>
          </a:p>
          <a:p>
            <a:r>
              <a:rPr lang="en-US" b="1" dirty="0"/>
              <a:t>Affinity = marriage</a:t>
            </a:r>
          </a:p>
        </p:txBody>
      </p:sp>
      <p:pic>
        <p:nvPicPr>
          <p:cNvPr id="26626" name="Picture 2" descr="http://blog.lib.umn.edu/trite001/studyinghumananatomyandphysiology/bl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5646" y="2094741"/>
            <a:ext cx="2330224" cy="1756799"/>
          </a:xfrm>
          <a:prstGeom prst="rect">
            <a:avLst/>
          </a:prstGeom>
          <a:noFill/>
        </p:spPr>
      </p:pic>
      <p:pic>
        <p:nvPicPr>
          <p:cNvPr id="26628" name="Picture 4" descr="http://open.salon.com/files/marriage1247232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382" y="4045982"/>
            <a:ext cx="3634525" cy="2425651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59705"/>
            <a:ext cx="8077200" cy="1673352"/>
          </a:xfrm>
        </p:spPr>
        <p:txBody>
          <a:bodyPr/>
          <a:lstStyle/>
          <a:p>
            <a:pPr algn="ctr"/>
            <a:r>
              <a:rPr lang="en-US" dirty="0"/>
              <a:t>Testate Succession Terminology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Testate Succession --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At common law –</a:t>
            </a:r>
          </a:p>
          <a:p>
            <a:endParaRPr lang="en-US" b="1" dirty="0"/>
          </a:p>
          <a:p>
            <a:pPr lvl="1"/>
            <a:r>
              <a:rPr lang="en-US" b="1" dirty="0"/>
              <a:t>Will = real property</a:t>
            </a:r>
            <a:br>
              <a:rPr lang="en-US" b="1" dirty="0"/>
            </a:br>
            <a:endParaRPr lang="en-US" b="1" dirty="0"/>
          </a:p>
          <a:p>
            <a:pPr lvl="1"/>
            <a:r>
              <a:rPr lang="en-US" b="1" dirty="0"/>
              <a:t>Testament = personal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Testate Succession --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Devise = gift of real property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2" descr="http://www.movewithusinternational.com/img/usa/westwood-land-project-us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847" y="2730321"/>
            <a:ext cx="4876800" cy="36576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Testate Succession --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Bequest = gift of personal property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2819400"/>
            <a:ext cx="4834914" cy="378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Testate Succession --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Legacy – gift of money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27650" name="Picture 2" descr="http://news-libraries.mit.edu/blog/wp-content/uploads/2008/01/mon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96" y="2380279"/>
            <a:ext cx="4121241" cy="4121242"/>
          </a:xfrm>
          <a:prstGeom prst="rect">
            <a:avLst/>
          </a:prstGeom>
          <a:noFill/>
        </p:spPr>
      </p:pic>
      <p:pic>
        <p:nvPicPr>
          <p:cNvPr id="1026" name="Picture 2" descr="http://www.blogcdn.com/www.autoblog.com/media/2009/03/legacy-we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744" y="3272531"/>
            <a:ext cx="3511158" cy="23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8816" y="3290819"/>
            <a:ext cx="14081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0768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Testate Succession --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Beneficiary = any recipient of property (any type)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49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8081C3-6542-DA65-6E83-329A7350D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478" y="2707956"/>
            <a:ext cx="3769043" cy="37690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 Fact or Urban Legend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To be impaled through the heart with a steel rod upon death.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4134" r="1627" b="11616"/>
          <a:stretch/>
        </p:blipFill>
        <p:spPr>
          <a:xfrm>
            <a:off x="2504160" y="2992025"/>
            <a:ext cx="3695700" cy="299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8322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Testate Succession --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064"/>
            <a:ext cx="8229600" cy="4625609"/>
          </a:xfrm>
        </p:spPr>
        <p:txBody>
          <a:bodyPr/>
          <a:lstStyle/>
          <a:p>
            <a:r>
              <a:rPr lang="en-US" b="1" dirty="0"/>
              <a:t>Codicil = amendment to an existing will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D385A1-9AE8-4DFC-9E53-C404AF666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614" y="2609891"/>
            <a:ext cx="5336771" cy="392539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C2C6E3-CD63-4DAF-9573-EC638CD8E7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9157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Seating Chart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595" y="2195502"/>
            <a:ext cx="7076801" cy="349417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880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Doctor to impale with steel stake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075" y="2448477"/>
            <a:ext cx="6571849" cy="314394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6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594360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Harold West?</a:t>
            </a:r>
          </a:p>
        </p:txBody>
      </p:sp>
    </p:spTree>
    <p:extLst>
      <p:ext uri="{BB962C8B-B14F-4D97-AF65-F5344CB8AC3E}">
        <p14:creationId xmlns:p14="http://schemas.microsoft.com/office/powerpoint/2010/main" val="193964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 Fact or Urban Legend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Give my pacemaker to my dog when I die.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557" y="2511684"/>
            <a:ext cx="3789363" cy="37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62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Pacemaker to dog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037587"/>
            <a:ext cx="5080000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86200"/>
            <a:ext cx="120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Sunshine</a:t>
            </a:r>
          </a:p>
        </p:txBody>
      </p:sp>
    </p:spTree>
    <p:extLst>
      <p:ext uri="{BB962C8B-B14F-4D97-AF65-F5344CB8AC3E}">
        <p14:creationId xmlns:p14="http://schemas.microsoft.com/office/powerpoint/2010/main" val="1839595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Fact or Urban Legend?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Husband’s cremains used as a filler in wife’s breast implants.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89C6C-3C0B-4B21-98BA-68C5A765C3D7}" type="slidenum">
              <a:rPr lang="en-US" smtClean="0">
                <a:solidFill>
                  <a:prstClr val="black">
                    <a:tint val="9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9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1184" y="3289762"/>
            <a:ext cx="4093624" cy="292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732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910</Words>
  <Application>Microsoft Office PowerPoint</Application>
  <PresentationFormat>On-screen Show (4:3)</PresentationFormat>
  <Paragraphs>276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Calibri</vt:lpstr>
      <vt:lpstr>Corbel</vt:lpstr>
      <vt:lpstr>Kredit</vt:lpstr>
      <vt:lpstr>Wingdings</vt:lpstr>
      <vt:lpstr>Wingdings 2</vt:lpstr>
      <vt:lpstr>Wingdings 3</vt:lpstr>
      <vt:lpstr>Module</vt:lpstr>
      <vt:lpstr>Wills &amp; Trusts</vt:lpstr>
      <vt:lpstr>Wills and Trusts</vt:lpstr>
      <vt:lpstr>1. Fact or Urban Legend?</vt:lpstr>
      <vt:lpstr>Body for Human Barbecue</vt:lpstr>
      <vt:lpstr>2.  Fact or Urban Legend</vt:lpstr>
      <vt:lpstr>Doctor to impale with steel stake</vt:lpstr>
      <vt:lpstr>3.  Fact or Urban Legend</vt:lpstr>
      <vt:lpstr>Pacemaker to dog</vt:lpstr>
      <vt:lpstr>4. Fact or Urban Legend?</vt:lpstr>
      <vt:lpstr>Cremains in Breast Implants</vt:lpstr>
      <vt:lpstr>PowerPoint Presentation</vt:lpstr>
      <vt:lpstr>PowerPoint Presentation</vt:lpstr>
      <vt:lpstr>Course Materials</vt:lpstr>
      <vt:lpstr>Course Materials</vt:lpstr>
      <vt:lpstr>Office Information</vt:lpstr>
      <vt:lpstr>E-mail Updates</vt:lpstr>
      <vt:lpstr>PowerPoint Presentation</vt:lpstr>
      <vt:lpstr>Attendance</vt:lpstr>
      <vt:lpstr>Technology Etiquette</vt:lpstr>
      <vt:lpstr>PowerPoint Presentation</vt:lpstr>
      <vt:lpstr>Class Procedure</vt:lpstr>
      <vt:lpstr>Grading</vt:lpstr>
      <vt:lpstr>Examinations – 80% </vt:lpstr>
      <vt:lpstr>Quizzes – 20%</vt:lpstr>
      <vt:lpstr>Seating Chart</vt:lpstr>
      <vt:lpstr>Course Purposes</vt:lpstr>
      <vt:lpstr>Course Outline</vt:lpstr>
      <vt:lpstr>Questions?</vt:lpstr>
      <vt:lpstr>Basic Premise</vt:lpstr>
      <vt:lpstr>History of At-Death Property Disposition</vt:lpstr>
      <vt:lpstr>History of At-Death Property Disposition</vt:lpstr>
      <vt:lpstr>History of At-Death Property Disposition</vt:lpstr>
      <vt:lpstr>History of At-Death Property Disposition</vt:lpstr>
      <vt:lpstr>History of At-Death Property Disposition</vt:lpstr>
      <vt:lpstr>Modern Law</vt:lpstr>
      <vt:lpstr>Texas</vt:lpstr>
      <vt:lpstr>Intestate Succession Terminology</vt:lpstr>
      <vt:lpstr>Intestate Succession</vt:lpstr>
      <vt:lpstr>Intestate Succession -- Terminology</vt:lpstr>
      <vt:lpstr>Intestate Succession -- Terminology</vt:lpstr>
      <vt:lpstr>Intestate Succession -- Terminology</vt:lpstr>
      <vt:lpstr>Intestate Succession -- Terminology</vt:lpstr>
      <vt:lpstr>Intestate Succession -- Terminology</vt:lpstr>
      <vt:lpstr>Testate Succession Terminology</vt:lpstr>
      <vt:lpstr>Testate Succession -- Terminology</vt:lpstr>
      <vt:lpstr>Testate Succession -- Terminology</vt:lpstr>
      <vt:lpstr>Testate Succession -- Terminology</vt:lpstr>
      <vt:lpstr>Testate Succession -- Terminology</vt:lpstr>
      <vt:lpstr>Testate Succession -- Terminology</vt:lpstr>
      <vt:lpstr>Testate Succession -- Terminology</vt:lpstr>
      <vt:lpstr>PowerPoint Presentation</vt:lpstr>
      <vt:lpstr>Seating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2024-08-18T18:48:01Z</dcterms:created>
  <dcterms:modified xsi:type="dcterms:W3CDTF">2024-08-18T18:48:53Z</dcterms:modified>
</cp:coreProperties>
</file>