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8" r:id="rId2"/>
    <p:sldId id="353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54" r:id="rId17"/>
    <p:sldId id="355" r:id="rId18"/>
    <p:sldId id="320" r:id="rId19"/>
    <p:sldId id="322" r:id="rId20"/>
    <p:sldId id="323" r:id="rId21"/>
    <p:sldId id="324" r:id="rId22"/>
    <p:sldId id="356" r:id="rId23"/>
    <p:sldId id="326" r:id="rId24"/>
    <p:sldId id="331" r:id="rId25"/>
    <p:sldId id="332" r:id="rId26"/>
    <p:sldId id="333" r:id="rId27"/>
    <p:sldId id="334" r:id="rId28"/>
    <p:sldId id="335" r:id="rId29"/>
    <p:sldId id="336" r:id="rId30"/>
    <p:sldId id="357" r:id="rId31"/>
    <p:sldId id="337" r:id="rId32"/>
    <p:sldId id="338" r:id="rId33"/>
    <p:sldId id="339" r:id="rId34"/>
    <p:sldId id="358" r:id="rId35"/>
    <p:sldId id="359" r:id="rId36"/>
    <p:sldId id="340" r:id="rId37"/>
    <p:sldId id="36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/>
          <a:lstStyle>
            <a:lvl1pPr algn="l">
              <a:defRPr sz="1200"/>
            </a:lvl1pPr>
          </a:lstStyle>
          <a:p>
            <a:r>
              <a:rPr lang="en-US" dirty="0" smtClean="0"/>
              <a:t>Estate Planning for Digital Assets -- Prof. Beyer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1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/>
          <a:lstStyle>
            <a:lvl1pPr algn="r">
              <a:defRPr sz="1200"/>
            </a:lvl1pPr>
          </a:lstStyle>
          <a:p>
            <a:r>
              <a:rPr lang="en-US" dirty="0" smtClean="0"/>
              <a:t>December 7,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 anchor="b"/>
          <a:lstStyle>
            <a:lvl1pPr algn="r">
              <a:defRPr sz="1200"/>
            </a:lvl1pPr>
          </a:lstStyle>
          <a:p>
            <a:fld id="{BD7923DF-EB3D-4182-8424-6B238A893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3295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/>
          <a:lstStyle>
            <a:lvl1pPr algn="l">
              <a:defRPr sz="1200"/>
            </a:lvl1pPr>
          </a:lstStyle>
          <a:p>
            <a:r>
              <a:rPr lang="en-US" dirty="0" smtClean="0"/>
              <a:t>Estate Planning for Digital Assets -- Prof. Beyer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1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/>
          <a:lstStyle>
            <a:lvl1pPr algn="r">
              <a:defRPr sz="1200"/>
            </a:lvl1pPr>
          </a:lstStyle>
          <a:p>
            <a:r>
              <a:rPr lang="en-US" dirty="0" smtClean="0"/>
              <a:t>December 7, 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7" tIns="47018" rIns="94037" bIns="470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6"/>
            <a:ext cx="5669280" cy="4217670"/>
          </a:xfrm>
          <a:prstGeom prst="rect">
            <a:avLst/>
          </a:prstGeom>
        </p:spPr>
        <p:txBody>
          <a:bodyPr vert="horz" lIns="94037" tIns="47018" rIns="94037" bIns="470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</p:spPr>
        <p:txBody>
          <a:bodyPr vert="horz" lIns="94037" tIns="47018" rIns="94037" bIns="47018" rtlCol="0" anchor="b"/>
          <a:lstStyle>
            <a:lvl1pPr algn="r">
              <a:defRPr sz="1200"/>
            </a:lvl1pPr>
          </a:lstStyle>
          <a:p>
            <a:fld id="{91A0A999-0D1F-480A-82A3-AEF1541E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0355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Estate Planning for Digital Assets -- Prof. Beyer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December 7,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A999-0D1F-480A-82A3-AEF1541E3B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1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1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5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6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7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9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9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December 7, 2012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comfortable&amp;source=images&amp;cd=&amp;cad=rja&amp;docid=nwWKcypqhwK5HM&amp;tbnid=Xl6DOq4mfzANcM:&amp;ved=0CAUQjRw&amp;url=http%3A%2F%2Fwww.blueglass.com%2Fblog%2Fsocial-media-pic-tip-1-stay-comfortable%2F&amp;ei=PYkSUZjZF4eV2QW-pIH4AQ&amp;bvm=bv.41934586,d.b2I&amp;psig=AFQjCNH6lkn_rRQU_EgAXpF770CkPmvcMg&amp;ust=136025562878417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watch&amp;source=images&amp;cd=&amp;cad=rja&amp;docid=mwBY3xmpmwxAeM&amp;tbnid=Ak3fM_K3xI7qRM:&amp;ved=0CAUQjRw&amp;url=http%3A%2F%2Fwww.geekalerts.com%2Fdevon-tread-1-watch%2F&amp;ei=f4kSUeGAOIeV2QW-pIH4AQ&amp;bvm=bv.41934586,d.b2I&amp;psig=AFQjCNExYmWuAXdNlqKSGpqht_McVGb5Bg&amp;ust=136025573464176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examination+written&amp;source=images&amp;cd=&amp;docid=5QLsk7pAbI3eXM&amp;tbnid=-dVCalAeTFmm-M:&amp;ved=0CAUQjRw&amp;url=http%3A%2F%2Fwww.wts.edu%2Fresources%2Fwestminster_center_for_theolog%2Fbecome_writerhtml%2Fwriting_for_blue_book_exams.html&amp;ei=w4kSUfeNKKWf2QW16oH4Dg&amp;psig=AFQjCNGkqT0giase53jdbTD67tH3Glo1Tg&amp;ust=136025579354768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one-third&amp;source=images&amp;cd=&amp;cad=rja&amp;docid=NAx-xC0dmQH_1M&amp;tbnid=C2oaqxi2zI7E-M:&amp;ved=0CAUQjRw&amp;url=http%3A%2F%2Fwww.helpingwithmath.com%2Fprintables%2Ftables_charts%2Ftab0401fractions_thirds_halves01.htm&amp;ei=bYoSUeDoC4fC2wWMuIBw&amp;bvm=bv.41934586,d.b2I&amp;psig=AFQjCNEuz-Tn-UWJYFJw6Y3C30Ka2QfeBw&amp;ust=136025596854315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/url?sa=i&amp;rct=j&amp;q=follow+instructions&amp;source=images&amp;cd=&amp;cad=rja&amp;docid=skYfXxt_9ihBTM&amp;tbnid=q-fj75GNQ7ibPM:&amp;ved=0CAUQjRw&amp;url=http%3A%2F%2Fwww.keepcalm-o-matic.co.uk%2Fp%2Fkeep-calm-and-follow-instructions%2F&amp;ei=p4wSUYeLMYSp2gWB0IEw&amp;bvm=bv.41934586,d.b2I&amp;psig=AFQjCNFW1qaez1z4Wfu159WjRKHymGP4fw&amp;ust=136025652909936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lie&amp;source=images&amp;cd=&amp;cad=rja&amp;docid=cx7ZEtHwEbprRM&amp;tbnid=zt4VbL81GxN-lM:&amp;ved=0CAUQjRw&amp;url=http%3A%2F%2Fasianliving.me%2Flie-to-friends&amp;ei=vY0SUdS5LIH22gWG-oDYBQ&amp;bvm=bv.41934586,d.b2I&amp;psig=AFQjCNHtdKQk3zjQZ-bcvxtP2sKsZm3Wmg&amp;ust=136025669205730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complete%5C&amp;source=images&amp;cd=&amp;cad=rja&amp;docid=-zreZFquNENKsM&amp;tbnid=3wS-n2z-2A_UaM:&amp;ved=0CAUQjRw&amp;url=http%3A%2F%2Ffmcusa.org%2Ffmwm%2Fcomplete-theme-graphics%2F&amp;ei=qI4SUYynEYGy2QXY4YHADQ&amp;bvm=bv.41934586,d.b2I&amp;psig=AFQjCNFgXbD22I_CLg451Y41PoYhP9_0Fw&amp;ust=136025705168923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3/William_Faulkner_1949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www.google.com/url?sa=i&amp;rct=j&amp;q=closed+book&amp;source=images&amp;cd=&amp;cad=rja&amp;docid=jdVTqyYLEOvpnM&amp;tbnid=T_CdhJ11Jflr-M:&amp;ved=0CAUQjRw&amp;url=http%3A%2F%2Ffreecomputerbooks.com%2Farchiving_websites.html&amp;ei=FZcSUciYDYLY2AWk7YCIAw&amp;bvm=bv.41934586,d.b2I&amp;psig=AFQjCNGTPNgHyclrWlb9gk4oCA0m1G4dZg&amp;ust=136025920368535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pay+attention&amp;source=images&amp;cd=&amp;cad=rja&amp;docid=Lmq6YKF7vpyK7M&amp;tbnid=Dl2beavsqPqXMM:&amp;ved=0CAUQjRw&amp;url=http%3A%2F%2Fbaneofyourresistance.com%2Ftag%2Fpay-attention%2F&amp;ei=KocSUfzTG6PM2AWstYEQ&amp;bvm=bv.41934586,d.b2I&amp;psig=AFQjCNGdH1j-Z64szoMFZ5349kOHZF1RLQ&amp;ust=1360255124359006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timer.onlineclock.net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sample+answer&amp;source=images&amp;cd=&amp;cad=rja&amp;docid=VrCFKZNMyqWLcM&amp;tbnid=GUGKzhduKE-trM:&amp;ved=0CAUQjRw&amp;url=http%3A%2F%2Fwww.jobinterviewtools.com%2Fblog%2Fjob-interview%2Finterview-answers%2Fsample-interview-answers%2F&amp;ei=Z6wSUaWTA8b62gWK6oGIAw&amp;bvm=bv.41934586,d.b2I&amp;psig=AFQjCNGB0Vle1o5oiyw3huEgnSNzceOXUw&amp;ust=13602646689117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no+copying&amp;source=images&amp;cd=&amp;cad=rja&amp;docid=wpn4fL9rkhgWlM&amp;tbnid=9DvIf7X-pAYsvM:&amp;ved=0CAUQjRw&amp;url=http%3A%2F%2Fblog.ipfactor.co.il%2Fcategory%2Fisrael-copyright%2F&amp;ei=f4cSUeHfA63y2gX30YCgBA&amp;bvm=bv.41934586,d.b2I&amp;psig=AFQjCNFcWLAfkOHhxPnxqZ_VWeTJMQnj8w&amp;ust=136025522503168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US" sz="4800" cap="small" dirty="0" smtClean="0"/>
              <a:t>Property</a:t>
            </a:r>
            <a:br>
              <a:rPr lang="en-US" sz="4800" cap="small" dirty="0" smtClean="0"/>
            </a:br>
            <a:r>
              <a:rPr lang="en-US" sz="4800" cap="small" dirty="0"/>
              <a:t/>
            </a:r>
            <a:br>
              <a:rPr lang="en-US" sz="4800" cap="small" dirty="0"/>
            </a:br>
            <a:r>
              <a:rPr lang="en-US" sz="4800" cap="small" dirty="0" smtClean="0"/>
              <a:t>Review Session One</a:t>
            </a:r>
            <a:endParaRPr lang="en-US" sz="4800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551" y="5334000"/>
            <a:ext cx="7211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Gerry W. Beyer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</a:rPr>
              <a:t>Governor Preston  E. Smith Regents Professor of Law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</a:rPr>
              <a:t>Texas Tech University School of Law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 essay answers under simulated exam conditions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170" name="Picture 2" descr="http://static.guim.co.uk/sys-images/Guardian/Pix/pictures/2010/8/18/1282152664628/Exam-pupils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60070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 essay answers under simulated exam conditions</a:t>
            </a:r>
          </a:p>
          <a:p>
            <a:pPr lvl="1"/>
            <a:r>
              <a:rPr lang="en-US" b="1" dirty="0" smtClean="0"/>
              <a:t>Study the </a:t>
            </a:r>
            <a:r>
              <a:rPr lang="en-US" b="1" dirty="0" smtClean="0"/>
              <a:t>topic</a:t>
            </a:r>
            <a:endParaRPr lang="en-US" b="1" dirty="0" smtClean="0"/>
          </a:p>
          <a:p>
            <a:pPr lvl="1"/>
            <a:r>
              <a:rPr lang="en-US" b="1" dirty="0" smtClean="0"/>
              <a:t>Obtain </a:t>
            </a:r>
            <a:r>
              <a:rPr lang="en-US" b="1" dirty="0" smtClean="0"/>
              <a:t>sample question</a:t>
            </a:r>
            <a:endParaRPr lang="en-US" b="1" dirty="0" smtClean="0"/>
          </a:p>
          <a:p>
            <a:pPr lvl="1"/>
            <a:r>
              <a:rPr lang="en-US" b="1" dirty="0" smtClean="0"/>
              <a:t>Set timer for </a:t>
            </a:r>
            <a:r>
              <a:rPr lang="en-US" b="1" dirty="0" smtClean="0"/>
              <a:t>allotted time</a:t>
            </a:r>
            <a:endParaRPr lang="en-US" b="1" dirty="0" smtClean="0"/>
          </a:p>
          <a:p>
            <a:pPr lvl="1"/>
            <a:r>
              <a:rPr lang="en-US" b="1" dirty="0" smtClean="0"/>
              <a:t>Write answer</a:t>
            </a:r>
          </a:p>
          <a:p>
            <a:pPr lvl="1"/>
            <a:r>
              <a:rPr lang="en-US" b="1" dirty="0" smtClean="0"/>
              <a:t>Compare your answer with model answer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Must practice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194" name="Picture 2" descr="http://i1.mirror.co.uk/incoming/article748199.ece/ALTERNATES/s615b/Adele+poses+backstage+with+her+six+awards+at+the+54th+annual+Grammy+Aw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634084" cy="32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annett-cdn.com/media/USATODAY/USATODAY/2013/01/08/01-07-2013-johnny-manziel-3_4_r536_c534.jpg?1b79b3da202957124496e3768cfb7b67cdb10c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59" y="2829733"/>
            <a:ext cx="2557420" cy="33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3.gstatic.com/images?q=tbn:ANd9GcQc45hZvMF5NqdzCLC3ytL8hAi76Voj1tNuCQyZHop-PLiDqlIwbN3yD9f_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r="14552"/>
          <a:stretch/>
        </p:blipFill>
        <p:spPr bwMode="auto">
          <a:xfrm>
            <a:off x="3142128" y="3022873"/>
            <a:ext cx="3012447" cy="30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Good night’s </a:t>
            </a:r>
            <a:r>
              <a:rPr lang="en-US" b="1" dirty="0" smtClean="0"/>
              <a:t>sleep – do not cram night before exam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242" name="Picture 2" descr="person slee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4267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Arrive on time and at right location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1266" name="Picture 2" descr="http://2.bp.blogspot.com/_tQMtwQmMH7I/S-uFayrxqWI/AAAAAAAAAAs/O6hCoKbmBTU/S724/Arrive-on-Time-Appliance-Repair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4"/>
          <a:stretch/>
        </p:blipFill>
        <p:spPr bwMode="auto">
          <a:xfrm>
            <a:off x="2667000" y="3200400"/>
            <a:ext cx="3429000" cy="29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exam --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Make exam environment comfortable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076" name="Picture 4" descr="http://www.blueglass.com/wordpress/wp-content/uploads/2009/11/comfortable-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54490"/>
            <a:ext cx="5172075" cy="38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exam --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Bring time-keeping device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098" name="Picture 2" descr="http://t3.gstatic.com/images?q=tbn:ANd9GcTkkhTRMQCQLADwmbaHWiW6kgb3ruq1zDAl5XCtjhXssyLnpfRFB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075326" cy="39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exam --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Review entire exam</a:t>
            </a:r>
          </a:p>
          <a:p>
            <a:endParaRPr lang="en-US" b="1" dirty="0"/>
          </a:p>
          <a:p>
            <a:r>
              <a:rPr lang="en-US" b="1" dirty="0" smtClean="0"/>
              <a:t>Determine types</a:t>
            </a:r>
            <a:br>
              <a:rPr lang="en-US" b="1" dirty="0" smtClean="0"/>
            </a:br>
            <a:r>
              <a:rPr lang="en-US" b="1" dirty="0" smtClean="0"/>
              <a:t>of questions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Determine point</a:t>
            </a:r>
            <a:br>
              <a:rPr lang="en-US" b="1" dirty="0" smtClean="0"/>
            </a:br>
            <a:r>
              <a:rPr lang="en-US" b="1" dirty="0" smtClean="0"/>
              <a:t>value of each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122" name="Picture 2" descr="http://www.wts.edu/uploads/images/CTW%20Images/bluebook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Spend </a:t>
            </a:r>
            <a:r>
              <a:rPr lang="en-US" b="1" dirty="0" smtClean="0"/>
              <a:t>about one-third of allotted time </a:t>
            </a:r>
            <a:r>
              <a:rPr lang="en-US" b="1" dirty="0" smtClean="0"/>
              <a:t>reading the question and thinking about your answer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146" name="Picture 2" descr="http://www.helpingwithmath.com/printables/images_fractions/Third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29432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Get facts correct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4338" name="Picture 2" descr="http://timslatter.files.wordpress.com/2012/12/facts.png?w=584&amp;h=1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6"/>
          <a:stretch/>
        </p:blipFill>
        <p:spPr bwMode="auto">
          <a:xfrm>
            <a:off x="1524000" y="3169024"/>
            <a:ext cx="60772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How to succeed on law school </a:t>
            </a:r>
            <a:r>
              <a:rPr lang="en-US" b="1" dirty="0" smtClean="0"/>
              <a:t>exams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Format of mid-term </a:t>
            </a:r>
            <a:r>
              <a:rPr lang="en-US" b="1" dirty="0" smtClean="0"/>
              <a:t>exam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Review of personal property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Break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Door prizes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Review of personal property (continued)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Practice exam essay question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Discussion of answer to practice question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purpose of each word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5362" name="Picture 2" descr="http://www.unleashingyou.org/blogs/jenn/wp-content/uploads/2010/08/Purpo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308771" cy="31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Watch for missing facts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6386" name="Picture 2" descr="http://www.tuscolatoday.com/wp-content/uploads/2012/02/missing-pi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34553"/>
            <a:ext cx="4263382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what is being asked and answer that question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3314" name="Picture 2" descr="http://brendanomeara.com/wp-content/uploads/2012/09/man-question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27241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1.  Spot i</a:t>
            </a:r>
            <a:r>
              <a:rPr lang="en-US" b="1" dirty="0" smtClean="0"/>
              <a:t>ssue(s) – use issue checklist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8434" name="Picture 2" descr="http://www.oxfordjournals.org/our_journals/cardiovascres/big_spot_iss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9149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</a:t>
            </a:r>
            <a:r>
              <a:rPr lang="en-US" dirty="0" smtClean="0"/>
              <a:t>the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Horizontal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Vertical (stacking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Chronological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Threshold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Order of rights of the parties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2.  Rule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9458" name="Picture 2" descr="http://www.senseoncents.com/wp-content/uploads/2012/08/Rule-of-La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32905" r="29636" b="27349"/>
          <a:stretch/>
        </p:blipFill>
        <p:spPr bwMode="auto">
          <a:xfrm>
            <a:off x="2590800" y="2209800"/>
            <a:ext cx="414283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  </a:t>
            </a:r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5602" name="Picture 2" descr="http://2012.igem.org/wiki/images/6/61/UCalgary2012_OSCAR_Flux_Analysis_Low-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3371850" cy="41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 </a:t>
            </a:r>
            <a:r>
              <a:rPr lang="en-US" b="1" dirty="0" smtClean="0"/>
              <a:t>Conclusion</a:t>
            </a:r>
          </a:p>
          <a:p>
            <a:pPr lvl="1"/>
            <a:r>
              <a:rPr lang="en-US" b="1" dirty="0" smtClean="0"/>
              <a:t>Therefore, . . . . .</a:t>
            </a:r>
          </a:p>
          <a:p>
            <a:pPr lvl="1"/>
            <a:r>
              <a:rPr lang="en-US" b="1" dirty="0" smtClean="0"/>
              <a:t>Consequently, . . . . .</a:t>
            </a:r>
          </a:p>
          <a:p>
            <a:pPr lvl="1"/>
            <a:r>
              <a:rPr lang="en-US" b="1" dirty="0" smtClean="0"/>
              <a:t>Accordingly, . . . 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Think before you write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6626" name="Picture 2" descr="http://www.asla-socal.org/wp-content/uploads/2012/02/thi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80" y="2743200"/>
            <a:ext cx="46866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 neatly or use computer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8674" name="Picture 2" descr="http://www.listentolena.com/wp-content/uploads/2011/11/curs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359"/>
            <a:ext cx="3817902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image.made-in-china.com/2f0j00iegaZHIzgjoD/10-Inch-Laptop-Computer-N1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49" y="2667000"/>
            <a:ext cx="3585322" cy="32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Succeed on Law School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Before – The preparation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During – The performance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After – The critique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Follow professor’s instructions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170" name="Picture 2" descr="http://sd.keepcalm-o-matic.co.uk/i/keep-calm-and-follow-instructi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305175" cy="38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 concisely and avoid ambiguity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9698" name="Picture 2" descr="http://1.bp.blogspot.com/-bLPVKKfLakE/T-0JWedUwXI/AAAAAAAAADI/Clp7TnY048o/s1600/Short-and-to-the-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1" y="2971800"/>
            <a:ext cx="4355856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Avoid </a:t>
            </a:r>
            <a:r>
              <a:rPr lang="en-US" b="1" dirty="0" smtClean="0"/>
              <a:t>abbreviations unless obvious or explained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AutoShape 2" descr="data:image/jpeg;base64,/9j/4AAQSkZJRgABAQAAAQABAAD/2wCEAAkGBhQSERUUEBQWFRQWGBcYGBUXFhQaGBYVFxUVFhQYFh8cHCggGBkjGhQUHy8gIygqLSwsFx4xNTAqNSYsLSkBCQoKDgwOGg8PGiklHyQ1KSw0KTAuLCotMCwuKjYsLC8sLCw1Ki4sLCktLikpLCo1LywuKSwsKSwpLSwsLCwsLP/AABEIALYA8AMBIgACEQEDEQH/xAAcAAEAAwEAAwEAAAAAAAAAAAAABAUGBwIDCAH/xABMEAABAwIBBgsCDAQEBAcAAAABAAIDBBEFBgcSITFxEyIyQVFhcoGRobEzUhQjNEJic4KSssHCwyVDY9EVJKLwFiaD8TU2U2STlOH/xAAaAQEAAwEBAQAAAAAAAAAAAAAAAwQFAgEG/8QALhEAAgIBAwEFCAIDAAAAAAAAAAECAxEEITEFEhMyQVEUImFxgZGh0ULhscHw/9oADAMBAAIRAxEAPwDuKIiAIiIAiIgCIiAIiIAiIgCIiAIiIAiIgCIiAIiIAiIgCIiAIiIAiIgCIiAIi9bp2jaQgPYihT4vEwXc8AdZAVNWZxaGPlVEfc4O/DdAaZFz2sz00TeSXv7LHfnZUdZn3b/Kgee05rfS6A68vwvHSuD1OeisebRRxtvs5bz6j0UKTKvGJ+TwoH0YgzzIQH0C+qaNpCg1eUdPF7SVje05o9SuCuwPE5vayP17dOYjyaV5Q5tpDrkmYNzXOPnZAdcrM6VBHtnYT0Nu70BCo6zPhSt9m2R+5tvxELHw5uIR7SV53aLR+fqpDMmcPj5Wi7tSF3kCvUm+DlyUeWTKvPs/+VT/AH328gD6qVR57XfzYPuvB8iB6qAyehj5EbO6MHzIWyNVhkw+Nhjv9KEDzaFIqbHxFkL1VKeHNfcjUmealdy2yM3tv+ElXVJnJoZNk7B2rt/EAqaTInCJuRotP0JnN8iVCqMzNO7XDPK3eI3jyDT5rhxa5RNGcZeFpm/pcdhk5EjXdlzT6FTG1DTsIXHqnMtO03iqI3dpr2Hy0vVRTkTjEHsnucBs0J7+TiuTo7cHBfq4f/jONU/LZMQPeh0x4tB9V7IM8FXGbSxMNto47D539EB2xFyukz2t/mwPHZc13rZXVJnfo3cpzmdpjvyugN0iz1Jl5RycmePvcAfB1lbw4nG7W1wO4hASkXg2UHYV5oAiIgCIiAjYjJoxuIXzfS4tiFa8tbUSOIGkfjNAAXA5rc5C+jcW9k7cvnvNt8ok+q/cjQHm3N9USG80rL9Ze8+n5qdBm1YPaTOPZa1vqT6KRjGJyiZ7Q9waDYAauYKrknc7lOJ3kn1VyOlcllszLOoRi3FR4LZmR9DHy3aR+lL+QsveyLD4+THGfsF34lnl+gKVaSPmyvLqU3wkaUZSxMFo4z3BrR5L0SZWO+bGBvJPpZVEdBI7Yx5+yVIjwGY/MtvIH5rruqY8/wCTj2nVT4z9Ee2TKWY7C0bmj81FkxWV22R3cbeinR5LynaWDvJ9ApDMkj86Twb/AHK97dEfQ87rVT5z9yge8naSd5uvxaN2T8DPaS23uY0ea9D6jDo+VLGftl/4brx6qtcHq6fc+cFGtGzYoL8rsOZyRpdmIn8S1sGcHCJBx26B+lA4ebV7DXRj5M5t6TOa2kiiXlHKW8kkbiR6LTRVmDy8ieJv/VdH+OylsySpZdcM5PZfG8eX91YWuqfOSnLpGojxh/UzcOPVDOTM/vN/VToctKlu0tdvaPysrGXN+fmTDvYR6EqHLkNOOSY3faI9QneaafOPsedxr6uO19Hkkw5fu+fE09lxHqCpRy0p5BaaJxH0msePP+yoJclKlv8AKJ7JafzUOXCpm8qKQfYdbxtZeez6afGPozr2zXV+LP1Ro5YMJm5cMQPXGWH/AEqLJm5wuX2Ti0/Qn/J1/RZ0i21fi5fT4Phskj1m1eKKf3X7LWqzKRn2VS8dtjXebS30VVLmfrIzeCeM7nSRn0/NWOFR3DyJXxlgvZodrFwOZwtrcFoqN08U8TXVHCNdI9hbt1NbfX0HXs5rKpZpOxlKX4fzNKnqXeJNw2ePNPl4+DOY4pV4lh0gjlne1xbpACQPBbci+u/O0rvtE+7ASuNZ6PlkP1H7sq7Hh3s2qiapJREQBERAQ8W9k7cvnvNt8ok+q/cjX0Ji3snbl895tvlEn1X7kaA1ldg8Je58smjpG+tzWjZ17lCfPh0fKljP/UL/AMN1hMr2D4dUdv8AQ1VOipO9njGSD2erOeyjpT8rsOZyRpdmIn8S9EmcuBvs4ZD9xo9Vzy4XvgopH8iN7uy1zvQLhtvklUYx4Rrps57zyIGjtPJ8gB6qDNnEq3cng2bmX/ESqCOjeZBEGO4QmwYRouv0Wda3erSfI6rYxz3Rami5Ac0usNpAB1rw6PCbK+sdtncOyGt9AoE2IzP5csjt73W8L2Vnk7ko+sY58cjGta7ROlpXvoh2qw+kF68oMm30j2Ne4Oa/kvAI1i2kCDsOsFAU+gv3RXR4s20A5Ukru9gHk2/mq+TJenEFaWsJfA6RrSXu1BsbHjqvxigMRqU8ALQZvKON4qHysa8MDLaQBtqkLtu5quMoMMibgdDO2JgmkLNOQNAc67ZSbnn1geCAw5YF48EL3G3pXRcgciKesw+WaZrjKHyiNwe8W0WNtcA2PGvtX7kTm1grqGOofLKx7i8EN4Mt4riBqLb+aAw9NjNRH7Oomb1CWS3heytKbOHiLNlU93bDHeoWjymzTClgfM2pLg0sGi6IDlvazaH/AEr7OZZXLHJl+HStjle15czTBaHDVpObY357tKAvKbPFXt5XAydqMj8Dmq1ps+Uo9rSsPWyVzfItd6qkmzWVraX4QQy4bpmEE8I1trm+qxcBrLQbrMYfh0s5c2CN8paLkMaXEC9r2GvagOqxZ7KV+qamlH/xvHrfyUqPOFg8vLGh24HD8IK4wBe4A2bdWzevDUulJrhnEoRl4kmd0irMHl5FRC2/9Ux+TyFaYZk9TCRksEpfom4Aex7TqI5hfn6V876IV/m7jAxSk+s/bepO/sxjtMh9koyn2Fn5YNTno+WQ/UfuyrseHezauN56PlcP1H7sq7Jh3s2qEsklERAEREBDxb2Tty+e823yiT6r9yNfQmLeyduXz3m2+USfVfuRoCjyvP8Anqjt/oaoWF03CzRx+89o7iRfyupeWB/z9R2/0NUzN/S6daw8zGuf320R5uQF5nPw5raWN8bGt0JQDotaOK5pGuw6Q1S8mMZZTYWyaXS0A5wOiLnjSWGpRcWmNTh9eCDeOeQi4I1Mcxw282jrXlk3gwq8HZC5xYHOJ0gASNGS+w7kBIylhaa7DpmW4zy0n3m6Iezwu7xV/HjkZqn0uvhGMa/ZxS022Hp1hZnKKo0cQw6naDosOlc7Dq0GgHnIDDferpuB6FfJWPe0MMQZo67jRA0nOOy1mlAVeRT208NaXamRVM2wXsxjW7O4Lxy5nZPQRTxm7eFjc02sbOJYd23yULJuo4XD8RkH8ySocB1OiaQPAheuqiLcDhDhYl8Rsegy3HkgNriWOwU5AnlawuuQDpawDY7AVQYPVtn/AMSEbg5j3OLSL6w+nDLjn+YV6Mvsm56mSJ0DA4Na4HjNGsuuNqhZsHceojPQy47LntP4kB45DO0aCsf1PHeILjzcFf5T/wDlzDu0z8Eyz2Bjg8Gqydt3jv4kav8AKs/8uYf2mfgmQG0zPwaOFxH3pJXeMh/soea7G6eKljo3TME4mnYIieOSJX21bm3UrIefgaLCov8A1WyE7Ngilk9S1c3wqDQykY3orJv9QlcPxIDpWcfKGnFNLTGZgnLobRX45vNG4at2tUuWmGioygw+Jwu0R8I4dIilmf6hqx2dM/xk9qm9GLplRCHZRRE/NoHkd9Q5v5oDSf49B8J+C8K34RoafBXOlodPR12ve2u1lz7IXCRTY9iMTRZnBNewdDXyMeAOoXI7li5sXd/xE2YHX8N4P7OnwFt1l1Wlg0cfnPvUMR8Jy39KAy+ReGGmykrYxqaYnyN7MkkTxbquSO5e7N/SQU0VfiNSAbVE4DtHSLIo5CLMHSXOOzbq6FsRhAdiUVbHra+lfE5w5/jIpIj3gyD7IWQzZ5QwP+GUFQWaXwmoLY3kWljkkdpBt9pBBu3oIPTYDO5zq+hm+DzUWjpyBznlg0Rog6LQ9vNJpB3cOfUVTZvHfxSk+t/bernOlkLFRGOamu2KRxYWE30H2Lhok69EgO1HZo9eqizdH+K0f1v7b0Bq89HyuH6j92Vdkw72bVxvPR8rh+o/dlXZMO9m1ASUREAREQEPFvZO3L57zbfKJPqv3I19CYt7J25fPebb5RJ9V+5GgM9lkf8AP1Hb/Q1aPNs0MjqZ3fNbbr0WtMj/ANPgs5ltG5tdOXAgOfcEggEaLdY6QqVshGwkXFjY2uDtB6kB1rB8p48ShmjYxzHcGWkOsdUjXN1EdazlJWyQ4AHxOcx7X8oGxHx1is7kzlG6ikL2NDw5ui5pJGq4OojYdXQdq1+SWVtI2EwzHQu+R1ntuzRe8uaL6xqBtrA2ICZUOM0eGTyD4zhWXPbjdpeJa0qd/wATH/EjRuY3QMYc12u+kWaRDhsIOv8A/VBxzHYZKmhhhex9pg86BBa1rWOa0XGrXpbOrcrN2SwOIfDC830A3g9EWuG6IN79HNZARsiKAQfC4m7G1Tg0dDTHGWjuBAUDOdXARQxX4z5Q630Wc/3nN81J4f4rFXMNiJJbEaiC2mjFx13Co8vDwlPQT85sCet7GP8AVjkB0iy5nm4ltXTD3myeUrT/AHXvzn1r454ODe5nEfyXEX446DrVRm8ntiDLnlNkB6yWk+oQF7icfBYRONl6iUdxqSB5BW2V5/5bw/tM/BMoOcNnB0Ib789/F0j1MywF8m8OA2lzAN5ZMAgNQ6bgZ8Ai2XjeDv8AgsQ37XOWVqYNDKtg6agO+9TkrsDsDhL4nvja6SAWieRrZqAOj0XAC5dlDBo5V0h9/gj4QyN/SgM7nUP8aPapvRi6hK62ULOvD3W/+0T6Bcszqn+NntU3oxb7KHEBFlLQ3NhJTPi73yT6PmAgOdNw5zsoWxW1/DnPOrmEpmv4LrVFUaWUFQ33KKEeM2n+pXEeSFM2tdXBn+Yc3RLrmw1AFwGwOIABPQuf5CZQsmxvEqhz2ti4MBr3OAboMlYxpuTax0b96A02anG+Ho3xk3fTzyxHp0dMvjP3XW+ysPhuaX/EYZ53SmGR1XPwbtHSBibI5puLjXpBxBB5lRZEZcjDaureWmWKbSs1pA47ZHGN1zqtZzx3hRcPzkVtOJG08uhG+SSQMc1j+DMjy4hhcNQufzsgNpnnxBkcFLRh5e+Oz3Ocbus2MxML/pO0nO7utYzNw7+K0f1v7b1nayufK90kr3Pe43c5xuSetaLNjC52K0pa1zg2QlxAJDRoPF3W2C5G3pQGuz0fK4fqP3ZV2TDvZtXG89HyuH6j92Vdkw72bUBJREQBERAQ8W9k7cvnvNt8ok+q/cjX0NiTLxuAXzZkvigoqh3whjxdug4Ws5h0mm5B1/NQG2r8XiL3xVEYcwG2sBw2DmOzbzKkrMgqSouaZ5jd0A6Te9p1juPcruowyKqbwsDxc/OBu0n6Q2g/7sqCqo3xOs8EHmI2HcVchVXYvdeGZll99En21mJmcVyAqobkM4Vo+dHrPe3leF1nXAg2III5jtXUqXKCVmonTHQ7++1SqippKoWqohf3iNfc5vGCjnp5x+JPXrap+ePmcmpqp0b2vjJa5puHDaCtXS50KlrSHtjkNtTiC036SG6j5KzxHNgx40qObc1/GHc4a/EHesfiuS9TTe1ido++3jM8Rs77KuXM5NDk3jkfwGtZNKBNKZXgO1aZdEBqOy5cDqUqpHC4HA7niez/AEyFh8nLn2kpUGKSsY6NsjhG7lMvxTrB2bNoCA7rW4bFMLTRskH0mg+HQubRU7KfHGMibosDwA0XsNKM3t3lS8KzrkWFVED9OM2Pe0/ke5Ulbi7JcVZPESWOlhsSLHaxpuDs50Bps7MvxMDemRzvust+tX2JwcJguDM96ppm9xdID5LKZ3JePTt6GyO8SwfpW7oYNPDsCb/7mE/dZUP/AEoCxy3zmuoa2KlZC12mYi+RzncVskmiQ1oGs6Nze/cVAyyp7ZR4U/3gR3tM35PCwWeOsvi8haQdBkIBHvNaDzdalZaZ0xU1dLUUkRY6lMhY6Wx0zIGgXaDqAsefn6kB6s6v/jZ7VN6MUrPNjTJMQhfSzNc6KNvHjcHaEjZpHjWNVxdpWGxnGpauZ01Q7Tkda5s0agLAWAAAAUHSQHTsbz2zT0hhZCIpXt0ZJQ64sRZ3Bi1236zqvz7VzW6vMAyGrayxp4HFh/mP4kf3nbfs3K6Jg+Y2OMB+I1OrnZGQxu4vdrPcBvQ8bxuzkLGlxAaCSdgAuTuC2WA5pa+psXR8Aw/Omu026mcrxAXU6Otw+gGjQwN0vfaNZ3vddxUGvyunk1B3Bt6Gaj3nardejtn5Y+ZnXdToq2Ty/h++CPh2afD6QB1bKZn+646LO5jeM7vNupaXCcoYBJHT0kIZG42uA1g2E3DRtOrnWTocOlnfaNpcedx2DrcStbR4LBQt4eqkaC35zjZrT9EbXO8+gKayimmL7TyytTq9Vqpp1x7Mc7v/AL9GEz0fLIfqP3ZV2PDvZtXB8vMoG4jVsNMx5DWcG3VxnnTe64aNY5Xku80LbMAKzjbJCIiAIiID8IWYyqyAp61vxjbP5nt1OHfzjqOpahEB88YzkdW4W8yREuj53tGq39Rv56x1hT8Iy1hqBwdSGscen2bj1E8k7/Fd0mgDhZwuuc5YZoIp7yU1opNtgOI49Y5t480PGs7MzOIZMkcaE3Huk6/snnVE9hBsQQRtB2rwbWVuFv4OdhLOZrrlpH9N3Nu8QtNSYjTV7dWqS3JNg9u73h49yuV6praZm36CMt69n6eRnoZ3MN2OLT1GytqXKd7dUgDx07D/AGKj4jgT4tY4zPeHNvHMq5XMQtWeTMUrdPLG6LWrwfD6vlMEUh+c3iOv+F3eFnMVzWTNu6mkbKPddxXdx5J8lOUilxGSPkOIHRtHgdSrz0i/iy9X1F8TX2OdV+GywO0Zo3Rn6QIvuOw9yi3XZI8o2vboVEYc07dQI+6VXVmQtDU3NO7gX9Ddnex2z7JCqTqnDlGjXqK7PCzmM9Y9+iHvc7RFm6RJsL3sL811b1WVlVJDFA6ZwihFo2Ns0N1EXu2xJs5wuTzlTMWzb1UNyxomb0x8r7p1+F1b5PZma+ps6RraZh55eX3MGv71lETmGup2E4JPVO0KaJ8rvoNJA3nY0dZIXacOzWYXRWNW81Eg5nni90bdv2iRuVzLlkyNvB0cLWMGy4DQNzW/3U9enss8KKl2spp8ct/TlmBwHMRUPs6tlZA3nYyz3951Nb4lbLD8nMJw/WyMTyj5z7Suv38RvcAq2uxiab2jyR7uxvgNShq/X09fzf2Me7rLe1Ufq/0aSvy4ldqiaIx08p1vQeCoKiqfIbyOc49JJP8A2XqVzg+S0s9nHiR+84az2Rz79iuqNVCzsjLc9Rq5dnLk/Ty/SKiOMuIDQSTsAFydy1WEZEk8epOiNugDr+0ebu8l78RxiiwplnHSlI5As6V2/wBxu+w3rAV+UNfi7zFA0sh52MJDAP6r/nbvALOu1zltXt8Tb0vSYw967d+nl/ZrMoc5lNSNMNE1srxqu32TD1kcs7vFZOhybr8WkEtQ9zY+ZzhYAdETNluvVvK2eSeamKCz6i0sm3WOI09Q5958lv44g0WAWa3k20klhGfyZyHp6Nvxbbv53u1uPfzDqGpaIBfqIehERAEREAREQBERAV+K4HFUMLJmNc07QQCuRZV5n5ISZaAkga+DJ4w7DufcfFdtX4RdAfPGE5cyQu4Kta421F1rSN7YPK9d60EuFw1LeEp3N187eST1j5p/3ZdBypyBp61vxjLP5nt1OHfzjqOpcfxrIytwt5khLnx++0c39RvR16xuXUZyg8ojsrjYsSQrKF8Rs8W6DzHcV6FbYRltDUDg6kNY4859m7vPJO/xUnEMmfnQG490n8J5+9aFepUtpbGPfoJQ3huvyUCAr9ewg2III2g7V+K2ZpPpcclZq0tIdDtfntC1dZlRPKLaeg33WavE7T4rCrSM2LqqqGc4RxfqLVFRUnj5n6SiLyjjLiA0Ek7ABcncrZncnipeH4XJO7RiaT0nY0bzzLQ4RkSeXUnRG3QB12+kebu8VCyiznU9I0w0LWyvGq41RMO8cs7vFZ92tjHaG7/Bs6XpM7Pet2Xp5/0W8GBU1FHw1W9ur5zuQD0NG1x8T0BZDKLOrLO7gcOY5t9QkteV3Yb8zfrO5VuH5M12LSCWpe5rOZzxYAdETNgHXqG9dSyayIp6NvxbLu53u1uO89HUNSyZ2SseZM+jpprpj2YLBgMmc1EkzuFr3HWblmldzj9N39vFdUwzB4oGBkTGtaNgAACmAL9UZMEREAREQBERAEREAREQBERAEREAXrlgDhZwuvYiA5tlhmhhnvJTWik26hxHHrHNvHmucCqrcLfwc7CY+ZrrlhH9N3Nu8QvpBQMVwSKoYWTMa5p2ggEIDkdHiVNXtsNUluSbB43e8P8AepV2I4E+LWOMzpHNvHMrDKzM9JETLQEkDXwZPGHYd+R8VRYVlxLC7gq1rjbUXEWkb2geV671NXfKv5FW/Swu3ez9T1LRt2LzlwyGpZwlO5uvnbySehw5itnS4LTUUfDVb26vnP5IPQ1u1zvE9S0oayuMW/P0MS3pl05qKxj1KXB8lpZ7OPEj94jWeyOffsVziONUWFMseNKRyBZ0rt/Mxu+w3rJZRZ1Jp3cDhzHNB1B9ryu7AHI36zuXnkxmnklPC17jrNzGHXcT9N35DxVC7Uzt2ey9DW0ugq0+63fq/wDXoVVdj9fjDzFC0thvrY0kMA/qu+cerwC2mSeaqKCz6i0sm3WOI0/RHPvPktphuERQMDImNa0bAAAFNVYvnhHEGiwC80RAEREAREQBERAEREAREQBERAEREAREQBERAEREB+ELNZU5BU9a34xln8z26nDcejqOpaZEB8841kTW4Y8yQFz4x89g5v6jejr1jcrHDcla7FZBLUuc1nM545uiJmwDr1Deu5PiB2hfrIwNgQFBk1kTT0bfi2cbnedbjvPR1DUtAAv1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63500" y="-842963"/>
            <a:ext cx="2286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24" name="Picture 4" descr="http://www.abbreviations.com/root/app_common/img/top_logo_abb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86635"/>
            <a:ext cx="38099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3863" y="2654180"/>
            <a:ext cx="16818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X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good </a:t>
            </a:r>
            <a:r>
              <a:rPr lang="en-US" b="1" dirty="0" smtClean="0"/>
              <a:t>grammar</a:t>
            </a:r>
          </a:p>
          <a:p>
            <a:endParaRPr lang="en-US" b="1" dirty="0"/>
          </a:p>
          <a:p>
            <a:r>
              <a:rPr lang="en-US" b="1" dirty="0" smtClean="0"/>
              <a:t>Select words with </a:t>
            </a:r>
            <a:br>
              <a:rPr lang="en-US" b="1" dirty="0" smtClean="0"/>
            </a:br>
            <a:r>
              <a:rPr lang="en-US" b="1" dirty="0" smtClean="0"/>
              <a:t>care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1746" name="Picture 2" descr="http://2.bp.blogspot.com/-2zjgoZmJMFE/TOMMzGh_cLI/AAAAAAAAAAM/KonZ88njSu8/s1600/SuperGrammar_Cover_Final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63" y="2200835"/>
            <a:ext cx="3331486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Don’t make up law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194" name="Picture 2" descr="http://t1.gstatic.com/images?q=tbn:ANd9GcSKLwfpoG-76nud9TRuVN_97Y-D8CHpNnIwel7089g3dSbPAhflj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029075" cy="40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Explain fully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9218" name="Picture 2" descr="http://t2.gstatic.com/images?q=tbn:ANd9GcRmzTM5_82_IHinATCbYpl9mu4dn7MG_h6dVIg_3l74fThDPZw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40386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Avoid treatise answer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2770" name="Picture 2" descr="http://upload.wikimedia.org/wikipedia/commons/thumb/3/3c/Berkeley1-1.jpg/160px-Berkeley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14600" y="2971800"/>
            <a:ext cx="393002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8675" y="3154501"/>
            <a:ext cx="16818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X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 my exams, no citations to cases or statutes are needed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Budget your time carefully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3794" name="Picture 2" descr="http://t1.gstatic.com/images?q=tbn:ANd9GcTVkJn4hmaes4tXvQ90sqgXTqTenzdnduqxD3X9z5W62AJ1zxwt293MpmJT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895600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Avoid repeating yourself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4818" name="Picture 2" descr="http://www.michaeldvd.com.au/CoverArtUnverified/1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56" y="2590800"/>
            <a:ext cx="267234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 confidently prepared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050" name="Picture 2" descr="http://static5.depositphotos.com/1005979/492/i/950/depositphotos_4925318-Thermometer---Confidence-Lev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7"/>
          <a:stretch/>
        </p:blipFill>
        <p:spPr bwMode="auto">
          <a:xfrm>
            <a:off x="2209800" y="2681847"/>
            <a:ext cx="48291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Avoid writing useless things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“I have no more time.”</a:t>
            </a:r>
          </a:p>
          <a:p>
            <a:pPr lvl="1"/>
            <a:r>
              <a:rPr lang="en-US" b="1" dirty="0" smtClean="0"/>
              <a:t>“Rushed for time.”</a:t>
            </a:r>
          </a:p>
          <a:p>
            <a:pPr lvl="1"/>
            <a:r>
              <a:rPr lang="en-US" b="1" dirty="0" smtClean="0"/>
              <a:t>“Out of time.”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Avoid slang, swearing, jokes,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AutoShape 2" descr="data:image/jpeg;base64,/9j/4AAQSkZJRgABAQAAAQABAAD/2wCEAAkGBhQQEBUUEhQWFRUWFxUWFxcXFxUWFhwYFhQXFhcXGBYYGyYeGhkjGRQdHy8gJCcpLCwsGB4xNTAqNygrLCkBCQoKDgwOGg8PGiwkHyUsLC8tLTIsLCw0LCopLCksLCwsLCwpLCwsKS0sLCwsLCwsLCwsLC8sLCksLCwsNCwpKf/AABEIAOEA4QMBIgACEQEDEQH/xAAcAAABBQEBAQAAAAAAAAAAAAAABAUGBwgBAwL/xABMEAACAQICBwQFCAgDBgYDAAABAgMAEQQFBgcSITFBURMiYXEyQoGRoQgUI1JicrHBM0OCkqLR4fA1srNTY3ODwtIVFhdUdPE0k5T/xAAbAQACAwEBAQAAAAAAAAAAAAAABQEEBgMCB//EADYRAAEDAgMFBgYBAwUAAAAAAAEAAgMEEQUhMRITQVFhBiIycaHRgZGxweHwQhQjMxVSYoKS/9oADAMBAAIRAxEAPwCqaKKKtKsiiiihCKKKKEIooooQiiilMOXO/BbDqd1eHPa0XcV2igkmOzG0k9Emop2iyMes1/Ld8TSqPLIx6t/O5qq6tjbpmncPZ6rkzdZvmfZR+i1SdYVHBQPICvsVwOIDg1MG9lz/ACk9PyorauXqWV8mMHiB7hR/qH/H1UnsueEnp+VFqKkT5fGfUHs3fhSaTJFPokj4iura6M65KjL2cqmZsId6fVM1FLZspdeFmHh/KkbLbcd1W2SNf4Skc9LNAbStIXKKKK6KuiiiihCKKKKEIooooQiiiihCKKKKEIooooQiiivqKIsbKLmoJAFyvTWlx2Wi5XzSzC5Wz7z3R1PH2CnDBZWE3t3m+ApdSyau4R/Na/D+zt7Pqf8Az7lJ8PgETgLnqd5/pSinfIdFcRjWtDGSvN27qDzbmfAXNWNkWqOGOzYljM31VukY93eb3jyqkI5Jjcp5LXUeHt2G2vyH3/KqfD4ZpG2UVnbooLH3DfUiwGrjHTb+x2B1kYL8N7fCrswOWRQLsxRrGvRVC++3GlNqtNo2/wAikc3aOU/4mgeeaqfC6mpj+knjXwVWf4nZpwi1MJ62Jc+SKN/tJqyaK6imjHBLXYzWO/n6D2VcSamYrd3ESA+KIfwtSLEamH/V4lT96Mj4hjVqVy1SaeM8FDcYrG/z9B7Kk8bqrxsfoqkg+w4v7n2ajWPymbDm00Tx/eUgew8D7K0javiWBXBDAMDxBAI9xrk6kadCr8PaKdv+RoPp+/JZnrymw6v6QB/H31eWdascJiLlFMDnnHuX2oe77rVXWkOrvFYQFgvaxj14wSQPtJxHsuPGqroJI8x6J7Bi1JWDYfkTwP7ZV9ismI3ob+B4+/nTcVtuNSmvDFYJZBv48iOP9asw1pGT0vr+zrHgvpsjy4Hy5KOUV74rBtGd/DkeRrwpq1wcLhYqWJ8Lix4sQiiiivS5IooooQiiiihCKKKKEIoor7ghLsFHE/3eoJAFyvTGOe4NaMyvrDYYyNYe08h50/4XCCMWHHmeZruFwojWw9p6ml+WZZJiZVihXaduA5eJJ5AdaSVFQ6U7LdF9DwzC46GPey22rZnkvGGFnYKgLMxsFAJJJ5ADjVm6J6qgAJMbvPEQg90ffYcT4Dd4mpLodoPFgEDGzzkd6Q8uqp0X4nn0qTWrrDTBubtUoxLHHykx05s3nxPsF8QwKihUAVQLAAAADoAK+7V2irqzRzRRRRQhFFFFCEUUUUIRRRRQhctQRXa5ehCh+lWreDF3eO0M287SjuMftqPxG/zqos5ySbCSGOZCrcjxVh1VuYq/s7zmPCQtLKbKvLmTyVRzJqiNJNIpMdMZJDYcES/dVeg8ep5+6l9U1gz4rYYBNVPJac4xz59EzyRhhYi4NMePy8xm43qefTwNP1cZQRYi4NcIJ3RHonGJYbHWszycND+8FFqKVY/A9mfsngfyNJafMeHjaC+aTwPgkMcgsQiiiiva4oooooQiiiihCAKkGX4Ps13+keP8qQ5PhLnbPAcPP+lPFKK2e53Y+K2/Z7Dg1v8AUyDM+Hy5r2weEeaRY41LO5CqBzJ/vjV6aG6IJgIbbmlYAyP4/VX7I+PGmbVlof8AN4hiJV+lkHdB9RDw8mbifCw61OwK9U8OyNo6qnjWJmd5hjPdGvU+yAK7RRVtZ1FFeOKxiRKXkdUUcWdgq+8m1QzNtc+V4e4+cdqw5Qq0n8W5P4qEKc0VTGZfKSiG7D4SR/GSRU/hUN+NR3GfKMxzH6ODDoPESOePXbA+FCFom9F6zBNr3zVjuljXyhj/AOoGk664s5O8YliPCDDkf6VCFqe9FZYbXJnK7ziSB4wYcDy/RUoh18Zop3yxN5wp/wBNqELT9FZ3wfyjcav6SDDuPsiRD79th8KkeW/KShb9PhJE8Y3SQe5glCFctJcxzFMPE0srBUQXJP4DqTwtUUyXW/luKIVMRsOfUkR0PC/G2yeHI1ANOdNGx8myl1gQ91eG0frsOvQchXGaURi/FMsPw99ZJYZNGp/eKS6X6WPmE20brGtxGnQfWP2j/SmGuVZurjQL0cViV6GKMj3SMPiB7elLGtdM5bmeaDDafSwGg5n91XtoZq0QwNJjEu8ikKh3FFPreEn4e+oLpToy+AnMb71O+N7bmX8mHAj+YrQdqZtKtG0x2HaNrBuMb81bkfLkR09lXpKZpZZuoWTpMalZUF8pu12o5eXks8zQh1Kngf7vUcxEBRip5fh1qW43BvDI0cg2XRirDxH5eNNeaYTbW44r8RzFcaSbdu2ToU7xqgbVw76PxAX8x+5hMVFFFO188RRRRQhFfUaFiAOJNq+acclguxY8tw8z/SuUsm7YXK5Q0xqZ2xDifTinaGIIoUcB/d6lmrzRr55igXF4orO/Qm/dT2kXPgp61FqvnQHIPmmCRSO+/wBI/mwFl9i2HsNJYGbx9yt7i9UKOm2I8ich0HFSNa7TbnukMGBhM2JkEaDdc8SeSqo3sx6CqB05154nGFosHtYaE3G0D9Ow8WH6PyXf4mmq+fq5dLNZuBy24mlDSj9TH35PIjgn7RFU9pN8oLGTkrhEXDJ9Y2klt5sNlfYp86Q6H6k8bmBEs98NE3e2pATK1+axkg7+rEdd9XRoxqmy/AWKQiWQfrZrSNfqARsr7AD40IWf8Horm2cN2nZzz34SzMQluPdeUgW8Fqa5N8nCZrHFYpI/sxK0h8tptkD3Gr8ArtCFWuWagctit2gmnP25Nke6MLu9pqS4LVtlsIsmCg82QSH3vc8qktFCEjw2Twxfo4o04+iiLx48BSpUtwr6ooQvlkB40kxWSwS/pIYnva+1GjcOHEUtooQozjtWmWzDv4KDzRBGffHY1F821BZa4JQzQWBN1k2lHO5EgO72irNJqptY+nnbFsLh2+jG6Rx6x+op+r1PPy485JBGLlXKKjkq5RGz4nkFXByCDCTSLBIZluQJWUJdegAJ3X58924V61ypjoBoQca/aygjDofLtGHqj7PU+zyVd6Z6+gf2MNp+QHzJ9yodhdJsPgsTG08RnAILRqQN3JjcEHfv2d1+ZA43toprEwWZADDzDtLX7F+5KOvdPpW6qSKb9KNUGX48FjF2Mp/WQ2Q36snoN5kX8apbS/U7jssPaxXniXvCWIEOtt92jBLLa17gkDqKaRRiNtgsDW1r6yTbf8ByC1BXDWdtBde8+GKxY6+Ii4dp+vXxJ4SDz3+J4VfmTZ3DjIVmw8iyRtwZfiCOIYcwd4rqqKgWtrRm6jFxjetkltzXgrnyO4+BHSqtrS+NwqyxvG4urqVYeBFjWdc4yxsNiJIW4xsVv1HFW9qkH20tq47HaC23Z+s3kZgdq3Ty/CiWY4bYc24HeP5e+ktPmbwbUd+a7/Zz/vwpjplSybyMFZfGKT+mqiBocx8fyiiiirSUIqQZZFsxDx3+/wDpamBFuQOpA99SkCwt0pbXvs0NWt7MwbUj5TwFvmnzQvKPnWOhjIuobbf7qd4+8gD21b+mmmkGVYYzTG7G4jjBG3I1uA6Ac24AewGB6s5Y8JDi8dOdmOJQt/4mA6sTsADmSKqnOM0xWkOZDZUs8h2Io/VjjBJtfoBdmbzPQV5pW2ZfmuOOz72q2ODRb46lczHM8fpDjgLGWQ32I13RxpcXtfcq8LseO654Vd2guqTC5SnzjElZp0BdpGH0cdhc9mp6Aemd/TZ4U+6C6CwZPhthLGQgNNM1gWI/yoOQ5cTvJNNumWsjLhhMTEMZE0jQzIqoTJ3mjYAXQEDebcatJEpLk2lmExjMuGxEczKNpgjAkC9rn2071mfUfpXhsvxU7YqURK8SqpIdgSHBt3VNt3Wr8y3TjA4k2hxcDk+r2ihv3SQfhQoT5RXAaYNItOcJl8sMeKlEZm2tkkEqAtt7keiCTYE7uPQ0IT+TXxHiFbcrA+RB/Cm/OMQsmCmZGVlaCUhlIZSDG28EbiKon5OX+JT/APxT/rQ0IWiqKYNKdOcJlq3xMwViLrGO9I3kg328TYeNPWGxCyIroQysAysN4IYXBHgQaEL1rhoNQPWJp382U4eBvpmHeYfqwR/nPLoN/SvD3hguVYpqZ9TII4xmUh1k6d7O1hcO3e4SuDw6xqRz6nlw8qtrpNIc1zQQLfix9EfmfClLnOmevoUEEOG0+ZyGp5n90Uz0J0NbHy3a6woe+3X7C+J+A9lXjhMIsSKiKFVQAoAsABWddFdfM+DjWJ8NDJEu7ubUT+JJ7yk8+G+rj0N1m4PNO7C+xLa5hkssm7iV5OPFSfG1M4YhGOqxGI176yS58I0H7xUtooorslirPWHqWgx4abDBYMTxNhaKQ/bUeix+sPaDxqmMj0hx2j+NZSrRsCBLA99h1HDw4ei69d1wSDoPW5iGjybFsjMrBUsykqR9NGNxG+sqYvHSTEGV3kIFgXZmNr3sCx4XNClbA0S0ugzPDLPh2uDudD6aNzVh18eBG8VAtcOUbMsWIA3ODG33l3r71J/dqm9AtNZcpxazJcxmyzR8nT/uF7qevgTfRemwTHZS0sRDrsJiI2HNR3r+HcJ8q4zN2mEJhhk+4qmO4XsfI5KkmW4IPA7vfUYkTZJHQke6pRTDm0dpT4gH8vyqvQPs4tWg7TQbUTJeRt80jooopvZYOyUZcl5V87+4X/KpFTFk4+lHkfwp9pNXn+4B0X0Ls0y1K53N30AXnprpAUy/D4JCRts+Jn8bsUhX2Khf9pDVm6idCBhcH87kX6bEi63G9Yb90D7/AKR8NnpVHw5e2MzJIL75Zo4r9FLBPgv4Vr+CEIiqoAVQFUAWAAFgAPACrsYs0BZKsftzvd1P1WZdbesWXH4uSCNyuFicoqA2DlDYyP8AWuQbA7gLcyajuQ6CYvGwS4iGP6GFXZ5GIVe4hdlXmzWHADmL2ppzXCtFPLG+5kkdWvxurEH4irM0H1pYfD5PPgMQrK3Z4kROq7St2quQr23g7TWvYi1uFq9KuoTofoRiM1eRMNsbUaBztts3BOzuNjvv5UrznVdmWEBaXCyFR60dpVt1PZkkDzAqT6gc7gwuLnOImjhDxKqmRggJ7QGwLbr1onDYtJVDRsrqeDKwYewjdUqFGtVf+DYO/wDsh/mam7WFqlgzZu17R4sQFCh97oQLkBoydw3nepHHnU7VbVVmt3WdistkTD4aEAyJtLO3f57JVE4bQNvSv6Q3b6EKs8ywua6Nkxl/oJg6Cx7SCS6kNZTvRrHop8xUW0a0pxGAd2wrbEkqdkW2QWCllbu33BrqN9qm+B1W5jmSyYzMJHjUI73lu0zBVLALGfQXdbfa3IGozq/0HbN5ZoUkEbpCZVLAlSQ6LstbeB3+Iv5VClTfRbUZisa3b5lK0QfvFdrtMQ9+bMbhPbtHwFXpk+UR4SCOCEERxrsqCxY2HixvzrOuE0izfRuQRTKTDewSS7wMP91IPR3cgR4rVxZnrDEOAhneLs8RPGHSBmDFdobmYi3dtY8Ad9txvaHODRcrpHE+V4YwXJXrp5puMFH2cZBncbhxCA+u35DnVKyyl2LMSzMSSTvJJ3kk9a+8ZjHmkaSRizsbsTxJ/vlXtlOVSYqVYoluze4DmzHkB1pTLIZXL6DQ0MeHwkuOfE/vBe+j2j8mNnEUQ8WY+iq82P5DmavTJtG4MLAsSIpA4lgCWPNibbzWe8+1kvhA2Eyx9hFNpMSAO1mcbiyk+hGOC2323330iwmeZ9CoxQfH9mBtbbiZ4iOpDgqV8Tuq/BDuxc6rJYpiTqt+y3Jg069StAZ9q3y/GqRLhowx9eMCOQHrtJa/tuKojWDquxGTOMRA7vAGGzKO7JG1+7t7PDfwcWF+hsD8aSa5sdiHieGZ4CIlWVIzZDIHe7qDc2KlTblw5Vemg7HH5LB86PbdtCRLt79oFmBv7KsJMmfVBrJ/8UgMU5HzqEDaO4donASAdb7mHUg87Cxayrl7NkWfhdo7MM/ZsfrQyEC5HjG4bztWqRUoKhuuP/BMX92P/WjrKFa11r4UyZNjAOUW37I3Vz8FrJdqEBWjnuhIm0cwWOiX6SFGWW3rRGeQBj4oT7mPSpDqF0k7fD4jLZTeyO8V/qP3ZF9jMG/bap1q3ypXyDDQyC6yQMGB5rKXJ+D1RGryZsBn0CNxXENhnH3yYD/EQfZUFANjdODJYkHiNx9lNGeJvU+BHu/+6kufQ7GKnXpLKOnrmo9ng7q+Z/D+lLKXuzBb/F7S4c53QH6Jnooop7Yr5vspdk36X9k/lT7TBlB+lHiD+FP1Ja//AC/BfQuzZvSf9j9kk1eFf/MOH2uHbN79h9n+K1anFY7THtg8xSexBjmjlA6gMHHsK/jWwMNiFkRXQhlYBlI3gqwBBHgQavs8IWMqRaZ/mfqqw1l6lVzCVsThXWKdvTVr9nIQLbVwLo9uJsQfDeTTOdas8xwYYy4WTZUEl0AkQAcWLITYW377VpnRvT3BZgB83xCM3+zY7Eo/5bWJ8xceNKdL/wDD8X/8bEf6L16XFY2tThkukGIwUgkw0zxMOatYHwZeDDwIIqyfk8YRJcVilkRXUwLdXUMP0g5EWqIa0ssgw2bYmLDACNWXur6KsY1Z0HQBid3LhyqELQmq3Tv/AMWwe24CzRtsSgcCbXV1HIMOXIg1K58BHI6O6IzRklGZQWUkWJUkXUkDlVJ/JqDbeNPq7OH995bfC9XpUoKRZzCXw0yqLs0UigdSUIA99U9qO0KxmBx00mKw7xI2HKBm2bFu1jNtxPJSfZV3U2Z/nsWChaWU7huAHpM3JV8agkDMqWtLyGtFyUh02znD4fCt84RJQ+5YnCsHbxU7rDiTyqjs1zSTEytLK20ze4DkoHJRyFKNIM/kxsxllPgqj0VXko/nzpvhhZ2CqCzMQABvJJNgAKVTzGQ2Gi+gYXhraOPbf4jqeXT3Xpg8G80ixxqWdjYAcf8A68atDM8hGUZJi3UjtzAwaQdX7gCnko2t3jvqttWmkmxnsUbd1T2sJB+uVIF/HbUL7avPTbKDi8uxMCelJC4QdWAuo9rACrdPBsDaOqz2MYoah26jPcHqfZZr1SZImMzfDxyqGRduRlO8Hs0LKCOY2gLjpWrtmsi6vdIxluZwzyA7CsySCxuFdSjG3G63vb7NamOlWEEHbnEw9lba2+0XZt7+Phxq2s+VmDWpkqYPNsTFEAqbSuqjgO0RZCo6AFjYdLVojVR/g2D/AOF/1tWbNP8ASMZhmM+JUEI7AJfjsIoRSRyJC3t41d2i+n+EyzIcK00qmQQ92FWBlY7TWGz6o+0dw+FCCqv12EHPZwvG0ANvrdinxsRWn4R3RfoPwrMOguUzZ5nXbyi6iX5xOd+yAG2ljHmQEA6Anka1AKEFNuk2E7bBYiPjtwTJ+9GwFYxFbO0kz6PA4WTETBjHGAWCgFu8wUWBIB3sOdVf/wCsOR/+zb/+XD/91CFZ+jOD7HA4aP6kEKfuxqPyrNGeW/8AMr7PD/xAe/5wL/G9aPy7SyCbLxjl2lg7N5O+ApCxlgbgEgegedZw1cYdsfn0DtvJnbEufFCZiT+0APbUKFJdLv8A8/Ff8aX/ADmovnfoL978jT/nc23ip26yyH+M1H88bur5n8P60sgznHmvoGId3DCD/tH2TPRRRWgXza5SjL3tKvnb37vzqRVFlaxv03+6pQrXAPXf76T4g3MOW37MS3Y+PkQV8aZaPmTL4cbGL9k74ee3IFu0hcj/AJhW/wByrJ1D6cDE4X5lK30uHHcud7Q33W8UJ2fIr40n1YrHiUxWCnG1HNGDs9bd1rdD3lIPHd4VVmkOSYrR/MhssQyN2kEo4OlyLkeV1ZT48iCe0DrxhJMVi3dW8czf55pJnmr/ADDBk9thZQAfTVe0T99LgUii0sxiIYxipwhUoU7V9nZIIKlSbWsbWrT2r7WDDm0G0tkmQDtYr71P1l6oTwPsO+lummWxPgMUzRozDDzkEopIIiYggkXG+uyWrJOX5vNhyxglkiLDZYxuyEjjYlSLil+QaH4vMHAw8EklzvexEYvzaQ90e+9WB8nXCpJjMRtorWhUjaUNY9oN4uNxrQwW1Qi6iurfQZcpwYiuHlc7crjgWtYBb79lQLD2ndepXRXhjMYsKNJIwVFF2J4ACpQASbBeWaZpHhomllbZRRc9fAAcyeAFUTpXpRJj5i7bkFxGnJV8erHmaVabaYtmEu66woe4vX7bfaPwHtqNUrqJ9s7LdFusHwsU7d7KO+fT8roFzYVcGrzQT5sonnX6Zh3VP6tT/wBZ59OHWkOrjQPY2cViV73GJD6v22H1ug5cePCyRXangt3nJZjOK7wmCE5cTz6eSzRrk0ZfLs0+cxXVJ37eNx6soIZx5h++PBvCrv1fabx5rhFkUgSqAs0fNXtxt9RrXB9nEGnDSzRaHMsK+HnHdberD0kcX2XU9Rf2gkHjWb82yLMNG8YJEZlFyEmQXikXjssDu5b0bpcX3GryzCs/WJqNXGytiMG6xSuSXje/Zsx4sCoJRieO4gk33b7wbB/J8zF3AdoI1vvfbLbuoVVuT4G1S/Rv5RcDKFxsLxvzeLvxnx2SdpfLvVKf/W7KbX+cny7Ge/8AkoQq40t1D4kSxJgUV41hRXkd0Rml25C7Fb3G5lA8ABvtX3kfycsQzA4vERxpzWK8jnwuwCr57/Kn7SP5RWHQFcFC8rcnl+jjHjsgl28u750z6pNPMxxeaOZRJiIpRaWwtHDs3KMvqqN5GzxYG+8ioQri0Z0Ww+XQCHDR7C8SeLM31nbix/DgLCnegUVKhQvXH/gmL+7H/rR1lGtu4rCpKpSRVdTxVgGU777wdx3iq71k59l2UQ2GEwz4lweyi7GLy7R7LuQH2sRYcyBCrTPtNxFo9gsBE30kqM01j6MYmcqh8XIB+6v2qk2ovRz5thMRmUosWR1iv/s47tI3kXQD9g9arrQfQ+bOscQdybXaTyBVUKpJNlAAAZjuVQLDpYGr/wBPpUweVGGIBFISCNRfcvMD9hTXh52WkrvTxb2VsY4kBUuTfjTPnj95R4E+8/0p3pgzSS8p8LD3f1qhRNvLdbTtDII6PZ5kBJKKKKeXXzq4RT/lU21GPs7v5fCmCl+TT7L7J4N+IqpWR7cZ6J7gVTuKsA6Oy9lMtFM3+aYyGU+iGs/3G7rfA39lXRpdohBmmGMM48Y3HpI1tzKfxHAiqAq8tXGf/OsEoY3ki+jbqQB3G9q/EGqFI/VqedoqW4bOPI/ZZ2znIsdo/jVbaaNwSYpkvsOo42vuP2kb2jgTcehetzC5rEcLjLQzSK0bC5WKQOpU9m97qxBPdJv0Jqws5ySHGQtDiI1kjbirdeRBG9WHUWIqhdOtQ0+GLSYG+Ii49n+uXwA4SDysfA8aYLIq5dF9X2Dy12fCxsjOuyxMkj7gb8GJtvFSSsv6I64cdlh7KW88Sd0xTEh0tusrkbS2tbZa4HQVc+i2uHL8dZe17CU7uzmsm/or32G38N4PhQoU1llCgsxAABJJ3AAcSTVLafabnGv2URIgQ7uW2w9Y/Z6D2+S3WNp184Y4eBvoVNnYeuRyH2B8T4cYFS6onv3WrZ4NhOxaeYZ8By6+f0RViauNBO1K4rEL3BviQj0jydgfV6Dnx4Wuh1e6DHFuJ5h9Ap3A/rGHL7g59eHWrlRAAABYDhRTwX77l5xrFdm9PCc+J+3uugV2iimKxyK8cXg0lQpIiujCzKyhlI6EHca9qKEKtc71B5diCWi7TDk8o2BT9xwbeQIFR4/JpS+7HNb/AIC39/aflV10UIVX5N8nzAQkNM0uIPRmCJ+6gB/iqxsuyyLDxiOGNI0XgqKFX3Dn40qooQiuE0zaUaX4bLYe1xMmwDuVRvdj0RBvPnwHMis7aea3cVmTukbNBhjuESmzMP8AeuN7X+rfZ87XoU2VoaxNd0ODDQ4IrPiN4L8YYzzuR6bD6o3Dmd1jUOjOiuNz/Fs5ZmuwM2IkuVUHl4tbggt7BvD1qz1Py5g6zYpXiwnG/ovL0CA7wnV/d1Gi8qymLCxLFBGscaCyqosPPxJ5k7zzoRokei+i8GXYZYMOtlG9ibbbtzdzzY+4bgLAWqudb2cdpiI4FO6Jdpvvva3tCgfvVaeZ5guHheVzZUUsfYOHmeFZ2zHHtPM8r+k7Fj7Tw8hw9lU6t9m7PNaLs/TbyczHRv1KSyPsgk8hf3VF3a5JPM399PWcT2TZ5t+A/rTJXWgjs0uPFeO0lTtzNhH8R6n8IooopjcrLIrqtYgjiN9coqNVIJBuFJsNOHUMOf48xUl0H0k+Y4tXY/Rv3JPuk7m81O/yvUDynF7LbJ4N8D/X+VPdIZmGCTL4L6XRTsxKk2X8rO8+f3Wm43BFwbg7wRwsa+rVW+q7THbUYSY95R9CTzUep5ry8PKrHvTKN4e24WFqqZ9NKY38PUc1G9KtXmCzIH5xCO0tYSp3JR0744+TXHhVE5toZh8Bi5EhmOIC2AYqBsnftKbGzsN3eFhx3Xq2dY2nnYBsNh2+lO6Rx6gPqj7Z+HnVS1TqZ7dxq0WC4VtWqJhlwH39lyvKfNosMUaZTIL/AKNWCswB396x2Ryvbw8pLofok+YTWF1iWxkfoPqr9o/Dj52ZmuqPLcSBt4ezBQodHdGsBYXsbE+JBrnTwbR2naK/jGKiAbmLxHXp+VGsl1+5bsqjRzYcAAW2FdAAOAKG9h92pVgtauVy+jjYh98tH/qAdahWZfJvwzX7DFTR+Dqko+GwbVHcX8nDFA/RYqBx9pZIzx6AMOHjTNYY5q8MNpNhJf0eJge9/Rmjbhx4NS1MWjC4dSOoYGs3TagMzXgIG8pf+5RSE6kc2/8Abr/+6D/voULUayA8CD5V9VjzRXF4mHHRR4eZ4pGmSK6NuuZAu8A2dd/A3BrYQoUrtFFeWJxKxqXdlVVBLMxCqAOJJO4ChQvWql1ma7FwbNh8DsyTjc8u5o4zzUDg7/Ac77wI5rT10jEI+EwBIjO6ScEqXHNY+YU825jda28wDQzQDFZrLswJaMHvytujT2+s32Rv8hvqFNk347McVmWJDSNJiJ5CFUW2mPRVVRYDwAAq59W+oxYSmIzEB5BZlw+5kU8jKeDt9kd3repzoNq3wuVR/RLtzEWeZwNs9QvJF+yPaTUrtUougCg12o7pppUuAw5bcZXuIl6nmx+yt7n2DnUOcGi5XuKJ0rwxguSobrZ0m2mGEjO5SHlI68VT2ekf2aravSednZmclmYlmJ4kk3JPtprzfF7K7I4tx8B/WlPenkt+2X0JjY8Lo7nh6lNuOxPaOTy4DyFJ6KKftaGgNC+azSumkMjtSboooor0uSKKKKEIp9yzHba2PpD4jrTFX1HIVII3EVXnhErbcUzw2vdRTbY8J1HRSuKUowZSVZSCCNxBG8EHrerDm1sscFshbYo9wt6gFv0g+0enI+FVjgsYJFvwI4j++VKKSBz4iW6L6C+npq9rJTmBmPY+y+ncsSSSSSSSd5JO8knrTpo1o5JjpxHHuHF35KvU+PQc6SZVlrYmZIUsGc2BJsBzJPs5cTV96N6Ox4GARxjfxdubNzJ/Icq9wQ7w3Oiq4tiQo2bDPEdOg5pRkuTR4SFYohZV95PNmPMml9FFNQLZBYBzi4lztSiiiipXlFNelOZ/NcFiJuHZwyOPMIdn42p0qu9e+adjk7rexmkjiHltdo3wj+NCkKl9T2WfOM6w1+EbNKf+WpYfx7Narqgvk35XtYjFTkehGkQPjI20fhEPfU31ha5IMu2oYLT4kbioP0cZ/wB4w4n7A39StQgqYaTaVYfLoTLiZAi8FHF2P1UXix/Dnas36xNaU+bP2agxYYHuxA95jyaQj0m6KNw8TvprVcfn2M9fETN7ERb/ALsaD+7mr31e6ncPluzLLafEjftkdxD/ALtTz+2d/S1CNFX+rrUXJiNmfMA0UW4rDvWV/v8AONfD0j9njV95dlseHjWKFFjjUWVVACj2D8edKaKlF0UVy9Muk2lcOAj2pDdjfYjHpMfDoOpO6oJAFyvUcbpHBrBclKNIM+jwUJllO4blX1mbkq+P4caofP8APZMbO0sp3ncqjgq8lHh+Jua+9IdI5cdKZJT12EHooOg/M8TTRLKFBJNgKVzTGU7LdFvMMw1tEwyy+LnyC+MTiRGpY+wdT0qOyylmJPE1643GGRrngOA/vnSemdLT7ptzqVlMYxM1kmyzwDTr1RRRRVxIkUUUUIRRRRQhFFFFCF9wzFDdTYin7BY8SDo3MfmPCo9XVYg3BsRVaenbKOqb4biklE7LNp1HspUDarB0T1qPEBHi7yJwEo3uB9oeuPHj51VeDzcHc+49eXt6U5A0nIkp3LcXpMVi5/ULSeX5nHiEDxOrqeam/sPQ+BpVes35XnE2FfbgkZG524HwYHcR51YGR64OC4uL/mR/iUP5H2Vcjqmu8WSzNXgM8WcXeHqrQoppynSnDYr9DMjH6t9l/wBxrH4U6irQIOiQvY5hs4WK7VF/KSzXvYTDg8BJKw8yET8Gq871Quu3QnHYrMllhgkmjaONEMY2tkqW2lb6u9r3O7fx3VKgKvco07xGEwT4XDHsu1cvLKt+0I2VUIp9QCx3jeb8RzftX2qDEZnsyy3gw3HbI77/APDU8vtnd0vwqf6vNRMcGzPmIWWXcVh9KJfvnhI3h6P3qt5VAFhuFQpumzR3RjD5fCIsNGEXmeLMfrO3Fm8/ZanWuXpLmGaxYddqaRIx1ZgPdfj7KnRQAXGwSuvl5AASSABvJO4VAs61uwR3GHRpm+sbpH7z3j7vbVd59phicbulk7l/0a91PaPW9pNVn1LG6Zp1S4JUz5uGyOuvyVhaVa1I4rx4S0r7xt/q1Ph9c+W7xNVXjsfJPIZJXLu3Fjx8ugHgN1eFI8ZmSx7uLdP51RLpJ3WC1UNNSYZHtk26nU+X4SiecILsbD++FMONxpkPQDgP5+NeeIxLObsf5DyryppT0oi7x1WQxTGX1f8AbjyZ9fP2RRRRV1IEUUUUIRRRRQhFFFFCEUUUUIRRRRQhFKMLjmj4G46Hh/Sk9FeXMDhZwXWGaSF23GSCn7D5qjce6fHh76WVFa9YcUyeixH4e7hS6SgBzYVqaXtK9vdnbfqFJqdsBpbi4LCPESADkW2l9zXFRCLO2HpKD5bjSqPOUPG49l/wqoaeZmg+SeNxTD6kWcR5OHurBwutjGp6XZSfeSx96kfhTjFrlm9bDxnyZhv9oNVouPjPrj8Pxr7GIU+svvH8687yYc1P9FhsmYDfgfYqypNc0lu7hkB8XY/gopFiNb2Lb0UhT9lmPxa3wqB9uv1l94/nXw2NQeuvvo3kx5oFBhrMyG/E/lSbG6e46X0sQ6jolkH8IB+NMUspc3Ylj1JJPvO+kD5tGOZPkD+dJpc8+qvvP5CpEE0moPxQa/DqUd0tHkPZOteGIxyJxO/oN5/pTJNmDvxaw6DcKT1ajoOLyk9V2m4U7fifZLsVmzNuXuj4++kNFFMWRtYLNCytRVS1LtqV1yiiiiuirIooooQiiiihCKKKKEIooooQiiiihCKKKKEIooooQiiiihHFFcrtFeV64lBrhoor0V2auCuiu0V5GqiRFFFFTxXA6ooooqVKKKKKFCKKKKEIooooQiiiihCKKKKEL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5844" name="Picture 4" descr="http://1.bp.blogspot.com/-Ek4R9ajXr0E/UHTJdiIU6kI/AAAAAAAAImU/kPAuEA3ceoQ/s1600/no_swear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Label segments of your answer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6866" name="Picture 2" descr="http://img.directindustry.com/images_di/photo-g/cable-marking-label-14226-3011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77110"/>
            <a:ext cx="4965117" cy="32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One main idea per paragraph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7890" name="Picture 2" descr="http://nancyfriedman.typepad.com/away_with_words/images/2008/04/06/pilc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397"/>
            <a:ext cx="1790700" cy="25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File:William Faulkner 194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12707"/>
            <a:ext cx="2667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1764" y="2913607"/>
            <a:ext cx="16818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X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Re-read all your answers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“The police are </a:t>
            </a:r>
            <a:r>
              <a:rPr lang="en-US" b="1" dirty="0" err="1" smtClean="0"/>
              <a:t>no where</a:t>
            </a:r>
            <a:r>
              <a:rPr lang="en-US" b="1" dirty="0" smtClean="0"/>
              <a:t>.”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“The police are now here.”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not discuss exam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8914" name="Picture 2" descr="http://billericapolitics.org/wp-content/uploads/2012/09/NoDiscu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467100" cy="33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not worry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9941" name="Picture 5" descr="http://www.monster-munch.com/images/DoNotWorry_Nitz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Relax </a:t>
            </a:r>
            <a:r>
              <a:rPr lang="en-US" b="1" dirty="0" smtClean="0"/>
              <a:t>(or study for next exam)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0962" name="Picture 2" descr="http://www.ont-hypnosis-centre.com/store/images/relax_side%20A%20cop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4" y="2528046"/>
            <a:ext cx="3957011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Mid-Term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Subjects covered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Personal Property</a:t>
            </a:r>
          </a:p>
          <a:p>
            <a:pPr lvl="1"/>
            <a:r>
              <a:rPr lang="en-US" b="1" dirty="0" smtClean="0"/>
              <a:t>Estates and Future Interests</a:t>
            </a:r>
          </a:p>
          <a:p>
            <a:pPr lvl="1"/>
            <a:r>
              <a:rPr lang="en-US" b="1" dirty="0" smtClean="0"/>
              <a:t>Concurrent Ownership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Mid-Term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Closed book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242" name="Picture 2" descr="http://freecomputerbooks.com/covers/closed_book-0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2063"/>
            <a:ext cx="370375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Start now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074" name="Picture 2" descr="http://roarlocal.com/wp-content/uploads/2012/05/start-no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77622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Mid-Term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Types of Questions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50 Objective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2 Essay</a:t>
            </a:r>
          </a:p>
          <a:p>
            <a:pPr lvl="2"/>
            <a:r>
              <a:rPr lang="en-US" b="1" dirty="0" smtClean="0"/>
              <a:t>Personal property</a:t>
            </a:r>
          </a:p>
          <a:p>
            <a:pPr lvl="2"/>
            <a:r>
              <a:rPr lang="en-US" b="1" dirty="0" smtClean="0"/>
              <a:t>Estates &amp; future interests, concurrent ownership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type of found property and appropriate rules.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occupant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If real property, more likely property owner.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If personal property, more likely finder.</a:t>
            </a:r>
          </a:p>
          <a:p>
            <a:pPr lvl="2"/>
            <a:r>
              <a:rPr lang="en-US" b="1" dirty="0" smtClean="0"/>
              <a:t>But if finder is employee, employer may have superior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Lost property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Finder normally has rights superior to all but true owner.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But, if embedded in ground, may be treated as real property.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Misplaced/Mislaid Property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Property owner (rather than finder) normally has superior right to possess.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Abandoned property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First person to actually take property with intent to possess normally prevails.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Treasure trove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At common law, finder prevailed.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Many states, including Texas, abandon this classification and treat as lost or mislaid.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Bailments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type of bailment and apply applicable rules.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Sole benefit of </a:t>
            </a:r>
            <a:r>
              <a:rPr lang="en-US" b="1" dirty="0" err="1" smtClean="0"/>
              <a:t>bailor</a:t>
            </a:r>
            <a:r>
              <a:rPr lang="en-US" b="1" dirty="0" smtClean="0"/>
              <a:t> = slight care</a:t>
            </a:r>
          </a:p>
          <a:p>
            <a:endParaRPr lang="en-US" b="1" dirty="0"/>
          </a:p>
          <a:p>
            <a:r>
              <a:rPr lang="en-US" b="1" dirty="0" smtClean="0"/>
              <a:t>Sole benefit of </a:t>
            </a:r>
            <a:r>
              <a:rPr lang="en-US" b="1" dirty="0" err="1" smtClean="0"/>
              <a:t>bailee</a:t>
            </a:r>
            <a:r>
              <a:rPr lang="en-US" b="1" dirty="0" smtClean="0"/>
              <a:t> = great care</a:t>
            </a:r>
          </a:p>
          <a:p>
            <a:endParaRPr lang="en-US" b="1" dirty="0"/>
          </a:p>
          <a:p>
            <a:r>
              <a:rPr lang="en-US" b="1" dirty="0" smtClean="0"/>
              <a:t>Mutual benefit or for hire = reasonable care (ordinary negligence standard)</a:t>
            </a:r>
          </a:p>
          <a:p>
            <a:endParaRPr lang="en-US" b="1" dirty="0"/>
          </a:p>
          <a:p>
            <a:r>
              <a:rPr lang="en-US" b="1" dirty="0" smtClean="0"/>
              <a:t>Modern Trend = treat all under reasonable care standard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Bona Fide Purchaser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BFP can prevail over true owner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Common Law</a:t>
            </a:r>
          </a:p>
          <a:p>
            <a:pPr lvl="2"/>
            <a:r>
              <a:rPr lang="en-US" b="1" dirty="0" smtClean="0"/>
              <a:t>Transferee paid value</a:t>
            </a:r>
          </a:p>
          <a:p>
            <a:pPr lvl="2"/>
            <a:r>
              <a:rPr lang="en-US" b="1" dirty="0" smtClean="0"/>
              <a:t>Transferee had no notice of true owner’s claim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Pay attention to my “hints”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AutoShape 2" descr="data:image/jpeg;base64,/9j/4AAQSkZJRgABAQAAAQABAAD/2wCEAAkGBhMSERUTExQWFRQVGSAXFxgYGBocHhwfIRwfHxweIB8dHSYgHxwkHxkeIi8gJCcpLCwsHB8xNTArNyYsLCoBCQoKDgwOGg8PGjQkHyQyLC4uLC8sLDAyNSwsKSwsLCwvLDQsLCwpMCwsLCwsLCwsLCwsLCwsLCwsLCwqLCwsLP/AABEIAJwBQgMBIgACEQEDEQH/xAAcAAACAwEBAQEAAAAAAAAAAAAFBgAEBwMCAQj/xABPEAACAQIEBAIHBAYECwcFAQABAgMEEQASITEFBhNBIlEHFDJCYXGBI1JikTNygpKhsSRDU8EVFlSDk6Ky0dLh8Bc0Y3Ozw9OjwuLj8XT/xAAZAQACAwEAAAAAAAAAAAAAAAAEBQACAwH/xAA2EQABAwIEAwcCBQMFAAAAAAABAAIDBBESITFBE1GBIjJhcZGx8MHRBRQjoeEzQlIVQ2Jy8f/aAAwDAQACEQMRAD8A3HEx5WQEkAi43F9u+v0x6xFEu82cpirUOhEdRGCEci4IO6OPejP5g6jXGY1ihWkjli6bqwDxtrqQNVOmZCbkMO2U6HTGrcX5upqaRY5nKkgEkKxVATYM7AWRSQdT5HsCcVOcOUoa+LcJLa0co8j7pt7SHe3bca4Ip6jhusdNwh54OI3LXYoPyXzrdhS1DHMdIZHOrfgY93+63vAWPiHifcfn2eJ4WNNVrlkBGpv5e0rdwcpKnTbsRbD/AMlc/Xy01W/2h8MMzf1nkr9hKNr7PpbU2xtUU4A4kebSsqeck8OTve60PHlnAt8dsZzwjmyeKpWGapjkCztFLcBXJY2BTa0QZl0IuPELsACTvOtHlyVJkssdlykhcpLCzxt2kuQNdCNNNbrw66OIsjvGeEJUwtFJs2xG6kbMD2IP+7Y4xbiNFNHK9PMSs8TB0dfIG8cqX8iNu1ipxpnLPF2epdGmEweMOpBXKCjZWyhSbAh0PxNzipz7wUVkJmpmV6ilzLZSCW0BeI297QEA9xbvgiCXAc9Dqh54sbctRoi/JnMwrafObLNGenOg91xvb8LCzKfIjB/GJ8vca9VnFUgJRgFnQe9H2a3d473HcjMvcW0TnWrl9VWeCQ9JSHlyGxaIjVgw1AW4c5SLqDris8fCJ3GytBIJRyOhX3mvmSaleMJErRnxOxJJIU+NFAtZ8viBN72ItpivzZwhpmhqIgSFXV4tZLXDxlQdCFez7E7ixDMDQWulmo5IApmlp3XUnM5iOqSAX8bgAoRe7FHOtwD05FDddwHZkWIWUuSFzOdADoB4CLbixGmwDEnbA2OiLLOxfcarrxzhL1XBkDZmmWGOa5vmLqoZgbC92GZSLe8cJ3JtUY62nYtoz5PpIhA1+LZP+jh/4TzJK1Y9PMqrcMY8t/aRvEpJOpKlWBsNmxl3GoGpKmaNQS0MnUQ67hxLEB8AgRfyw1pycL4+YS2oAxMk5H3yWp1PMUqcQjpsqdN7C+ubWN2B3tvGRa2C/HaXq008e+eJ1/NSMJ3MHKZqqiGeMs0VQY3kfOwMaoC3h10DKSoAtYuTrfRs4TxynqARBIr5QtwL6Bh4TqBcEDQ7HC5pNzfoj3WsLLJ/R9xDqVlG53fOCP8ANOR+dgcakeZV9Z9X6bk5+nn8OW/T6n3s1rfDfGT8nxdOqphbL05yg7+7JGCfmxFxhlTiU6OznpvWmpK9EIwUv0cgUeMkL07S9UmwU3tfTG9e9zXNPOyFpAMBHIlaZjBuYVNTxOdFOstT0RqfwRHTbTKdfh9MbpExCAvYMBdrXte2tr62+eML5OUzcSpr3OaVpSSfi0t/zAwVSC2N/JpWdTnhbzITfzLxlxWaRuOhJBHHGkrAyAyZiQuiHMvhAN/ZfUZTjSVOmBPHIYYg9ayKZYIXyuRqBbMR9SP4nzOFah4tUcQvST9Nc8ZcvEZEZCuWxAzG4zsNLi4DYWAhjrOOuiPwlwuBovnEObKoVMqxMmQVCQIrRXG8asSwcNfM57G1sWeaagyV0aC+WCMsbDTNIdATcEELH5EHPY7jC5FQ57U0KNHVJIWKRuQI3Bu0js2YiK5DA6lgygC5NuNFFKBVuZvWJnl6CylQrFhliUWBsFz2IHlqb30IeALWWDCTe6ceXa5YKSSscMetJ4QAMxXMIogLkDW2bf3ycMfCOKpURCVAwUll8QsbqxU/xBFxphL5kWSKWnpQQKaNUeNcmrdO6EFs3YlG274LejyvzUoj6ZVYfB1QbpK2pdkOhIzXubWudCbHArZsUpj5ALcss0O5prx5dwASTYDUk9sesI3pM42RF6qlyZADNY2IjJtlvcav319kP3IuU1pcbBYucGi5SXzDzEamaSqJfIoyQLbdCRlKgjV5CL6HugI0GGWnEvCoImESS1VRmaUFrWCrdY1bYBS250JzH3han6P+XvWJhUPcw05AS/vzAan5R6D9e/3cMfO1JPNNBHAImbJISJJQh1KDNYBmIFjsLXI1GL1j3NZw4tv3Kzpmgu4j9/ZKUcclybGWonbXzkkI2/CigW8lRb9saDyxy2KVSzkPPJbqPby2RR7sa3Nh3uSdScLnC+QKxZ453rERo7gLDESCDa6ku2oNtdPLawsb5m5tEB6MIWSpIvZiQkYOzSEagHso8TdtLkKqKkMd3vzeUfUThwAGTQmCapVASzBQoLMSbWA3J+HxwH5d5sjqyyhWjcDOFa12jJIV7A6A22OoOmEPmTj0VY8TuDHlR45VLEBZFkjzJcECRTdbDUNppfQXeX+Yo6NJrwyPVSSFrMChaMHwElx4I1XwgEeJgxF7sRsZzxSzQDUqgj7GLc6LTMTFThvEo6iNZYzdW/MeYI7EdxjrHWIzsiupdLZ1BBK3Fxcdrja+Cliu2JiYmIopiYmJiKLIOX6qqeScU7O8tUh6kxVlXOrg5g+Qxq3SZ0Ui4BWPS2C9fW1tmgNUYnTK6iRYhITqYwZEbK0ZZCGsgJAOtjhooOZ2monqEhcyoG+w97MBcL9QVPybCxR81U9RNGtXRQmRj05JiiMobQILOvVUFjYq4GQldwb4GfGQ0NDyDzW2LEbhqJS0I4hAlbT2SdlyujHwsVJDRuRexVswEgvv7ym2FSOmLQBoGkHQLSwwZ1KJLGxzZANwSjKACUszFQM2mh8V4pFRKkccOYvciKIIvhA8bWJVbC4Fu5KjvjjQ8G4bVJnSnp3F7H7FAyke6wKhlYeRscVlp8Tg5psd/Fca+wsQufMXLUHE6dHBAbKHhlGtswuL+aHuv9+MV4rQS088lPUJYgA2OoZTpcHutxoRtcbEEY/RdHRpEixxqERRZVUWAHkBgTzTyrFXRZX8LrrHIBqh/vU91Oh+YBDWmqTCbHMbhBTwCQeOxSRyV6R10p65gRsk72+iyna/lJsdL2OpZ+OcfnjqQgjQxZRlDf1pOrFX2Vl+4Rc6nbUY5xzg0tJJ0ZhZhpcAlWGoDDzU2t89DY6Ya+SecVERo6sq8OW0LSMR0yPZVn3Ed/ZfdCLeViZ6VuHjRZt3HJYxTOvw5Mjz5p1g5jojKkUcRWSa6SFUEbRZgbZ2FiCzCy5SbnUaC+B/q0tHKiJYSqMsTN4Uqo1BPTcgWWZRc3t5soKl0XxS8uVvSAKoz2BEnWB8QOZW/R9iAfiPPBrmypVqVI5nEDy2J8JkyZbMxGUi2U2+0G1wRrha/CMwUYwuOoWbcwugqnmgimWKQIZVdCnRkMmVgL7qS2rLdQxGtn0bPR/x8Amhl1Rsxhvttd4vla7KPLOPdGDsXLkkjgzNBJCyOjBVcZkkC6aswtdQdDjMuKcHlpKk07O2dW6tPKdbhSCj/EqRZh55uzjBcLhKzhO12+yEmbwn8Vum/wB01Ff8G1akk5IxlJ3zU7HS/mYiAfPwN9/ByXmmjikkkhjvNK6RXtkEjZGdbsewXMS1r+WbQYXoIZq6P1tPtXuUliJtJCRYtGtzlZO62ykqVJzHHXg3DPW6OtRD9ukyvESCGWVIoylwbEagqQexYYTsxseY7ZZ2+ybuwPYH3zyuvlfxRppIagq1MrWvLo6pUI5jZSdAAVzJd8ocMtrHcJzjHITRVDlSaiFGdtBmdVuQBtqrjbsn1DDyDxpJmdGUdOqUkxsL5ZVXLLGw8ygGh/s2PfF/0mcKUcPVo1UClZCBbQJ+jI+QVgf2RhhSTdtrj1QNVD2XNHT6IryHUZ6CJTr0wYj8lJC/6uXAfkQlXjU/5N0z/mZilv8AW/njl6KK8Mk0Y2ukq/Jlyn+MY/PHjhD9Kuj109Zqqe3wcmdf9gW+BxhVtEcw8z+4KtA7HGD4Jbam6NVOxLXhrM47CxmV7Dz8Lg/X8n3m7h6JaojGSZ3jheRLhzHn1XMNQCTuLHbXQYTOdKciqr7X/RrIBbw36S6/MmH+B89X7mdw9GH7Z4X+nVQ43qSSwHwVKcAPcPFCOBSZKSvLs7KjNcszEgCnjJsWYncnvvhI9ENDmrlJFujASRYCxOVBtoN2ww8ZcrwfiLDTqTuvncdRIW288pxW9DtIerUSe6I41+pZz/AAfnjal7NK8/8AUKs+c7R5lOHP5Joyg/rJI0P6ucFh9VU4E+j6HNPUSHdVjjH1LO38CmLXpCq7CCPzZnP7K5f5yDHb0dw2p5H/ALSZiPkgWP8AnGcKT2qgeA90yHZpyeZRHmKpWlpqioRQJMm4UXZ7ZY7+epAF8K3LHDgZqWC5ZYE673FjfVYwRYWOZnOut49db4L8+SZvVoBa8kwcgta6xgvp5kOENv5b46ck02k85H6SQop/BF4B9M4kP7WC0IiPHeXIqvpiXNaNibKbZgRZkJ3yHS4Fr2GB3Oir0I6YAZZGF1tpkTxEW8iQi28mxw4Z6RY5pki6Mi9VysbjKwPtFSQDmAKoW20Fr4CcT4nUTSyuyqGhV4o0RiSXVybm4A8eWOwufj8NGR9vMLN7+zkVf5TqIqKgqKk3ERlZkW5JIXLEoW599kJA/EMIqxTVtSoOlRUNqRqFA1Zh+FF0F97IO+CHGuNRzwU1PBnEMCKbnwlnAAFxfXQk32u5+GGT0dcPWOnl4hJ/WKchPaFLkH9sguT3GTywU39KMybnT7od36jxHsNfsmGrroOG0iKi3VQI4Y1PidraAHzNizMdvExxn06TVEpOa9U32hkFwIANmB0KRoCQo3c3GuZyKHD4mSBZQGeXIDZiWVSxBkKqSAL3zMBbNlA0w1S8RpIqKSmpHM1RVwkh8usjyL4czaBXKklYzawWwGwKUO/MO8B7pwRwG5jM+ytjnZ5oUSASLKUXqyyIPBcD2V9l5GHiFrqoIJ7KafL/AAE1F+kzJBmJknzEvM3vZW7+TS67WXa606zgVZLGVFJMDpbNLCq6W0IEpLIbZWXS4JxoKTSLTj7NVmERIiQggMF9ldBcA2G3lhkSGizfVLQC83d6JJ/xjgMKLS0vSlTOkTNGCsSZiDIp2LMR7O5PtaC5p8C4FLVm8bFYb/aVL+JpDsSmb230t1D4BsA1rDnFyxWSQdL1V1BSxMksSG/fRS97nswsRcHfDevNa0gihrAscnRDExgmPNqAigC+Y5fCLa7Dtdc1jpXXkGQ0H1TFz2xNtHqdSg/NciUKwU9PMaYnqSFhZmY2C3fMDnJL3ue6/ADHv0e8Izn1ssy5S8aJc5jc+J5nOsjPYMBsLg6nanNzJVesq6kvNJpFSKfCEvqGP3hoWmuAhsBcaNb534pE1SkMkwiEUZc5Zum2eQ5RYgg6IH/0g+GCHQkPxE+QQrZA4WHqnKi4vDM0iRyI7RNlkCkEqfI/9diOxxcwkejuigYyTplzR3pkVCCixghlsy6OXuHJ7Xy6EMWYuL800tL+nnjQnZSbsfkgux+gxouIriYV/wDtCpuy1BHn0H/vF8fcWwu5KuJvNd+A8tSU8ryNOHEigMojyAkey3tHUC4+It5DFKu5GgqZJJ1nkBmPiKmJlNhktqhNgBbftgZMZol6SvNSGS6qGAdLkHRDdlDbkBWX5Ys8uVC0c4hHhp6g/ZqdAktrkC/uyAE2Gzqfv4zdZ2quLt0RviXK4lSK8rieJcqz2FztmDr7LKxAJU99RY2OFudZIZVEv9HqPZjmTWOXyXxaN59F/ENcp97Afmn0l1EVe607L0ofsyrKCrsPbNxZhYnKLG3hOhxfb0gUtfSyU9T/AEZpVKFmAkQX7g6WI3BYCxsb6YJNLKGB+HJYidmLDfNGOFcwVZq0WoWNYZF6ShDf7VQXz3OoV1DKENyCg3vcr/EOfKlKxz7AjYp6vILXW+jE2zBm9oOLrYgWbU4Kycu1pjUwy0swDI6P9oh8DBhqGdWvlsT3ucMfH+WIaxAJVs49iRbZ0PwPl5qbg9xjOJzQe2LhWla4jsGxQuoSk4zTFGurr2NhJEx2PkVNtxdWt8NMk49yrU0UpWUAgaq6+y69yAfL3huLjtY4YOK8MqeHSqXYrY2hqEGhJ903uFJ7xvcN2Ldm7hHMNPxSI0tUqia17AkBre/E24Yb5faX4jUnRSPpjjjN27/yhHBs3YkFnfNEtcic+eq5YJjen91v7L4f+X8B7PbTQOHOHBpJMtTT2kITK0YOrJfMGjN7Zxcm2zg73Axl3MfKc/D5FRgXiY5Y5gNG0JVWt7MmlrbNuPIHfR/zyaciCU5qcnw9zGb62/Bf3e3byxarpI6iMyQ6bhcpql8DwyTXYo3y7zcKYAMS1Mb+IXvF56WuEB9pbXTU2sCA0c2cvLXU4yMFlXxwS7gNbv5ow0I8tdwMUeYuWlkBqqYAuRmdV2mFtCLaCUD2X76K2lioflvj/qoAF3pDc6A3i87DfIDfNHa6m9huoQRyOgcGPOWx+hTmRjZmlzB5j6oLwLjvqkpnsyrfp1cfdcujEj70RN7j2kzb+G2tQKhu65fGASwt4hbQ3G+m3wxlfMXEYZppKumzZFyLKx0V8xyrMoOtgyiNiRYgqRoNTvo543lLUT7KDJSnsYtLx/OIta33CnlhpJaRokHXzSuIGNxid08uXRAOZaZ6LizNGulQPW4gO80X6Rfm6Fgf118saXVRJV0rKDeOeIgHzV10P5HAH0l8NzUyVK+3RyLMCPuezKP3CT+yMeeWOMiGlmTK8nqxuqRjMxjfxLlF9bHOoHkmAgcL7c0eRiZflkkf0aVzx1appmdJITmBsHHiW43teNh9cEpZjkqjUq3rETmodAxSzhQIzGyEN02ygK17m7A63wpS8XX1t6iI5M8pmXUMUYm/lY67ra2pHxw98t8GPEXNVNK5MU6gXt4kUJI0ZACjIZMjWI3TbU3N/E6R8jWyE2vhPUICjma0ujG1/S6p8a4GYJIo3kLSSUXSZnZmZ3UtexLecp8zYAaAYOcS4mW4XSoFuaqFFDk+FD01bxdydDZQNSLXGFznTjs/rYSdFiMYYR5dQyMRdwx9r2F2Ay3IN8WuSqKSrkmR5ZTBBEI4wW8Ku1mTKoAF41RSCbnxDXHJIncAOHirRyt45b5KnxriDnhVbH0zkWsAV76NnmEjKLajKTY/HTtg56GlvTTORa8oA+IEaf3scLPpH5ZNGtNkZmiK9M3ZrCUXbPlvYGTM587g+eKPo74QamqjXUJCRNIVLC4B8Cmx3LD6qGGCIobURN9x+wVZJL1Iy2Tfz3Vhqv8ADBEAfK7Xkb8lRD9cNPI1KY+H0qn2jErN82Gc/wAWOM844ss7VHVRY2mJUqrFsp6SxEG6jxC19NCCLHDXw3nKZaIzvTpkSXojpyHLlXwtJdk9kOCo0+ttcI4XAzP6JtKCIWDzVXmevJrXe5EdLEFNiNWYGSQEWJ9gxm+liBve2L/EJmo+DgbStGEHwklOv7pcn9nC7UMzxtI8bWqJhLIirmdYi4JBAJzN01A02BtY5dfHP3NsNU8UUTEpFeSW6suViCqqQwBBCmRrEeWGETMbw1L5X4GFys+jXhQacye7BHZR5M+g/KNPyf448c70rQz1EjZVhmK5LtYyOUysoG4QZQ0jfdBUavcMvIMCwcPEkhCs4M81z7FwCAfLJGFGvljPeYOPtVVD1DXSMLkiRlN1jNmzaH2pNCRa+iLuCMENBmlNsh9FgbQxAHM/VfeXOBetTrT2NmGedtrJs1tvE58Gw98+7jVuP8F69JJTRsIg6dMELcKugIABGmW4tcYEclcPWlULKctTUjqZD7qJYBAdiVDXYfeZjtgVzzz7lzU9M9iLiWZT7PmiH7/m+yfrbVkJnkwsGWg8laO0LLvOe/mgfMtLTwL0Q7VEgNnZ7dNCPdWNQEZ9Ro4YL3udDV5U5Yl4g2fWOnB8U3eSxuRHfc3Gsp2I0udu3LXKCzRGqqrx0UalwmoMoAJJPcRfxkuTsfE6/wCM5aNUgieDKArZ0AyG3sIo8LED3hdBp7R0EJZA0xx67n7LoD5nY5Og+6JcX44tOBFH9pNbRSx0G2aRtSF/NmOwOtlSsR5XypmkrWGZJAApjI2a+ojhG2TXOMws5JOO9BSSVRKwHJFm+0qDY3PvdO9+o/Yu11X8VrBpp6amoYfaWJL3Z5G1ZvNmY3Zj/wAh5YFRKIUocIokKl8ozFQQC1tSAdQL9sZrU09ZUVEknqtQLsct+moCr4UHicdhm23Y4Ya30ixXZaeNpyo1Y+BLnYAsMzed1Ui3fCtxnm2qcHPULAl7Wi8H06jEse+q5TtgiJjx2mhDSvj7rijfLBXh4nkrcsMkrjIXkV5GW2iAJckKb2C3vck63J91npB6n/dqYte4Ek4yLobGygFyb6WYJfXXQ4XeB8tyzNnhgIBNzNMWTNvrcgyyDXvYHzwyUHKVM5kSapMrQ2EsaHpItxcBspz2t2ZyPMY4QwG7jfyXWl5FgLeaVa/j8jyZZqkrfUwxfZi/6kd5H7DVmxZ4Xy3M3/d6PJf+sltCD8TcNK31X640Tl+ipFiDUaQiM3AaILY2JB8S76g63OCuO8a3dFlODfvG6z9eR622s1KD5dKU2+vUF/yGJjQMTFeNJzXeBHyQLmvh6yIjyVJp44mLOQE1uCg1cEA+LQ2OpFtbY8cO4RTZGkpjHLNY5Z3brNmtYXckta/YEDyGLHNHB3qYMkcgjcOrqWBKkqb2IBBt8j5YQ6vgdZDdnpyWH9bTNmP+qFlHyscBySOYcm3CLYxrh3rFK3HOQq+nuzRNKNSZIvtLnckqAHBJ38JGu+FsuL/G9j5g2vYjQg/Pyxq3CuaKoEKk6zeaSLdhvocuRwf1gcC+b5fWpUeSJAVXLpmNzfc2sw7Wsbi+hHdjD+OiMAP9rFCv/CS83b7pR4HzNUUbEwSZb7qwzI3zW/8AEEH4403lr0twzWSpUQPtnBvGT890/aFvxYSIeSBO2SKTpzEaRzEFX7npyqoJI18LrmsdyNcBOLcAqqO/rELoATZ7XQ+XjXwg9rEjDG9HWDE04SfnVBWqKfIi4X6KngjmjKuFkjcWINmVgf4EYyrm3kM0hM0JYwA5r3OaEjW5YeLKO0m6+9p4glcJ4vLCQ8FQ8XcZWOUi3dDdT9VOH3gvpYdkMdUtiQVE8IF1JFgxja4Nt9L/AKuMXUk9OcTMx4fZW48M4wvyPzdLPE+YZ6rp9dknEfsKVAVvi1tCzbFhawOgGt+fMHLDRwpWU+aSjlu5b3or7rIPwuCC48zmta5auHcrUlQqpT10RIFgrxAP9VzI38MNXKHLlRRmSOR4pIH8QyhgQ+zeFr6MLE+LcH7xxmalsZDohYjUc11kD3XEpuDoVnvJXpDekbpzEyU5Ovdo79x5juV+o10LZzbGjtFPTq5SQF5ZYkaRHUCyghATnvrnAuApBvcAB+c/RqA7zUGUlReWmBFwDcgoO19bRnQ65bbYWOT+dpqNmyjNFnIeFiR+0txdHta+luzC4uOVFPHWsLosnHVv1C1hmfTOAfoND9CmfhdbA0qq5V4pAaeZTuFey+IGxAD5dSBa5wN4nwyopJjGrHqwMJaeQ2Af2gtwOxW8bj4/EY0ujqqLiUWfIkoFrrIozodxfup7gg2O4Jwnc6c5006oyqxjjYjrlGABJylM2wGgc5iLqUKg3uAKJnA/TJyOSIrHcb9QDMZ/PNX630nRyU6tHCZLreqQ7xLtJHbTNLYNZdBYXJsRdf5eMiwgiV4mUGCUKbPlDXRXuM0cgGpsAfE1jqDjzSyJKp8QZHUi6kEEEW3HwPfDbScI9eo4qlCI6wJ03YjRmTwukgGpXMpsd13HcG1ZTFgBaeq5RVYeSHDolfmTkDNSQ1tOCZDEjVCbl/CC0ij79ySwHtanfd29GsFuHRN/al5b+YZzlP7uXB3hFMY4Io2tmSNVNtrhQDb6jFqOMKAAAANgBYYsZnujEZOQXOG0PLxqgXOPKy1sGXQTR3aFz7rWtY98rDQ/nuBjj6P+BNS0mWRcssjtJICQbEmyi43siqPphlxMUxHDh2VsIxYt0H5q4EKylkgO7C6H7rqbqfzH5E4F+jjlg0dJ9otppj1JB3XsifsrYfMt54bMTExOw4b5LuEXvukTnrgkpmjeEG89oTYexJ7kh/CEzXP4Ew0rwKMUvqqi0XT6QHwy5b/E9/ngliYyDACXDdaF5IAOyyKSulFLliAaaGNuqdSsYiJVyQWNyCpCrfxEeQNl80gLSWFy+lsxJbwhWuzAXkIDa2AudAAAMbNUcBiSGpWNApnDs+5zMym5N/ntsMZ1yfyjJWETSXjgsDmFw7nuqHsvYvudl8wbTuYwOc7Xbqgalsjy0N036JP4lxKOatq3CMiNKPCSAwGRcysI2IYXU6EkYv8AB+OxRVUc0ytJFGS9ri+Yey920OU3OUkXbKb+EDHTivKsknFKuCkgJVXQALZY0HSS2ZrWUa7C7HyOND5U9GcNMVlnInnGo0+zQ/hU7t+Nrnyy7YKE0LafCe8Rt57rEwyunxXyHPy2Sx6TePLLLTGIuPsTID40YCRhkPZlbwH46nzwL5A4NTz1YjqiLBQ0MJFlkI3B8wlgcnvb6hSMOHOtLQ+sqZKb1mZrNLd3PTiHfKGtfyUDU3+vuLjPCaYhqOnilk1ytBGtttftjZdt7MT8MDCYCLhtbnz5ogx/qYychsrfPHEQzx0gBK6SygKzXAP2aAKCTmcZiPupY+0MLvHa1wi50lClgSshEQlHvJYt1SDfZEJJtcEE3tVPNdXONJBTqQbpHYsu1gZHB1te5VVtbve4G8Kp87s1PHJUSMMryBiQSN808htudVDHYC2mMeCRm7JacYHJuaMcT58kZRHSRdBMoyyOoJy9ska3C6bZyLfdOE+rnDu0jZ5pFW7FznZVF7sSfDEvn7K6D6vnDfR1mOerkv5RQsyqP1nFnc/LKPgcfOYuWpxZIEpoqKOzZM5jzMNcz/ZlTY7Am1wCbm1o6YRNJjbcqoidIe26w8EkcPlecXZnU3IMUS+Nf/MkkGRCd8qq7WIOl8fWp1jZljlSOoAugjDTzZrXGZjnktewIRIxYnBDh09O0sq1RLxqi5Y6eQSZ3uQ+YwHMRbLYOVHtXGDtNzUtMB6vQpTUyeKW+VXye8VSO+oBLeJtlOl8LDLPNYyvw+A1+eQRrYo48mNv4pj4vxidKRJI4H60oUFQhfpFluzMq+JgmvhGpNhpe4RTTU14oURZJ5GyH1lZVYsbuXkVo/Fdx5aFtCAScN3NfN3T+wp3X1hlDZ7ZliU7ORszEA5U77nQE4CVfpInKKBHFTk+F5JZAwuNGMaIbsL7XIJ0uMHhjjmEOXtBsvT8WnoWNPG6TyBzUT3XpoM9rQx6mzN4nzEnL33tgxyzzsaqpkgZI0KoHULIHO9mvYAC2ZdB8ceOHctwVtMk8iPFPKt5GTPEWb2WZk2YNbTOp0thh4NweOmhjhjACxqFByqCbC1zlAFzbXTGQDsWZyWpLcOQzV/ExMTGios+4lzlVNKkkMRWOJSXidoiZiSNAVJKEKGIJsCSARrcOPCuOQ1EQmjYZTob6FW2KsDqrA6EHCueRZOuwjfo04y5SSZX9kZgucm2t9WLfAYvcQ5HQwCKLKbv1JTNeQykIVXMb7glSNLDKABgSn4+I8W1trLWTh2GBHauigmFpEjk8swVvyv/AHYR6TlGOskMtPOBRsQRlLM4IFnQCTSMXF9iddAN8ceKcmPDC8gpKaXIubKlgxtr4R0bk+Qvi5y7y/UrKjwr6rEAqvnGsqLoFMVzYgCwkZlcDsRpgt8THDPNZMke05ZKzSpR08zZaSWR4zl67FZGv3y55MwttoAN7YMnnCmt9p1I76HqQygfnlK/xxwl5LBZ2WpnTO7SZQISFLG5tmiJtf444jlqpj9iaKT9eNka3zRst/2RjgFtF0m+qFcU5C4bXeOmeOOT2rwlCpP4owbfllOu+ELinJtTBP0ECyuLP9mQCVN72VrEkDxELmIFuxvjSpOA1JN3pqaS232xvf8Aag/vxQWqhVpIZIwkoYZolLSsTkUo69MFxYGwYBcpBtbBMVVLF3SsJKeOTvBZZVxyxm0sbp+ujLY7geIAA2B/LF3h3NlREA0U8qDfwtdNfwNdLfIA6b42TlutqHLRyxSGEDwyyhUY6+yy3u2mufKvkRfU+OP8lUMiPJJAoZVLF4ro+gvulsx073wZ/qDZMpmAob8mWf03ELKqfnOZaw1gKtI1g9gUV1yqMhFzp4bg3Njrtph25h5Ug4pAKyjsszDW1hnI3R+wlU6Bvobg3Gd0fL1TIF6NJO+gsQhVdgfaay6bb7jDxyZwav4f1J5kSOnyl54+qGY5VJDKAMofQA3YAjfYEdqeA0NfC6zguQcVxLZRcFIEnVhcgGRDrGd0a3vIba99V1Gx8jgtyfxv1SfObGBxkqEI0KX0e3cpe9vu5x5YYpeVhxJ3mp69XcMWaKWKzLcjRgGBAsoUMFsQBa9r4F1Po8r4b/YpKv8A4L3/ANV8p/nud9zs2qp5oyH5OOpt+6xfBPE+7MwNrp94n6MeHznqJH0JDqJKdumfnZfCfywR5V5fkpBKjzdZXfOrFQrA5QGvl0N8oNwBck4DejXjDmI0cyOkkAGQOrKTGdh4huh8Pyy4d8JSLGyajPNTExMTHF1TExMTEUUxMTExFFMTExMRRTHwDH3ExFF4jhVbkADMbmwtc2AufM2AF/gMK3OHOopiYIlLVBTPqjlEHYtlU3O9lG9tSBrhsx8tiKLDaevNjmciRyS7yBkZibXOZwpsco0FhoNBizwmhFQsxaqihiplDMbdQ5Te1grKBqCttST21AxtDKDvqMIvMTwT1sNLDKFluxZFiVogyqWBkIKnOADYAkre5AuDgh9S/BZgt5IZlKzFdxv5pa5eipU6gqqeoqJAwZEy5lyEArmUZYg4N7hr2OlzbDFP6QXVcscFPAo0Xr1CAj9iIN+WYYkHJcjVSeswxywZWBtK2UHQqxjIW50I972vhhth4FBEp6NPCptoAirc9rkKT9bHAAMzxdxsfVHERNyaMkgyczVM+nrDv+GihNv3wJG/1lxxh4DLUeMUckh7PUuCbg66yu7DXyXFrmHitYbpVF6WLyjuqH5zqSSPheK/lilwOlllpkEEFW0HiyATqiEZje324JF77g6eYtgJzruLSHO/YfREA2GIWH7ownK1VazyU1OvldpCP/TUfxxxl4HRBSKniQYHdY3jjv8ACy5pD8gcV6bkepc601PF8ZJA5/JIzf8AfGCMXo4m/wApjj/8qnH83dv5Y6xr9ovU/wDqhe3d/oELqKfhiKRTNVC9tI1ZlJACg/0gZfZAGjDQfDBH0dBFmmVovtX+1WUxqrZPChXR3sAbGwNtTghT+jdAbyVVS/wDJGP/AKaK35HBfhnLlLRs0ka5HZcrO8jMSAb7ux766YLjNQT2yLchdDOEWrQb80axMUn43TjeeIfORP8Afjm3MdKN6mAfOVP9+CFmiOJgX/jTR/5VT/6aP/ixMRRIf/aNWeVP+5J/8mPEnpDrDsYF/wA2x/m+OU/o2q0Bd5qZVUFmP2ugGpO3YYrcB5NWosqcQgZwNUET5/mVeRW/MYXWqufsmeKkG3urP+P9d/aRf6L/APPFiLnmsP8AWxX8ujf/ANwY88a9H4pqeSWStsEQn9EqliBsCX9o7C3ngXwvhsRt16r1Zrf1sP2bX1usglCdrAHKd9Md4dURqqmSkG3z1Rwc41v9pF/of/249pzjWd5Ij/mSP/dxcj9GuZT/AEySzagokYGvlmDG3lrjsfRoP8rn1/DD/wDHivDq/wDL56KcSl/x+eqoHm+t7PD/AKFv/kx5i5qqwSbwAtvaBtbaC56uumBnPHKpo6YyJWNnzKMriEXGbUqoUMSO4B1A+GAXDeKK7KJp5I9bkiJZFva1rBg1tSfZOuLtpq5wu03+eSoZ6NpsRb55pz/x0rNf0B+cTj/3cfRzvW/dp/3JP+PFXg3KqVSk0/EWYJlVgYACLajMGIN2G5tqMEv+zmbX+mnU3/QJ/e1/44pgqx/cPnRXx0p/t+eqrnnms+5T/lJ/xY4cR5oq54ZIT0FEishIR2IBBBsC4117/liVPKqRN0n4nGj2ACuiA6a31kFyRvi6eQ5mXwVcVjrcQn+BExH/APcQsqzuPnRcx0vIpXMNmU6h19mRbqV+TDUfEbHvfDVybzs9RN0P+8IBrOgtk0uBIQBGb9itidPDbXAHgHLk9a2WQNDAvhkYaF2Gjol9bXBBbYC9rmxGncN4ZFTxrFCixouyqLD/AJn4nU4tSQyMzcei5VzRvyaOqs2wumsQ1lRDNIQojjkRS2UAHOGIII1unnpv3wx4Hx8FQTyT3YtKqKymxXwXykC1wRmPfvhggEmwcXqpI8kclQZI4s9wIUUL1JBDJI82rM8aKxUAaZifaFrFBzfU+rl5BGZJqSOopQoNmdlCsh11+1ePy8Mg8icNtTweGRxI8as4GW5GpBv4T95dTobjXFNeXI+pCckaxU1zAirbKSuUne1gCbAD49hiKInSZ8i9TLnsM+W4XNbW1yTa+18J8fOM4lpw3Rkjmm6DdFJSsZOYC05+zksVswAXvbbDqRgCvJcISKMPL04HEkKZ9EKtcWNsxA1WzE2BxFElU3E6paDiMvrLloaxkByroFmXNr5MjAEbKAbYZJeZqs9R4oOpHFK0ZUhVziNsjt1GkCobhiAUIsLEi+hkcpUn9I+xX+lfpxrZ99xewOu4trrjwnKMCo0a9QRObvH1GKtpY3uS1mA8QvZtb3ubxdQJ+bqoQ1FTkh6VNUNEVAcs8ayBWYNmAVgDcCzA27XwLk5orfV+KSOwZYakwRCL7ORbNGvhZlddmvqpJYtqNLOs/LMLU8tP4hHMzO9m1u752sewJ7eWmKjclRZZ1V5FFRMtQ4uCA6urkqCNAxUXHw7Yi4gtXzNVJwyTiAKgx5m6DqCCiSFMrMLMJCFuSNATa1hjpQc21d+HvNHCIq7w5UzZ42MRkU5iSrBsp0sMtwLtvhg4hyvDMkiMGyyXJXMcoY+8EJKZrnNtbN4rX1x6n5djcUwLP/RWV47EalUKDNpr4Sdrb4iiK48SvYE2JsL2G5+A+OPeOFTXRxlQ7qpc2XMwFz5C+5+GIosn5r9IFZMzQRKaRfeDXE5HxGmUWvql/wBY7YU6UmMplYoVclXzspDG4JzA3uRe47+WN+4lwmGoTJNGsi9gwvb4g7g/EWOMtEYo+JM8UbssOdRHNKoIZhZZFIUuYyl7ZiTr87HQzsYwtwXKDmhe5wOOwS7JzNVKbCsnI/DJI3f6200G31xwm5krO89V9Wm1xsXJvMz1QmWYxiWN9EQn2CikGxJJ1LDNsSpwxyk2OWxNtATYX7XNjYfGxxwVQb/tt9Fb8uTnjK/OC801K3HrNQLjUGWUA/vHFun5omVFC1sqi/srMFAHw/674e630k1aStDLDFTMntZi8vyI9gWI1DajfyIx74Bz5EZ5FqqgNEUUoWiAQNmbMBlUkWGX2z33xuZDhxmIWWOAF2ESG6Q5eN1EgympmkXyNQ5v+63/AFfHNaeUWNpAL+bjG5QcPoqhc6x08yH3gsbg/UAjAvjvDuF0iq8tJDdzlRUpldmbewVUOul+2KCtjaP6YUNG9x/qFZRLRgr4mYad5GHb4m2Br08b9lP1BI+Ra5w/VvFEYkU/DKSAf2k8cRby0jjH+04x85alo4nn9eVJLsmRjRpk9nxZelEQozG3iJ23xk38VhxYQ0fOi1d+GTYbl5+dUkrb7gFvJFH9wxyWrjTQ5RY63sO+v1xr0VdwNu1Cv68caf7ajB6PlWi3FLTj5Qx/8ONx+IN/wHzosfyB3eVhy8wRf+H+aYmN5HAqf+wi/wBGn+7Ex3/UB/gPnRc/If8AMoHzdxWRW6AeOGN4izSva5F8rquYhVIDKbnN7Xs6XwIouHQVYjgQiUC2d7EtGqae0wDCRiAAdDbM3YYfZqZXtmVWym63ANj5i+x+OOFdTv05OiVSVlOVioIzWspbztYfTCpM1nlRRCWvmRJaUsJNDNIxkFwuaML7WjXtY2sRjtwzlB3kZqwrHTxMQ17KJyGJU72WHLlOX3je+g1qTck10jXdI29YP2pkYSshy2DuLBGAAsEQe6ovY+H7z3yQY0pfV1lkVF6GQXcjdg4GwLHMGOm67WxaGV7jhd2QqTRMaMTe0Ud4x6UKSDwQhp2GgEYyp++1hb9UN8sI/FPSXWy38YgTyiFrfN28V/ll+WPp5AnjgepqmSnRFLZWIkkawvltcIGbYAlte3bDBwSjpqYiV6J5WtmMzyxSsNLkhZCgWw+6oODcdPEeyMR8dPRDYZ5BmcI8NUqcO5YrKslo4nbNvLKSqn9truw+QOOfL3K001WaYgI8ZtMSLhAO48yT7PnvsDjTeYOfBBHC0cZbrxmRC90sBl3Fr38Y00+eEfinONRNoWCdTQhAEzWG2+Zh8LnG8c88jThsG+lkPJHBGQDcn1JWh03EKDh8YhWRFy7qvjcnuzBQWLG2pOBHEfSii6RQsT5yEIPyGZvzAwt8M5Sq5toSinXPIRGPmFsWP7o+eGmg9GcQ1nkeQ91T7NfloS/+sPlgUshYe07EfD7rcPmeOy3D5/ZInGOYXqKgSPlUsAtlBA0vbQkknW19OwwR4Vw16WNOJhVIz5EGXL4HBXqNlsWBYhVBIFmza3Fm3jddw+ghenEMbF1s0CBfED/aHsPi1z5A4QOK8wzVTDqmyL7ES3CL5WG7Nt4m+gXbG7GunAa1tmj5qsHubAS5zruO38I3N6SqljZSijzEev8AFmt/HFSk5mr6upSnjqJLyXPhWNQiDdyRHchdABcXJA74VZalRmYnQAkmxtYDUA7ad9dPhjSuQuFpQUzVdayxT1NmYNoUXdYwN765mAG5tbwjF6lsEbQIxclVpTPI4mQ2AT5TQ5EVczNlAGZjcm3cnuTjrhW4Dz5FWVTwQoxVEL9QkC9iotl3F82l7HQ6YacKyC02KaAgi4UxMTFDjfGY6SB55SQiC+mpJ2Cgd2J0AxxdV/EwM5d42KumjqFUoJAfCbEqQSpFxobEHXBPE0UUxMA+XuboaySdIjrA4U7eIHZh+EkMB8r7EYOYiimJjyXF7XF97d/+tcesRRTEwKo+Y4paiSnUkSR+drNa2bLrrlJAO2+CuIopgBztwk1FI4QXkj+0jHmyg3X9pSy/tYznhnONfTvK6WqIeq943Y3F5GtlO66HbUaHTD9y1z/T1hVNYZyP0UlrmwucrDwuAPI3+AxmyZrjkc1q+B7RcjJZJwji81P+hqJkBsVUMCuvfKRl2IN7fnh3EctZwxassJquEsWVVVWyg+KEgAeMLZxf3rW0OvOX0cvNJUmN41RHPq5BDXv4mR7aoqklNNdj2sVWj4nUUNSSgMcqECWNr2I1sGA0ZT7rg7eydxhq5rJwDDk4bfZKmufDcTZtO/3TRW+jqqyRyJL13CglXtHIpsL9N1sAb9vD+ticO5yq6ZxDLeQ/2dT9nJb8MlrP9Q3xbDryxzZDWx5ozlcAZ4yfEvx+Knsw0PwIIBSu4fHMhSVFkQ7q6hh+RwEXnRw+6LDBq029kjceel4omRG6NaoPTSUZGbzS+zofNC2U2PmCq8O9GVRPTieNwj3ZTDKrKylWK2zC4v4b+zbXcjDvxX0bIy5YZCq79KUdWPTyuQ6/AhtOwwQ4Ty3LHw/1YzNHL47SxszFCXLLlL6lQCBlPbTGrKh8QtG7JVdCyQ3eFj1Vwyso5C0sEsZG8q5xt36sR/2jbzGDHD/SXL0zFUIlXCwsRIQG/fVbH6rf8WLHMNM9jT1TVJlIIPinlUr3kUKcrRW30zJcBh3JzhHCKPibSA08SGJU+3pntcsDZStrZgBqDm3GuONrWSktljz5jL+F11K6MXjfly1/lLA4/GT4DJkO0c1g6jyWYExyDTQOyMRpdjuc4RybVVECTLNEue5CvG4IXMcoJDnXLY7aXxK70VTxEtTSJKPuv9m/yzAFT9QBheejqaEmRo6ikOpMiaJex9rp5oj83G2MH0NM67mHoVq2tqG2a4dQmmTkniBHTcwPG5UPlkceHMM1lKa3UEb98aWMUOX5JGpYGmOaVokLmwF2KgnQaDXBDGUcbYxZoWj5HPN3FTExMTGiopipxLiccCZ5XCLtruT2AA1Zj2AucW8LXO9BBIkRmnWnZZPs5DbcqQ6gHQkpe3kQDrax469sl0WvmlKDmmsKktPJfUgdOIG1zl0Cm2YAaEmxNtcMPGOI1lPFTx5hmlDCSYqHKv7QQAZV1GYBiCPABYlhinT0nCIz6yk6/wBGsZiJC2ck2jaQalmDezbvpbQALvF+MSSCZaieQRSOXhppVgLFAQVDAxnKS4IUZr2AG4IwGHGHOQ3J2RDy2SwYLWXeOMzy5oVetnFwZWbMqHv9oR04/lGL/A4YeE8s1DyZKsIIYzmHTJtMSAQpB1CIbhr2zkDQLcG8JjRcOVJ58kxQqGCqxEhBIWONRZgpNgoGy698KHDuMVoVM9VP1HsWUiFrGwvl+zta/l/zwwjidJ3UFJK2PvFaFx7lyKrVBIXXI2ZSjZTqCCL29kg6/IeWAXGJIOHZPVooOs5sQ1y+Wx8Wa5bKCANTbXz0x15RjqJJHnkqZZIheNFbp5WIPjcZEW6gjKDrezHYjAfjnB6SlaV6kmpaRi0cF9SG1BkN7kKSQGbQACwLC+M3B57LVo0sHacjHL3NcsgmlqujFTx2AcFhdtyLsxvYFdgNTbscL3MnpKeS8dKDGh06h0dv1QfYHxPi+C74UKid5BGhNkjBEai+VSTdm11Z2J1c/QKNMEeX+X5K05YRlj2aYjRfMW7uNwv71u7KGlbCzHUHols1WZn4KcdUNgiMkmRVaWRjfJGMzG+5Nz8dWY28zghwDhSy2kqIncX8EGZEXy+1fMWbyKhQNSDfUB8llpuFxmKBQ9QwzMWIBtr45Xt4UGtgB8FG5CxR0lVNFLVQCMKc0hkluglYg5nQbJGp8WY+1l03L4W1tfM88OD08PFGU1HHH2n5nmmujanrOHiSohighjZzHYqVjEbFVkUlQo2JtaxG4INsZTxWZ3dmMzzC5s73BIvuQSbX0NtAPIYL8f5hDxxU8WYUlOqqosbylB7bDyuLhT31IvYAnw3l6CmpzUcTBvL4YYBfMB96wIPVtqTfwDS9zhjTn8uA94uToPqh57znAzQan6L56MKuKmFbVTHKv2UY3Jv4jYDzJI0GmGfilbPUghiaeP8As1Pjby6jqdF80jNz3fW2CHBOBQUFJLYmSJs0zGQDVcgsDYWICr5YXqaI5YKYExGQeN0svTVQHkINiFHuDyzC3fAUz8chcN0XEzAwNOyYeQuI9Sjs2jQu8La7ZWOXftkK7623xmnpD5vFbJkRv6PGSIyD7bbGT5WuF+Fz300Hl3l6CWnqcssssNWxD5gI2ut0ZrxhTdgBrYXAHmcZJx7hsa1csMGbL1ukhYlzfMEN76kZ83fbBdA1heXP2F0PVlwaA3c2Wl+herzcPaMkXhmddOwNmH+0R9MX/SRzJ6vT9JDaacFVt7q++3w0OUfE37YTuI8BFCJKGKoMnrAVqjwBciDNbVT7UhOW33Fb4YNnk+PiMAqJJZhUrF0XCsuUOgOtipNmJzWvYhge98BiWMzEajXoijG/hApJ5F42KOuWU6RSARSkDQC4CsbdlNtewDXxvd8YX6PuGRVVYIZ1ZozCzAB3UZrpe+Ujsx74fzzJLIJYKZUVWRoqJixGZkFmJJuNrsnmI2J3GCKwjimwssKa/DF0q8c5ndeIiuXWKFzDba8QOVz8mcs3yEZ2U41uGpVkEikFGGYHsQRe/wCWMWqqWSGToEIrpIkXtFl8WQBr5QTZZBpbscN0s/8Ag6mSgklUmVXUSAMBAjDKpsWJcB2O5FgG+7hXTve4uDhumM7GNDS07JFk4hI0/rEZyy9Qyow/ES9j2I8ZWx01O18a5yzzVHVQGRssbxkLMpYWVvnsQb6d9bGxuMZvzRywKGSFc5kEi3vYKBlIDAAdrMu5J318jknElPC6OO2hNpAqEj7I21CqQAXyE30te+GdW5gibI0beyV0ofxHMcfhStDwqrihLyQMkTSG7PYNmJNvD7WUk2uba2tvfDb6LaanDVHhvUI187anpMPCF7KFOZTltcgE76WuBSS1kVTRTqzRqpQTG11JAyqdbsy6EOB7tjqL4UKDi8tNNHO4s9NmhmQe8MwEo+mXOvxVfvHCZga1zZG6OT1znSRujOoRNOHxtU1BsyOKiUdSNmRvbLashBOjDe+nbBaj5V/whRCR5maQktTSPYui7ZJCACwYrdkOqk2vmW+LXEuVAomrKdnkeVusUBurIQLqg+974bcnTY6UeVuYFgmUFv6PVEWPZZWHhb4LKNPg4H3jjRjnRS5nXRDPa2SPIaapJ6EtNUWfNDURbEHUXOjIbWZWtuQVYXDLfQaHyr6R0ltFV2imuVDnwxyWNrgn2GP3CdfdLYM838ppXRWuEmS5iktfKTuD5o2xX67gHGRV1JJBJ0KlGjf46hh3KMdHQ9+4BswGHzcFULOyf7pK4Ppc25s9lr3N9RNHEksUrRIjgzFUVjkIILWYHRSQx/CGwIrOPVccbMkiSMo0DQe02yjwyi2ZiBe1he+Frlnndqf7CoBlpSMoa1zGuxHcvHr7OrKL7gWBWDhFX41SKKelQZUu4zTIdVKk3QgIQpzWuwJBGAJYnRuwuR0UjZG4mrQYQSoLAB7a21APexOtr4Q+N8Yqkq5oVaOmXRw0cQMkiEAZyz3W4IKHwG1hrqMdOE8wyxnLGHmVNJKeTSeK+xUuRmH4XOvuudsFOKU0PE4gYJenNEfC2U54ydHV0azDMvum2oUjYYqwgHNdeCRkUD5Y5iNPJUGqkqXQkBGa8qhVF2YhNUzMx9wCyj44fqaoSaNXQh43UMpGoZSND8iMJ1T6N7II4aqVYzZXEn2hKnR8r6MrMLi5zAX2GlnWKIKoVQAoAAA2AGgGOuw37K4zFbtL0BbH3ExMVV1MTExMRRTCdz1FJI0McUsWjB3ieRE9k3SQk3bIrAXUDW48tXHGc8zcDrPWKmRadKlXQFCSgsACEVYypJlVmZs5IBUgXFrYq9xaLtFyugA5FeuDRSinrqgxRy3jVEDMOlKiqzOyuL3jfObX8gD3OKHDZunSdNKRJ5JshR5JhJma/wBhnzojFU3sBcBSe5OGjj/Lr+qQJCpkFPlvT3VRKAoFiTpmU+Nb+EsNQdCK3DuWKmOop5ppIWSPqSSWGXIShVVU28agMfE1joT3AHTmblcAAFglXh0ctXLmyyzT3KylrXjIJDIzWCRBSD4FGu+Vt8GqjlaaAjqyRmBxeWYkR+r/AHgndsy2Ckm6tdj2UdeOekyKLMlEizMSSZNoge5uNZD+rofvDCBxTiE9QweplMr7qpFkTyyoNF/WN2+OGEUU0wFsgl8ssEJJObvnom/jXpHCqIKBQkSAIJSLWAFgI0Pa3vMPkp3wlxSszMzOfN2Ykk+ZJJ1PzP8Aux8oaCSaXpRI0slg2VdrE7sx0UfFvPS+Ger5OgpoiKmTqVki3ijjJCxEHRye4B95hY6gKTjd8kFG02zd89Fg2OescL5N5fNV85e5aDXmqnEFONR1Dkdx3IDWKr5Na57DZsaNJGRREUHTU9O8Fx4NRcfnfc31NzfXGQSyR3dY8hnYiK9rtnfwjU3Y+I+Z2IvcHG0GSKkpxnYJFCgGZuwUAD5nYW3JwmbVvqiXOCdOpGUoDWlIvCuT+uWnrVaKnU52ila7ysB4nma/sAjRdja+gsMAudOdPWiYo/BSR7jbqW2JHZBbRfqewFfnTnJ6x8oJSFT4UB1J+81jqfhsPnri56PuSvW29YnB6CN4VO0pB7+cYI+p07G7CGmZTM4jxnsPHmUBJM6d3DjOW5+y68v8FWnp/wDCdRE8mUA08IF99pGAW6jUb3sBm3sAn8b4xLVPJPK2ZipIt7Kra4VB2Tv5k6m5xsXpF4/6rRkKbSTfZJbcXHib6LfXzK4RvRvy1FVvIZkDxItrXI8TaDYjZQf3hjWF9mvneL7BVkbm2FmW5T1zBP8A0aCEW+0Clv1FAJH1bKvyJwp1lNJLKXMb+rl/U2Iy3IBDOG8VzG8pym1zaLLYZ2wf4txBI2lmP6OBcqjX2Y/zPt3H0GDXDeXIzRR088auLBnVtRnJztrvoxNjhURdMAbITyxxTp01XUFXEI/pEZdGTMpiUmwYA2uhO3vDGb8j8ONTxGnDC+RjPIbX1TX+LsMaN6TpxDw7oxgKJGWJVUWsq+IgAdsqW+tsBfQ3w8E1E9hm8MV++2c/zX8sHwDhUzzzs37oSU452jlcqx6RqhUqUYKLxQPI5AF2uRkBPe3Tbfa+HDlrgMdLToiKFYqvUO5ZsoBJJ3OM95rmM3EJEHvSw04+V0zf+o+NPh4jG8jxK4MkeUuo3XNqt/mBhVFm958bfsmMuTGDwv8AusT9H1G0lWYQzJnglTPbY+EHYjX6jfQg4aYYJKhqaFHSIMrNnEZLI8RQgoM4AF7ixvppqDbAzkdAnFQugs1Qv5E/8OD3AFy1kC+UtWv7rf8AMYYVPf6D2QMB7PU+6X+fYbVc7XAKyxPc/BItvibEfXHz0gUVQKySaVfCwIiswN0UAWt2JzE2PcnHf0kIDPUaA2Eba30soNxbvpgz6UGu1NbYpL/OI4HoHWmd5+4W9cLwt8vqhXHqWb/BVHJNa6OAtmzHpSIenmNhdgcg000GpwU9Fcqy0tVStYhJCLDssiA2/MtgjUUXW4EijcU0br841Vx/FMLXowqcldImgWaKw/WjYnX9mQ/unBXehI5H3Qp7MwPMW9Ed4DM8NUmYi0gMEo8pEJyn43IYftjAf0icK6NWJbXiqVsw7CVB+XiQA/5s+eC/N9IVnKqbesAMh1NpEsCQACSRaNrAX0J88GeYeGtW0FshWbKJUVhYiRdQNdr6r8mOEscZwPi5HLrmE0bIGva/1Qz0Z8YzwtTN7UJOS/eMsQPoCCPllxU5j5cSCViVBpKo5WU7RyMf4JKf3ZLEe3oucE4p0JIqpf0aAB/PpubOD55fAwG90Yd8a3WUkc8TRuA8ci2I7EH/AK3xtHaaKx1UmBhlNtPogHKvHWJNLKxeRFvFITrMg01/8VbgP53VhoxApVvMVJWw5J6eoC30JiJKMCQSGjLFWUgi/wACNdRgLU8MeOVaZ3ZZUOeCYDVwNFkB2zrfLIuxuSfC4x44dJUu7yJStIrnrMUICm5KyGMsfFmdDKq+8sh10F9qd+Ilr8iEPO2wxMzBSxxCjMLkRuZYg4VZMjL4iLiNgQMshUgj3Wv4bE5cEOUecHoGIe7UzG7oN47kDOg+ftJ33Gt8zHRcVjRCuUz0tRL03gZPtFkdvEADq2ty0bDMgBINgBgVzVyPJSlpYg00HtXF2kjt94DWRPxjxDuDa+GwmbIOHN0KVmF0Z4kPULQq/hEFaiSq3iteKeIjMAfJtQyHupup7jAel5eqTVxNMseWG7esRsVaQbLGV9pVuczKWZfCLWuRhE5X5veidcoMsEjEvGpBsSCxkj1sCbXy7N2sdTr3B+NQ1UQlhcOh0vsQe4YHVWHcHUYCliMbrFGxSiRtws14gZYJ5adqiYygno56iYB1ZS0ZsH1sQyMQPcJtrht5O49H04aV+qs4Q/pSXL5fbYSAkMLnvYgEaDBfifLNLUSLJNCkjopRSwvYEgnTbcaHtrbfHHhPKkNPM0see7KEAZiwRb3IW+tibE3J9kDYWwC2J7JC4OuDsfoiS5pba2aNYmJiYKWSmJiYmIopiYmMw9InNFQKwUKP04mh6rMlw7eIjLmvounu2PxxZjS5waFVzg1pcdkyczekSnpC0agzzjeKO3h/Xc+FPkTm8gcZxxfmGprjaZvDe4hS4jX531kI+82nkoxwpaJbWtYDYCwAv8BjwqXErn3FuB276HvbTzw5ipI4e0/MpLLWSTdlmQXILa9tToCSe50AHck+Q1w08B9G01QA1TeCM6lf6xv7k+ZufgDs2ci8tQRU0E4XNK8SvnY3K5lBKp2Vdbaa2tcnDZgSavfJk3IIyChZHm7Mqjwvg0NMmSFAi7m25PmxOrH4k4yySktUMjVBmjLl5J4Ukkka+y2VGUSDbNmyhbZQL2Gr8TqDHDI4sSiMwvtcAnX4aYSKhfV6ZOn3Rn11AJGewGwW7GyjQCwFsK5GB/eTNjyzuo1w2koJoop1hEaUjMI2dcmTISr99QCDe9xmF9xfGec6czvWyELcQIfs1Olzt1G/EfdX3Qb7nT1z3XMhoqFNKcQrKVG7sAbFj3sRmt943N9LAaal6k8EJLBZZFRiDrZjra43w2oomBpndtsldXK8vELN1Y5b4A9T1JAjmGDxOUIUsRr00YkDMfePugHuRh1o5jJPQOGsnVURxpmRI06EpACGxJIUeJhfTQKLjDHzLTpScNdIEVEjAAQDS2YXB7m9zc7m51wA5chR6OevZFNTEZWjcjVMkZUAfh3JG12JwHPM6Z+IoyGJsTcISj6ROPCprnAP2VPeFfK4P2rfvDL/AJv440Pk7h5oeG53H2jAzMPi3sL8wMq/O+Mw5R4THLVxRyXZc63B7+IHXzv3+ZxsnNDeCNezSC/7Ks4/1lB+mCaw8NrYRsL9SsaYY3OkO/slZ6XqS08FzZpVz6+0EvI1/g2Sx/WxomE3l+EGtufciYj5llBP5C31OHLC8aIwrLfS7X3lhiB9hC5+bmw/gh/PDH6LuH9Lh6sd5XeU/U2X/VUYQPSFKTxCcn3SAPkEUj+N/wA8bBwaAJTwqNhGoH7owfP2YI2+ZQMPame7osx4QDJVxyZbs9RJMoOmbSV1Fzp90Xxe5cM3rsbqpMrmX1gO6jwh1Evs5gSHKFADawtfXDvRcsUsMgkjgRHW+UqLWvobDYXHkMdKLl6CKVpkQiRgwJLudGbMwAJIUFtdAMLImcMEHdMJX4yDyWWcMbpcdXxA3qplI8s4lt/FhhmoTbiEf/8AsqV/eiLn+KYTeIyEcXZxuKxbf6VR/LDAOIt/h0U2gjScyiw1zNCb3Pl4j+eDakd0+AQ0H9w8SunpEpg08wOzQKT23zjtr7v88WOeHzR0DEe0jfxjRv8A7cT0gj+kN8acf7UmPnNceag4cx3suvzpyT/IYDozaoPmETV/0B5FM/JDZ+HQBtbR5D+ySh/ljOeFv6pWxk/1cuRvlcxN9LHN9MP3o8f+h27LI4H1Ob+bHCTzlSqKyqA0B1/ejQn+LE/XB0PfczndAz9xr+VitdIx9xS4JUGSmhdvaeNGPzKgn+eLuBUWso5g4UIK2SO32cpFRHrYatd1+kmtvKQDbDdyDxLNB0GN2h0Um4vHchN+62K/sg98VfSfCOhDL76TKoPwe4YfI2B+ajywvcr1LR1kAU+2xRviCjMf4op+mAgeHNh2KOcOJAHbjJaJxjgMFUFWeMOEbMt76HY7diCQRsQbG+L6oALDbH3EwagVR/wLD1/WOmvWtlz21tt+dha+9tL20xexMTEUSHzX6OFctPR2jlPieLaOU9z+Bz94aE+0O4SuEcWkppmeI9KYHJNHIDZrdpE3uBs418iwONxwlek3gcTUklXbLPAmZXWwLAH2H08Sa38wdiNcExTWGCTNqGkhucbMj81Rflzm+KrGX9HMBdomOtvvKdnT8Q+oB0wexh1IcxQHe91YEhlN/aVhqrfEY0zkHjUtTTFpiGdJGjzWsWC7E20zedgB8MVnh4Zy0VoZeIM9Uy4mJiYwW6mJiYmIov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TExQWFRQVGSAXFxgYGBocHhwfIRwfHxweIB8dHSYgHxwkHxkeIi8gJCcpLCwsHB8xNTArNyYsLCoBCQoKDgwOGg8PGjQkHyQyLC4uLC8sLDAyNSwsKSwsLCwvLDQsLCwpMCwsLCwsLCwsLCwsLCwsLCwsLCwqLCwsLP/AABEIAJwBQgMBIgACEQEDEQH/xAAcAAACAwEBAQEAAAAAAAAAAAAFBgAEBwMCAQj/xABPEAACAQIEBAIHBAYECwcFAQABAgMEEQASITEFBhNBIlEHFDJCYXGBI1JikTNygpKhsSRDU8EVFlSDk6Ky0dLh8Bc0Y3Ozw9OjwuLj8XT/xAAZAQACAwEAAAAAAAAAAAAAAAAEBQACAwH/xAA2EQABAwIEAwcCBQMFAAAAAAABAAIDBBESITFBE1GBIjJhcZGx8MHRBRQjoeEzQlIVQ2Jy8f/aAAwDAQACEQMRAD8A3HEx5WQEkAi43F9u+v0x6xFEu82cpirUOhEdRGCEci4IO6OPejP5g6jXGY1ihWkjli6bqwDxtrqQNVOmZCbkMO2U6HTGrcX5upqaRY5nKkgEkKxVATYM7AWRSQdT5HsCcVOcOUoa+LcJLa0co8j7pt7SHe3bca4Ip6jhusdNwh54OI3LXYoPyXzrdhS1DHMdIZHOrfgY93+63vAWPiHifcfn2eJ4WNNVrlkBGpv5e0rdwcpKnTbsRbD/AMlc/Xy01W/2h8MMzf1nkr9hKNr7PpbU2xtUU4A4kebSsqeck8OTve60PHlnAt8dsZzwjmyeKpWGapjkCztFLcBXJY2BTa0QZl0IuPELsACTvOtHlyVJkssdlykhcpLCzxt2kuQNdCNNNbrw66OIsjvGeEJUwtFJs2xG6kbMD2IP+7Y4xbiNFNHK9PMSs8TB0dfIG8cqX8iNu1ipxpnLPF2epdGmEweMOpBXKCjZWyhSbAh0PxNzipz7wUVkJmpmV6ilzLZSCW0BeI297QEA9xbvgiCXAc9Dqh54sbctRoi/JnMwrafObLNGenOg91xvb8LCzKfIjB/GJ8vca9VnFUgJRgFnQe9H2a3d473HcjMvcW0TnWrl9VWeCQ9JSHlyGxaIjVgw1AW4c5SLqDris8fCJ3GytBIJRyOhX3mvmSaleMJErRnxOxJJIU+NFAtZ8viBN72ItpivzZwhpmhqIgSFXV4tZLXDxlQdCFez7E7ixDMDQWulmo5IApmlp3XUnM5iOqSAX8bgAoRe7FHOtwD05FDddwHZkWIWUuSFzOdADoB4CLbixGmwDEnbA2OiLLOxfcarrxzhL1XBkDZmmWGOa5vmLqoZgbC92GZSLe8cJ3JtUY62nYtoz5PpIhA1+LZP+jh/4TzJK1Y9PMqrcMY8t/aRvEpJOpKlWBsNmxl3GoGpKmaNQS0MnUQ67hxLEB8AgRfyw1pycL4+YS2oAxMk5H3yWp1PMUqcQjpsqdN7C+ubWN2B3tvGRa2C/HaXq008e+eJ1/NSMJ3MHKZqqiGeMs0VQY3kfOwMaoC3h10DKSoAtYuTrfRs4TxynqARBIr5QtwL6Bh4TqBcEDQ7HC5pNzfoj3WsLLJ/R9xDqVlG53fOCP8ANOR+dgcakeZV9Z9X6bk5+nn8OW/T6n3s1rfDfGT8nxdOqphbL05yg7+7JGCfmxFxhlTiU6OznpvWmpK9EIwUv0cgUeMkL07S9UmwU3tfTG9e9zXNPOyFpAMBHIlaZjBuYVNTxOdFOstT0RqfwRHTbTKdfh9MbpExCAvYMBdrXte2tr62+eML5OUzcSpr3OaVpSSfi0t/zAwVSC2N/JpWdTnhbzITfzLxlxWaRuOhJBHHGkrAyAyZiQuiHMvhAN/ZfUZTjSVOmBPHIYYg9ayKZYIXyuRqBbMR9SP4nzOFah4tUcQvST9Nc8ZcvEZEZCuWxAzG4zsNLi4DYWAhjrOOuiPwlwuBovnEObKoVMqxMmQVCQIrRXG8asSwcNfM57G1sWeaagyV0aC+WCMsbDTNIdATcEELH5EHPY7jC5FQ57U0KNHVJIWKRuQI3Bu0js2YiK5DA6lgygC5NuNFFKBVuZvWJnl6CylQrFhliUWBsFz2IHlqb30IeALWWDCTe6ceXa5YKSSscMetJ4QAMxXMIogLkDW2bf3ycMfCOKpURCVAwUll8QsbqxU/xBFxphL5kWSKWnpQQKaNUeNcmrdO6EFs3YlG274LejyvzUoj6ZVYfB1QbpK2pdkOhIzXubWudCbHArZsUpj5ALcss0O5prx5dwASTYDUk9sesI3pM42RF6qlyZADNY2IjJtlvcav319kP3IuU1pcbBYucGi5SXzDzEamaSqJfIoyQLbdCRlKgjV5CL6HugI0GGWnEvCoImESS1VRmaUFrWCrdY1bYBS250JzH3han6P+XvWJhUPcw05AS/vzAan5R6D9e/3cMfO1JPNNBHAImbJISJJQh1KDNYBmIFjsLXI1GL1j3NZw4tv3Kzpmgu4j9/ZKUcclybGWonbXzkkI2/CigW8lRb9saDyxy2KVSzkPPJbqPby2RR7sa3Nh3uSdScLnC+QKxZ453rERo7gLDESCDa6ku2oNtdPLawsb5m5tEB6MIWSpIvZiQkYOzSEagHso8TdtLkKqKkMd3vzeUfUThwAGTQmCapVASzBQoLMSbWA3J+HxwH5d5sjqyyhWjcDOFa12jJIV7A6A22OoOmEPmTj0VY8TuDHlR45VLEBZFkjzJcECRTdbDUNppfQXeX+Yo6NJrwyPVSSFrMChaMHwElx4I1XwgEeJgxF7sRsZzxSzQDUqgj7GLc6LTMTFThvEo6iNZYzdW/MeYI7EdxjrHWIzsiupdLZ1BBK3Fxcdrja+Cliu2JiYmIopiYmJiKLIOX6qqeScU7O8tUh6kxVlXOrg5g+Qxq3SZ0Ui4BWPS2C9fW1tmgNUYnTK6iRYhITqYwZEbK0ZZCGsgJAOtjhooOZ2monqEhcyoG+w97MBcL9QVPybCxR81U9RNGtXRQmRj05JiiMobQILOvVUFjYq4GQldwb4GfGQ0NDyDzW2LEbhqJS0I4hAlbT2SdlyujHwsVJDRuRexVswEgvv7ym2FSOmLQBoGkHQLSwwZ1KJLGxzZANwSjKACUszFQM2mh8V4pFRKkccOYvciKIIvhA8bWJVbC4Fu5KjvjjQ8G4bVJnSnp3F7H7FAyke6wKhlYeRscVlp8Tg5psd/Fca+wsQufMXLUHE6dHBAbKHhlGtswuL+aHuv9+MV4rQS088lPUJYgA2OoZTpcHutxoRtcbEEY/RdHRpEixxqERRZVUWAHkBgTzTyrFXRZX8LrrHIBqh/vU91Oh+YBDWmqTCbHMbhBTwCQeOxSRyV6R10p65gRsk72+iyna/lJsdL2OpZ+OcfnjqQgjQxZRlDf1pOrFX2Vl+4Rc6nbUY5xzg0tJJ0ZhZhpcAlWGoDDzU2t89DY6Ya+SecVERo6sq8OW0LSMR0yPZVn3Ed/ZfdCLeViZ6VuHjRZt3HJYxTOvw5Mjz5p1g5jojKkUcRWSa6SFUEbRZgbZ2FiCzCy5SbnUaC+B/q0tHKiJYSqMsTN4Uqo1BPTcgWWZRc3t5soKl0XxS8uVvSAKoz2BEnWB8QOZW/R9iAfiPPBrmypVqVI5nEDy2J8JkyZbMxGUi2U2+0G1wRrha/CMwUYwuOoWbcwugqnmgimWKQIZVdCnRkMmVgL7qS2rLdQxGtn0bPR/x8Amhl1Rsxhvttd4vla7KPLOPdGDsXLkkjgzNBJCyOjBVcZkkC6aswtdQdDjMuKcHlpKk07O2dW6tPKdbhSCj/EqRZh55uzjBcLhKzhO12+yEmbwn8Vum/wB01Ff8G1akk5IxlJ3zU7HS/mYiAfPwN9/ByXmmjikkkhjvNK6RXtkEjZGdbsewXMS1r+WbQYXoIZq6P1tPtXuUliJtJCRYtGtzlZO62ykqVJzHHXg3DPW6OtRD9ukyvESCGWVIoylwbEagqQexYYTsxseY7ZZ2+ybuwPYH3zyuvlfxRppIagq1MrWvLo6pUI5jZSdAAVzJd8ocMtrHcJzjHITRVDlSaiFGdtBmdVuQBtqrjbsn1DDyDxpJmdGUdOqUkxsL5ZVXLLGw8ygGh/s2PfF/0mcKUcPVo1UClZCBbQJ+jI+QVgf2RhhSTdtrj1QNVD2XNHT6IryHUZ6CJTr0wYj8lJC/6uXAfkQlXjU/5N0z/mZilv8AW/njl6KK8Mk0Y2ukq/Jlyn+MY/PHjhD9Kuj109Zqqe3wcmdf9gW+BxhVtEcw8z+4KtA7HGD4Jbam6NVOxLXhrM47CxmV7Dz8Lg/X8n3m7h6JaojGSZ3jheRLhzHn1XMNQCTuLHbXQYTOdKciqr7X/RrIBbw36S6/MmH+B89X7mdw9GH7Z4X+nVQ43qSSwHwVKcAPcPFCOBSZKSvLs7KjNcszEgCnjJsWYncnvvhI9ENDmrlJFujASRYCxOVBtoN2ww8ZcrwfiLDTqTuvncdRIW288pxW9DtIerUSe6I41+pZz/AAfnjal7NK8/8AUKs+c7R5lOHP5Joyg/rJI0P6ucFh9VU4E+j6HNPUSHdVjjH1LO38CmLXpCq7CCPzZnP7K5f5yDHb0dw2p5H/ALSZiPkgWP8AnGcKT2qgeA90yHZpyeZRHmKpWlpqioRQJMm4UXZ7ZY7+epAF8K3LHDgZqWC5ZYE673FjfVYwRYWOZnOut49db4L8+SZvVoBa8kwcgta6xgvp5kOENv5b46ck02k85H6SQop/BF4B9M4kP7WC0IiPHeXIqvpiXNaNibKbZgRZkJ3yHS4Fr2GB3Oir0I6YAZZGF1tpkTxEW8iQi28mxw4Z6RY5pki6Mi9VysbjKwPtFSQDmAKoW20Fr4CcT4nUTSyuyqGhV4o0RiSXVybm4A8eWOwufj8NGR9vMLN7+zkVf5TqIqKgqKk3ERlZkW5JIXLEoW599kJA/EMIqxTVtSoOlRUNqRqFA1Zh+FF0F97IO+CHGuNRzwU1PBnEMCKbnwlnAAFxfXQk32u5+GGT0dcPWOnl4hJ/WKchPaFLkH9sguT3GTywU39KMybnT7od36jxHsNfsmGrroOG0iKi3VQI4Y1PidraAHzNizMdvExxn06TVEpOa9U32hkFwIANmB0KRoCQo3c3GuZyKHD4mSBZQGeXIDZiWVSxBkKqSAL3zMBbNlA0w1S8RpIqKSmpHM1RVwkh8usjyL4czaBXKklYzawWwGwKUO/MO8B7pwRwG5jM+ytjnZ5oUSASLKUXqyyIPBcD2V9l5GHiFrqoIJ7KafL/AAE1F+kzJBmJknzEvM3vZW7+TS67WXa606zgVZLGVFJMDpbNLCq6W0IEpLIbZWXS4JxoKTSLTj7NVmERIiQggMF9ldBcA2G3lhkSGizfVLQC83d6JJ/xjgMKLS0vSlTOkTNGCsSZiDIp2LMR7O5PtaC5p8C4FLVm8bFYb/aVL+JpDsSmb230t1D4BsA1rDnFyxWSQdL1V1BSxMksSG/fRS97nswsRcHfDevNa0gihrAscnRDExgmPNqAigC+Y5fCLa7Dtdc1jpXXkGQ0H1TFz2xNtHqdSg/NciUKwU9PMaYnqSFhZmY2C3fMDnJL3ue6/ADHv0e8Izn1ssy5S8aJc5jc+J5nOsjPYMBsLg6nanNzJVesq6kvNJpFSKfCEvqGP3hoWmuAhsBcaNb534pE1SkMkwiEUZc5Zum2eQ5RYgg6IH/0g+GCHQkPxE+QQrZA4WHqnKi4vDM0iRyI7RNlkCkEqfI/9diOxxcwkejuigYyTplzR3pkVCCixghlsy6OXuHJ7Xy6EMWYuL800tL+nnjQnZSbsfkgux+gxouIriYV/wDtCpuy1BHn0H/vF8fcWwu5KuJvNd+A8tSU8ryNOHEigMojyAkey3tHUC4+It5DFKu5GgqZJJ1nkBmPiKmJlNhktqhNgBbftgZMZol6SvNSGS6qGAdLkHRDdlDbkBWX5Ys8uVC0c4hHhp6g/ZqdAktrkC/uyAE2Gzqfv4zdZ2quLt0RviXK4lSK8rieJcqz2FztmDr7LKxAJU99RY2OFudZIZVEv9HqPZjmTWOXyXxaN59F/ENcp97Afmn0l1EVe607L0ofsyrKCrsPbNxZhYnKLG3hOhxfb0gUtfSyU9T/AEZpVKFmAkQX7g6WI3BYCxsb6YJNLKGB+HJYidmLDfNGOFcwVZq0WoWNYZF6ShDf7VQXz3OoV1DKENyCg3vcr/EOfKlKxz7AjYp6vILXW+jE2zBm9oOLrYgWbU4Kycu1pjUwy0swDI6P9oh8DBhqGdWvlsT3ucMfH+WIaxAJVs49iRbZ0PwPl5qbg9xjOJzQe2LhWla4jsGxQuoSk4zTFGurr2NhJEx2PkVNtxdWt8NMk49yrU0UpWUAgaq6+y69yAfL3huLjtY4YOK8MqeHSqXYrY2hqEGhJ903uFJ7xvcN2Ldm7hHMNPxSI0tUqia17AkBre/E24Yb5faX4jUnRSPpjjjN27/yhHBs3YkFnfNEtcic+eq5YJjen91v7L4f+X8B7PbTQOHOHBpJMtTT2kITK0YOrJfMGjN7Zxcm2zg73Axl3MfKc/D5FRgXiY5Y5gNG0JVWt7MmlrbNuPIHfR/zyaciCU5qcnw9zGb62/Bf3e3byxarpI6iMyQ6bhcpql8DwyTXYo3y7zcKYAMS1Mb+IXvF56WuEB9pbXTU2sCA0c2cvLXU4yMFlXxwS7gNbv5ow0I8tdwMUeYuWlkBqqYAuRmdV2mFtCLaCUD2X76K2lioflvj/qoAF3pDc6A3i87DfIDfNHa6m9huoQRyOgcGPOWx+hTmRjZmlzB5j6oLwLjvqkpnsyrfp1cfdcujEj70RN7j2kzb+G2tQKhu65fGASwt4hbQ3G+m3wxlfMXEYZppKumzZFyLKx0V8xyrMoOtgyiNiRYgqRoNTvo543lLUT7KDJSnsYtLx/OIta33CnlhpJaRokHXzSuIGNxid08uXRAOZaZ6LizNGulQPW4gO80X6Rfm6Fgf118saXVRJV0rKDeOeIgHzV10P5HAH0l8NzUyVK+3RyLMCPuezKP3CT+yMeeWOMiGlmTK8nqxuqRjMxjfxLlF9bHOoHkmAgcL7c0eRiZflkkf0aVzx1appmdJITmBsHHiW43teNh9cEpZjkqjUq3rETmodAxSzhQIzGyEN02ygK17m7A63wpS8XX1t6iI5M8pmXUMUYm/lY67ra2pHxw98t8GPEXNVNK5MU6gXt4kUJI0ZACjIZMjWI3TbU3N/E6R8jWyE2vhPUICjma0ujG1/S6p8a4GYJIo3kLSSUXSZnZmZ3UtexLecp8zYAaAYOcS4mW4XSoFuaqFFDk+FD01bxdydDZQNSLXGFznTjs/rYSdFiMYYR5dQyMRdwx9r2F2Ay3IN8WuSqKSrkmR5ZTBBEI4wW8Ku1mTKoAF41RSCbnxDXHJIncAOHirRyt45b5KnxriDnhVbH0zkWsAV76NnmEjKLajKTY/HTtg56GlvTTORa8oA+IEaf3scLPpH5ZNGtNkZmiK9M3ZrCUXbPlvYGTM587g+eKPo74QamqjXUJCRNIVLC4B8Cmx3LD6qGGCIobURN9x+wVZJL1Iy2Tfz3Vhqv8ADBEAfK7Xkb8lRD9cNPI1KY+H0qn2jErN82Gc/wAWOM844ss7VHVRY2mJUqrFsp6SxEG6jxC19NCCLHDXw3nKZaIzvTpkSXojpyHLlXwtJdk9kOCo0+ttcI4XAzP6JtKCIWDzVXmevJrXe5EdLEFNiNWYGSQEWJ9gxm+liBve2L/EJmo+DgbStGEHwklOv7pcn9nC7UMzxtI8bWqJhLIirmdYi4JBAJzN01A02BtY5dfHP3NsNU8UUTEpFeSW6suViCqqQwBBCmRrEeWGETMbw1L5X4GFys+jXhQacye7BHZR5M+g/KNPyf448c70rQz1EjZVhmK5LtYyOUysoG4QZQ0jfdBUavcMvIMCwcPEkhCs4M81z7FwCAfLJGFGvljPeYOPtVVD1DXSMLkiRlN1jNmzaH2pNCRa+iLuCMENBmlNsh9FgbQxAHM/VfeXOBetTrT2NmGedtrJs1tvE58Gw98+7jVuP8F69JJTRsIg6dMELcKugIABGmW4tcYEclcPWlULKctTUjqZD7qJYBAdiVDXYfeZjtgVzzz7lzU9M9iLiWZT7PmiH7/m+yfrbVkJnkwsGWg8laO0LLvOe/mgfMtLTwL0Q7VEgNnZ7dNCPdWNQEZ9Ro4YL3udDV5U5Yl4g2fWOnB8U3eSxuRHfc3Gsp2I0udu3LXKCzRGqqrx0UalwmoMoAJJPcRfxkuTsfE6/wCM5aNUgieDKArZ0AyG3sIo8LED3hdBp7R0EJZA0xx67n7LoD5nY5Og+6JcX44tOBFH9pNbRSx0G2aRtSF/NmOwOtlSsR5XypmkrWGZJAApjI2a+ojhG2TXOMws5JOO9BSSVRKwHJFm+0qDY3PvdO9+o/Yu11X8VrBpp6amoYfaWJL3Z5G1ZvNmY3Zj/wAh5YFRKIUocIokKl8ozFQQC1tSAdQL9sZrU09ZUVEknqtQLsct+moCr4UHicdhm23Y4Ya30ixXZaeNpyo1Y+BLnYAsMzed1Ui3fCtxnm2qcHPULAl7Wi8H06jEse+q5TtgiJjx2mhDSvj7rijfLBXh4nkrcsMkrjIXkV5GW2iAJckKb2C3vck63J91npB6n/dqYte4Ek4yLobGygFyb6WYJfXXQ4XeB8tyzNnhgIBNzNMWTNvrcgyyDXvYHzwyUHKVM5kSapMrQ2EsaHpItxcBspz2t2ZyPMY4QwG7jfyXWl5FgLeaVa/j8jyZZqkrfUwxfZi/6kd5H7DVmxZ4Xy3M3/d6PJf+sltCD8TcNK31X640Tl+ipFiDUaQiM3AaILY2JB8S76g63OCuO8a3dFlODfvG6z9eR622s1KD5dKU2+vUF/yGJjQMTFeNJzXeBHyQLmvh6yIjyVJp44mLOQE1uCg1cEA+LQ2OpFtbY8cO4RTZGkpjHLNY5Z3brNmtYXckta/YEDyGLHNHB3qYMkcgjcOrqWBKkqb2IBBt8j5YQ6vgdZDdnpyWH9bTNmP+qFlHyscBySOYcm3CLYxrh3rFK3HOQq+nuzRNKNSZIvtLnckqAHBJ38JGu+FsuL/G9j5g2vYjQg/Pyxq3CuaKoEKk6zeaSLdhvocuRwf1gcC+b5fWpUeSJAVXLpmNzfc2sw7Wsbi+hHdjD+OiMAP9rFCv/CS83b7pR4HzNUUbEwSZb7qwzI3zW/8AEEH4403lr0twzWSpUQPtnBvGT890/aFvxYSIeSBO2SKTpzEaRzEFX7npyqoJI18LrmsdyNcBOLcAqqO/rELoATZ7XQ+XjXwg9rEjDG9HWDE04SfnVBWqKfIi4X6KngjmjKuFkjcWINmVgf4EYyrm3kM0hM0JYwA5r3OaEjW5YeLKO0m6+9p4glcJ4vLCQ8FQ8XcZWOUi3dDdT9VOH3gvpYdkMdUtiQVE8IF1JFgxja4Nt9L/AKuMXUk9OcTMx4fZW48M4wvyPzdLPE+YZ6rp9dknEfsKVAVvi1tCzbFhawOgGt+fMHLDRwpWU+aSjlu5b3or7rIPwuCC48zmta5auHcrUlQqpT10RIFgrxAP9VzI38MNXKHLlRRmSOR4pIH8QyhgQ+zeFr6MLE+LcH7xxmalsZDohYjUc11kD3XEpuDoVnvJXpDekbpzEyU5Ovdo79x5juV+o10LZzbGjtFPTq5SQF5ZYkaRHUCyghATnvrnAuApBvcAB+c/RqA7zUGUlReWmBFwDcgoO19bRnQ65bbYWOT+dpqNmyjNFnIeFiR+0txdHta+luzC4uOVFPHWsLosnHVv1C1hmfTOAfoND9CmfhdbA0qq5V4pAaeZTuFey+IGxAD5dSBa5wN4nwyopJjGrHqwMJaeQ2Af2gtwOxW8bj4/EY0ujqqLiUWfIkoFrrIozodxfup7gg2O4Jwnc6c5006oyqxjjYjrlGABJylM2wGgc5iLqUKg3uAKJnA/TJyOSIrHcb9QDMZ/PNX630nRyU6tHCZLreqQ7xLtJHbTNLYNZdBYXJsRdf5eMiwgiV4mUGCUKbPlDXRXuM0cgGpsAfE1jqDjzSyJKp8QZHUi6kEEEW3HwPfDbScI9eo4qlCI6wJ03YjRmTwukgGpXMpsd13HcG1ZTFgBaeq5RVYeSHDolfmTkDNSQ1tOCZDEjVCbl/CC0ij79ySwHtanfd29GsFuHRN/al5b+YZzlP7uXB3hFMY4Io2tmSNVNtrhQDb6jFqOMKAAAANgBYYsZnujEZOQXOG0PLxqgXOPKy1sGXQTR3aFz7rWtY98rDQ/nuBjj6P+BNS0mWRcssjtJICQbEmyi43siqPphlxMUxHDh2VsIxYt0H5q4EKylkgO7C6H7rqbqfzH5E4F+jjlg0dJ9otppj1JB3XsifsrYfMt54bMTExOw4b5LuEXvukTnrgkpmjeEG89oTYexJ7kh/CEzXP4Ew0rwKMUvqqi0XT6QHwy5b/E9/ngliYyDACXDdaF5IAOyyKSulFLliAaaGNuqdSsYiJVyQWNyCpCrfxEeQNl80gLSWFy+lsxJbwhWuzAXkIDa2AudAAAMbNUcBiSGpWNApnDs+5zMym5N/ntsMZ1yfyjJWETSXjgsDmFw7nuqHsvYvudl8wbTuYwOc7Xbqgalsjy0N036JP4lxKOatq3CMiNKPCSAwGRcysI2IYXU6EkYv8AB+OxRVUc0ytJFGS9ri+Yey920OU3OUkXbKb+EDHTivKsknFKuCkgJVXQALZY0HSS2ZrWUa7C7HyOND5U9GcNMVlnInnGo0+zQ/hU7t+Nrnyy7YKE0LafCe8Rt57rEwyunxXyHPy2Sx6TePLLLTGIuPsTID40YCRhkPZlbwH46nzwL5A4NTz1YjqiLBQ0MJFlkI3B8wlgcnvb6hSMOHOtLQ+sqZKb1mZrNLd3PTiHfKGtfyUDU3+vuLjPCaYhqOnilk1ytBGtttftjZdt7MT8MDCYCLhtbnz5ogx/qYychsrfPHEQzx0gBK6SygKzXAP2aAKCTmcZiPupY+0MLvHa1wi50lClgSshEQlHvJYt1SDfZEJJtcEE3tVPNdXONJBTqQbpHYsu1gZHB1te5VVtbve4G8Kp87s1PHJUSMMryBiQSN808htudVDHYC2mMeCRm7JacYHJuaMcT58kZRHSRdBMoyyOoJy9ska3C6bZyLfdOE+rnDu0jZ5pFW7FznZVF7sSfDEvn7K6D6vnDfR1mOerkv5RQsyqP1nFnc/LKPgcfOYuWpxZIEpoqKOzZM5jzMNcz/ZlTY7Am1wCbm1o6YRNJjbcqoidIe26w8EkcPlecXZnU3IMUS+Nf/MkkGRCd8qq7WIOl8fWp1jZljlSOoAugjDTzZrXGZjnktewIRIxYnBDh09O0sq1RLxqi5Y6eQSZ3uQ+YwHMRbLYOVHtXGDtNzUtMB6vQpTUyeKW+VXye8VSO+oBLeJtlOl8LDLPNYyvw+A1+eQRrYo48mNv4pj4vxidKRJI4H60oUFQhfpFluzMq+JgmvhGpNhpe4RTTU14oURZJ5GyH1lZVYsbuXkVo/Fdx5aFtCAScN3NfN3T+wp3X1hlDZ7ZliU7ORszEA5U77nQE4CVfpInKKBHFTk+F5JZAwuNGMaIbsL7XIJ0uMHhjjmEOXtBsvT8WnoWNPG6TyBzUT3XpoM9rQx6mzN4nzEnL33tgxyzzsaqpkgZI0KoHULIHO9mvYAC2ZdB8ceOHctwVtMk8iPFPKt5GTPEWb2WZk2YNbTOp0thh4NweOmhjhjACxqFByqCbC1zlAFzbXTGQDsWZyWpLcOQzV/ExMTGios+4lzlVNKkkMRWOJSXidoiZiSNAVJKEKGIJsCSARrcOPCuOQ1EQmjYZTob6FW2KsDqrA6EHCueRZOuwjfo04y5SSZX9kZgucm2t9WLfAYvcQ5HQwCKLKbv1JTNeQykIVXMb7glSNLDKABgSn4+I8W1trLWTh2GBHauigmFpEjk8swVvyv/AHYR6TlGOskMtPOBRsQRlLM4IFnQCTSMXF9iddAN8ceKcmPDC8gpKaXIubKlgxtr4R0bk+Qvi5y7y/UrKjwr6rEAqvnGsqLoFMVzYgCwkZlcDsRpgt8THDPNZMke05ZKzSpR08zZaSWR4zl67FZGv3y55MwttoAN7YMnnCmt9p1I76HqQygfnlK/xxwl5LBZ2WpnTO7SZQISFLG5tmiJtf444jlqpj9iaKT9eNka3zRst/2RjgFtF0m+qFcU5C4bXeOmeOOT2rwlCpP4owbfllOu+ELinJtTBP0ECyuLP9mQCVN72VrEkDxELmIFuxvjSpOA1JN3pqaS232xvf8Aag/vxQWqhVpIZIwkoYZolLSsTkUo69MFxYGwYBcpBtbBMVVLF3SsJKeOTvBZZVxyxm0sbp+ujLY7geIAA2B/LF3h3NlREA0U8qDfwtdNfwNdLfIA6b42TlutqHLRyxSGEDwyyhUY6+yy3u2mufKvkRfU+OP8lUMiPJJAoZVLF4ro+gvulsx073wZ/qDZMpmAob8mWf03ELKqfnOZaw1gKtI1g9gUV1yqMhFzp4bg3Njrtph25h5Ug4pAKyjsszDW1hnI3R+wlU6Bvobg3Gd0fL1TIF6NJO+gsQhVdgfaay6bb7jDxyZwav4f1J5kSOnyl54+qGY5VJDKAMofQA3YAjfYEdqeA0NfC6zguQcVxLZRcFIEnVhcgGRDrGd0a3vIba99V1Gx8jgtyfxv1SfObGBxkqEI0KX0e3cpe9vu5x5YYpeVhxJ3mp69XcMWaKWKzLcjRgGBAsoUMFsQBa9r4F1Po8r4b/YpKv8A4L3/ANV8p/nud9zs2qp5oyH5OOpt+6xfBPE+7MwNrp94n6MeHznqJH0JDqJKdumfnZfCfywR5V5fkpBKjzdZXfOrFQrA5QGvl0N8oNwBck4DejXjDmI0cyOkkAGQOrKTGdh4huh8Pyy4d8JSLGyajPNTExMTHF1TExMTEUUxMTExFFMTExMRRTHwDH3ExFF4jhVbkADMbmwtc2AufM2AF/gMK3OHOopiYIlLVBTPqjlEHYtlU3O9lG9tSBrhsx8tiKLDaevNjmciRyS7yBkZibXOZwpsco0FhoNBizwmhFQsxaqihiplDMbdQ5Te1grKBqCttST21AxtDKDvqMIvMTwT1sNLDKFluxZFiVogyqWBkIKnOADYAkre5AuDgh9S/BZgt5IZlKzFdxv5pa5eipU6gqqeoqJAwZEy5lyEArmUZYg4N7hr2OlzbDFP6QXVcscFPAo0Xr1CAj9iIN+WYYkHJcjVSeswxywZWBtK2UHQqxjIW50I972vhhth4FBEp6NPCptoAirc9rkKT9bHAAMzxdxsfVHERNyaMkgyczVM+nrDv+GihNv3wJG/1lxxh4DLUeMUckh7PUuCbg66yu7DXyXFrmHitYbpVF6WLyjuqH5zqSSPheK/lilwOlllpkEEFW0HiyATqiEZje324JF77g6eYtgJzruLSHO/YfREA2GIWH7ownK1VazyU1OvldpCP/TUfxxxl4HRBSKniQYHdY3jjv8ACy5pD8gcV6bkepc601PF8ZJA5/JIzf8AfGCMXo4m/wApjj/8qnH83dv5Y6xr9ovU/wDqhe3d/oELqKfhiKRTNVC9tI1ZlJACg/0gZfZAGjDQfDBH0dBFmmVovtX+1WUxqrZPChXR3sAbGwNtTghT+jdAbyVVS/wDJGP/AKaK35HBfhnLlLRs0ka5HZcrO8jMSAb7ux766YLjNQT2yLchdDOEWrQb80axMUn43TjeeIfORP8Afjm3MdKN6mAfOVP9+CFmiOJgX/jTR/5VT/6aP/ixMRRIf/aNWeVP+5J/8mPEnpDrDsYF/wA2x/m+OU/o2q0Bd5qZVUFmP2ugGpO3YYrcB5NWosqcQgZwNUET5/mVeRW/MYXWqufsmeKkG3urP+P9d/aRf6L/APPFiLnmsP8AWxX8ujf/ANwY88a9H4pqeSWStsEQn9EqliBsCX9o7C3ngXwvhsRt16r1Zrf1sP2bX1usglCdrAHKd9Md4dURqqmSkG3z1Rwc41v9pF/of/249pzjWd5Ij/mSP/dxcj9GuZT/AEySzagokYGvlmDG3lrjsfRoP8rn1/DD/wDHivDq/wDL56KcSl/x+eqoHm+t7PD/AKFv/kx5i5qqwSbwAtvaBtbaC56uumBnPHKpo6YyJWNnzKMriEXGbUqoUMSO4B1A+GAXDeKK7KJp5I9bkiJZFva1rBg1tSfZOuLtpq5wu03+eSoZ6NpsRb55pz/x0rNf0B+cTj/3cfRzvW/dp/3JP+PFXg3KqVSk0/EWYJlVgYACLajMGIN2G5tqMEv+zmbX+mnU3/QJ/e1/44pgqx/cPnRXx0p/t+eqrnnms+5T/lJ/xY4cR5oq54ZIT0FEishIR2IBBBsC4117/liVPKqRN0n4nGj2ACuiA6a31kFyRvi6eQ5mXwVcVjrcQn+BExH/APcQsqzuPnRcx0vIpXMNmU6h19mRbqV+TDUfEbHvfDVybzs9RN0P+8IBrOgtk0uBIQBGb9itidPDbXAHgHLk9a2WQNDAvhkYaF2Gjol9bXBBbYC9rmxGncN4ZFTxrFCixouyqLD/AJn4nU4tSQyMzcei5VzRvyaOqs2wumsQ1lRDNIQojjkRS2UAHOGIII1unnpv3wx4Hx8FQTyT3YtKqKymxXwXykC1wRmPfvhggEmwcXqpI8kclQZI4s9wIUUL1JBDJI82rM8aKxUAaZifaFrFBzfU+rl5BGZJqSOopQoNmdlCsh11+1ePy8Mg8icNtTweGRxI8as4GW5GpBv4T95dTobjXFNeXI+pCckaxU1zAirbKSuUne1gCbAD49hiKInSZ8i9TLnsM+W4XNbW1yTa+18J8fOM4lpw3Rkjmm6DdFJSsZOYC05+zksVswAXvbbDqRgCvJcISKMPL04HEkKZ9EKtcWNsxA1WzE2BxFElU3E6paDiMvrLloaxkByroFmXNr5MjAEbKAbYZJeZqs9R4oOpHFK0ZUhVziNsjt1GkCobhiAUIsLEi+hkcpUn9I+xX+lfpxrZ99xewOu4trrjwnKMCo0a9QRObvH1GKtpY3uS1mA8QvZtb3ubxdQJ+bqoQ1FTkh6VNUNEVAcs8ayBWYNmAVgDcCzA27XwLk5orfV+KSOwZYakwRCL7ORbNGvhZlddmvqpJYtqNLOs/LMLU8tP4hHMzO9m1u752sewJ7eWmKjclRZZ1V5FFRMtQ4uCA6urkqCNAxUXHw7Yi4gtXzNVJwyTiAKgx5m6DqCCiSFMrMLMJCFuSNATa1hjpQc21d+HvNHCIq7w5UzZ42MRkU5iSrBsp0sMtwLtvhg4hyvDMkiMGyyXJXMcoY+8EJKZrnNtbN4rX1x6n5djcUwLP/RWV47EalUKDNpr4Sdrb4iiK48SvYE2JsL2G5+A+OPeOFTXRxlQ7qpc2XMwFz5C+5+GIosn5r9IFZMzQRKaRfeDXE5HxGmUWvql/wBY7YU6UmMplYoVclXzspDG4JzA3uRe47+WN+4lwmGoTJNGsi9gwvb4g7g/EWOMtEYo+JM8UbssOdRHNKoIZhZZFIUuYyl7ZiTr87HQzsYwtwXKDmhe5wOOwS7JzNVKbCsnI/DJI3f6200G31xwm5krO89V9Wm1xsXJvMz1QmWYxiWN9EQn2CikGxJJ1LDNsSpwxyk2OWxNtATYX7XNjYfGxxwVQb/tt9Fb8uTnjK/OC801K3HrNQLjUGWUA/vHFun5omVFC1sqi/srMFAHw/674e630k1aStDLDFTMntZi8vyI9gWI1DajfyIx74Bz5EZ5FqqgNEUUoWiAQNmbMBlUkWGX2z33xuZDhxmIWWOAF2ESG6Q5eN1EgympmkXyNQ5v+63/AFfHNaeUWNpAL+bjG5QcPoqhc6x08yH3gsbg/UAjAvjvDuF0iq8tJDdzlRUpldmbewVUOul+2KCtjaP6YUNG9x/qFZRLRgr4mYad5GHb4m2Br08b9lP1BI+Ra5w/VvFEYkU/DKSAf2k8cRby0jjH+04x85alo4nn9eVJLsmRjRpk9nxZelEQozG3iJ23xk38VhxYQ0fOi1d+GTYbl5+dUkrb7gFvJFH9wxyWrjTQ5RY63sO+v1xr0VdwNu1Cv68caf7ajB6PlWi3FLTj5Qx/8ONx+IN/wHzosfyB3eVhy8wRf+H+aYmN5HAqf+wi/wBGn+7Ex3/UB/gPnRc/If8AMoHzdxWRW6AeOGN4izSva5F8rquYhVIDKbnN7Xs6XwIouHQVYjgQiUC2d7EtGqae0wDCRiAAdDbM3YYfZqZXtmVWym63ANj5i+x+OOFdTv05OiVSVlOVioIzWspbztYfTCpM1nlRRCWvmRJaUsJNDNIxkFwuaML7WjXtY2sRjtwzlB3kZqwrHTxMQ17KJyGJU72WHLlOX3je+g1qTck10jXdI29YP2pkYSshy2DuLBGAAsEQe6ovY+H7z3yQY0pfV1lkVF6GQXcjdg4GwLHMGOm67WxaGV7jhd2QqTRMaMTe0Ud4x6UKSDwQhp2GgEYyp++1hb9UN8sI/FPSXWy38YgTyiFrfN28V/ll+WPp5AnjgepqmSnRFLZWIkkawvltcIGbYAlte3bDBwSjpqYiV6J5WtmMzyxSsNLkhZCgWw+6oODcdPEeyMR8dPRDYZ5BmcI8NUqcO5YrKslo4nbNvLKSqn9truw+QOOfL3K001WaYgI8ZtMSLhAO48yT7PnvsDjTeYOfBBHC0cZbrxmRC90sBl3Fr38Y00+eEfinONRNoWCdTQhAEzWG2+Zh8LnG8c88jThsG+lkPJHBGQDcn1JWh03EKDh8YhWRFy7qvjcnuzBQWLG2pOBHEfSii6RQsT5yEIPyGZvzAwt8M5Sq5toSinXPIRGPmFsWP7o+eGmg9GcQ1nkeQ91T7NfloS/+sPlgUshYe07EfD7rcPmeOy3D5/ZInGOYXqKgSPlUsAtlBA0vbQkknW19OwwR4Vw16WNOJhVIz5EGXL4HBXqNlsWBYhVBIFmza3Fm3jddw+ghenEMbF1s0CBfED/aHsPi1z5A4QOK8wzVTDqmyL7ES3CL5WG7Nt4m+gXbG7GunAa1tmj5qsHubAS5zruO38I3N6SqljZSijzEev8AFmt/HFSk5mr6upSnjqJLyXPhWNQiDdyRHchdABcXJA74VZalRmYnQAkmxtYDUA7ad9dPhjSuQuFpQUzVdayxT1NmYNoUXdYwN765mAG5tbwjF6lsEbQIxclVpTPI4mQ2AT5TQ5EVczNlAGZjcm3cnuTjrhW4Dz5FWVTwQoxVEL9QkC9iotl3F82l7HQ6YacKyC02KaAgi4UxMTFDjfGY6SB55SQiC+mpJ2Cgd2J0AxxdV/EwM5d42KumjqFUoJAfCbEqQSpFxobEHXBPE0UUxMA+XuboaySdIjrA4U7eIHZh+EkMB8r7EYOYiimJjyXF7XF97d/+tcesRRTEwKo+Y4paiSnUkSR+drNa2bLrrlJAO2+CuIopgBztwk1FI4QXkj+0jHmyg3X9pSy/tYznhnONfTvK6WqIeq943Y3F5GtlO66HbUaHTD9y1z/T1hVNYZyP0UlrmwucrDwuAPI3+AxmyZrjkc1q+B7RcjJZJwji81P+hqJkBsVUMCuvfKRl2IN7fnh3EctZwxassJquEsWVVVWyg+KEgAeMLZxf3rW0OvOX0cvNJUmN41RHPq5BDXv4mR7aoqklNNdj2sVWj4nUUNSSgMcqECWNr2I1sGA0ZT7rg7eydxhq5rJwDDk4bfZKmufDcTZtO/3TRW+jqqyRyJL13CglXtHIpsL9N1sAb9vD+ticO5yq6ZxDLeQ/2dT9nJb8MlrP9Q3xbDryxzZDWx5ozlcAZ4yfEvx+Knsw0PwIIBSu4fHMhSVFkQ7q6hh+RwEXnRw+6LDBq029kjceel4omRG6NaoPTSUZGbzS+zofNC2U2PmCq8O9GVRPTieNwj3ZTDKrKylWK2zC4v4b+zbXcjDvxX0bIy5YZCq79KUdWPTyuQ6/AhtOwwQ4Ty3LHw/1YzNHL47SxszFCXLLlL6lQCBlPbTGrKh8QtG7JVdCyQ3eFj1Vwyso5C0sEsZG8q5xt36sR/2jbzGDHD/SXL0zFUIlXCwsRIQG/fVbH6rf8WLHMNM9jT1TVJlIIPinlUr3kUKcrRW30zJcBh3JzhHCKPibSA08SGJU+3pntcsDZStrZgBqDm3GuONrWSktljz5jL+F11K6MXjfly1/lLA4/GT4DJkO0c1g6jyWYExyDTQOyMRpdjuc4RybVVECTLNEue5CvG4IXMcoJDnXLY7aXxK70VTxEtTSJKPuv9m/yzAFT9QBheejqaEmRo6ikOpMiaJex9rp5oj83G2MH0NM67mHoVq2tqG2a4dQmmTkniBHTcwPG5UPlkceHMM1lKa3UEb98aWMUOX5JGpYGmOaVokLmwF2KgnQaDXBDGUcbYxZoWj5HPN3FTExMTGiopipxLiccCZ5XCLtruT2AA1Zj2AucW8LXO9BBIkRmnWnZZPs5DbcqQ6gHQkpe3kQDrax469sl0WvmlKDmmsKktPJfUgdOIG1zl0Cm2YAaEmxNtcMPGOI1lPFTx5hmlDCSYqHKv7QQAZV1GYBiCPABYlhinT0nCIz6yk6/wBGsZiJC2ck2jaQalmDezbvpbQALvF+MSSCZaieQRSOXhppVgLFAQVDAxnKS4IUZr2AG4IwGHGHOQ3J2RDy2SwYLWXeOMzy5oVetnFwZWbMqHv9oR04/lGL/A4YeE8s1DyZKsIIYzmHTJtMSAQpB1CIbhr2zkDQLcG8JjRcOVJ58kxQqGCqxEhBIWONRZgpNgoGy698KHDuMVoVM9VP1HsWUiFrGwvl+zta/l/zwwjidJ3UFJK2PvFaFx7lyKrVBIXXI2ZSjZTqCCL29kg6/IeWAXGJIOHZPVooOs5sQ1y+Wx8Wa5bKCANTbXz0x15RjqJJHnkqZZIheNFbp5WIPjcZEW6gjKDrezHYjAfjnB6SlaV6kmpaRi0cF9SG1BkN7kKSQGbQACwLC+M3B57LVo0sHacjHL3NcsgmlqujFTx2AcFhdtyLsxvYFdgNTbscL3MnpKeS8dKDGh06h0dv1QfYHxPi+C74UKid5BGhNkjBEai+VSTdm11Z2J1c/QKNMEeX+X5K05YRlj2aYjRfMW7uNwv71u7KGlbCzHUHols1WZn4KcdUNgiMkmRVaWRjfJGMzG+5Nz8dWY28zghwDhSy2kqIncX8EGZEXy+1fMWbyKhQNSDfUB8llpuFxmKBQ9QwzMWIBtr45Xt4UGtgB8FG5CxR0lVNFLVQCMKc0hkluglYg5nQbJGp8WY+1l03L4W1tfM88OD08PFGU1HHH2n5nmmujanrOHiSohighjZzHYqVjEbFVkUlQo2JtaxG4INsZTxWZ3dmMzzC5s73BIvuQSbX0NtAPIYL8f5hDxxU8WYUlOqqosbylB7bDyuLhT31IvYAnw3l6CmpzUcTBvL4YYBfMB96wIPVtqTfwDS9zhjTn8uA94uToPqh57znAzQan6L56MKuKmFbVTHKv2UY3Jv4jYDzJI0GmGfilbPUghiaeP8As1Pjby6jqdF80jNz3fW2CHBOBQUFJLYmSJs0zGQDVcgsDYWICr5YXqaI5YKYExGQeN0svTVQHkINiFHuDyzC3fAUz8chcN0XEzAwNOyYeQuI9Sjs2jQu8La7ZWOXftkK7623xmnpD5vFbJkRv6PGSIyD7bbGT5WuF+Fz300Hl3l6CWnqcssssNWxD5gI2ut0ZrxhTdgBrYXAHmcZJx7hsa1csMGbL1ukhYlzfMEN76kZ83fbBdA1heXP2F0PVlwaA3c2Wl+herzcPaMkXhmddOwNmH+0R9MX/SRzJ6vT9JDaacFVt7q++3w0OUfE37YTuI8BFCJKGKoMnrAVqjwBciDNbVT7UhOW33Fb4YNnk+PiMAqJJZhUrF0XCsuUOgOtipNmJzWvYhge98BiWMzEajXoijG/hApJ5F42KOuWU6RSARSkDQC4CsbdlNtewDXxvd8YX6PuGRVVYIZ1ZozCzAB3UZrpe+Ujsx74fzzJLIJYKZUVWRoqJixGZkFmJJuNrsnmI2J3GCKwjimwssKa/DF0q8c5ndeIiuXWKFzDba8QOVz8mcs3yEZ2U41uGpVkEikFGGYHsQRe/wCWMWqqWSGToEIrpIkXtFl8WQBr5QTZZBpbscN0s/8Ag6mSgklUmVXUSAMBAjDKpsWJcB2O5FgG+7hXTve4uDhumM7GNDS07JFk4hI0/rEZyy9Qyow/ES9j2I8ZWx01O18a5yzzVHVQGRssbxkLMpYWVvnsQb6d9bGxuMZvzRywKGSFc5kEi3vYKBlIDAAdrMu5J318jknElPC6OO2hNpAqEj7I21CqQAXyE30te+GdW5gibI0beyV0ofxHMcfhStDwqrihLyQMkTSG7PYNmJNvD7WUk2uba2tvfDb6LaanDVHhvUI187anpMPCF7KFOZTltcgE76WuBSS1kVTRTqzRqpQTG11JAyqdbsy6EOB7tjqL4UKDi8tNNHO4s9NmhmQe8MwEo+mXOvxVfvHCZga1zZG6OT1znSRujOoRNOHxtU1BsyOKiUdSNmRvbLashBOjDe+nbBaj5V/whRCR5maQktTSPYui7ZJCACwYrdkOqk2vmW+LXEuVAomrKdnkeVusUBurIQLqg+974bcnTY6UeVuYFgmUFv6PVEWPZZWHhb4LKNPg4H3jjRjnRS5nXRDPa2SPIaapJ6EtNUWfNDURbEHUXOjIbWZWtuQVYXDLfQaHyr6R0ltFV2imuVDnwxyWNrgn2GP3CdfdLYM838ppXRWuEmS5iktfKTuD5o2xX67gHGRV1JJBJ0KlGjf46hh3KMdHQ9+4BswGHzcFULOyf7pK4Ppc25s9lr3N9RNHEksUrRIjgzFUVjkIILWYHRSQx/CGwIrOPVccbMkiSMo0DQe02yjwyi2ZiBe1he+Frlnndqf7CoBlpSMoa1zGuxHcvHr7OrKL7gWBWDhFX41SKKelQZUu4zTIdVKk3QgIQpzWuwJBGAJYnRuwuR0UjZG4mrQYQSoLAB7a21APexOtr4Q+N8Yqkq5oVaOmXRw0cQMkiEAZyz3W4IKHwG1hrqMdOE8wyxnLGHmVNJKeTSeK+xUuRmH4XOvuudsFOKU0PE4gYJenNEfC2U54ydHV0azDMvum2oUjYYqwgHNdeCRkUD5Y5iNPJUGqkqXQkBGa8qhVF2YhNUzMx9wCyj44fqaoSaNXQh43UMpGoZSND8iMJ1T6N7II4aqVYzZXEn2hKnR8r6MrMLi5zAX2GlnWKIKoVQAoAAA2AGgGOuw37K4zFbtL0BbH3ExMVV1MTExMRRTCdz1FJI0McUsWjB3ieRE9k3SQk3bIrAXUDW48tXHGc8zcDrPWKmRadKlXQFCSgsACEVYypJlVmZs5IBUgXFrYq9xaLtFyugA5FeuDRSinrqgxRy3jVEDMOlKiqzOyuL3jfObX8gD3OKHDZunSdNKRJ5JshR5JhJma/wBhnzojFU3sBcBSe5OGjj/Lr+qQJCpkFPlvT3VRKAoFiTpmU+Nb+EsNQdCK3DuWKmOop5ppIWSPqSSWGXIShVVU28agMfE1joT3AHTmblcAAFglXh0ctXLmyyzT3KylrXjIJDIzWCRBSD4FGu+Vt8GqjlaaAjqyRmBxeWYkR+r/AHgndsy2Ckm6tdj2UdeOekyKLMlEizMSSZNoge5uNZD+rofvDCBxTiE9QweplMr7qpFkTyyoNF/WN2+OGEUU0wFsgl8ssEJJObvnom/jXpHCqIKBQkSAIJSLWAFgI0Pa3vMPkp3wlxSszMzOfN2Ykk+ZJJ1PzP8Aux8oaCSaXpRI0slg2VdrE7sx0UfFvPS+Ger5OgpoiKmTqVki3ijjJCxEHRye4B95hY6gKTjd8kFG02zd89Fg2OescL5N5fNV85e5aDXmqnEFONR1Dkdx3IDWKr5Na57DZsaNJGRREUHTU9O8Fx4NRcfnfc31NzfXGQSyR3dY8hnYiK9rtnfwjU3Y+I+Z2IvcHG0GSKkpxnYJFCgGZuwUAD5nYW3JwmbVvqiXOCdOpGUoDWlIvCuT+uWnrVaKnU52ila7ysB4nma/sAjRdja+gsMAudOdPWiYo/BSR7jbqW2JHZBbRfqewFfnTnJ6x8oJSFT4UB1J+81jqfhsPnri56PuSvW29YnB6CN4VO0pB7+cYI+p07G7CGmZTM4jxnsPHmUBJM6d3DjOW5+y68v8FWnp/wDCdRE8mUA08IF99pGAW6jUb3sBm3sAn8b4xLVPJPK2ZipIt7Kra4VB2Tv5k6m5xsXpF4/6rRkKbSTfZJbcXHib6LfXzK4RvRvy1FVvIZkDxItrXI8TaDYjZQf3hjWF9mvneL7BVkbm2FmW5T1zBP8A0aCEW+0Clv1FAJH1bKvyJwp1lNJLKXMb+rl/U2Iy3IBDOG8VzG8pym1zaLLYZ2wf4txBI2lmP6OBcqjX2Y/zPt3H0GDXDeXIzRR088auLBnVtRnJztrvoxNjhURdMAbITyxxTp01XUFXEI/pEZdGTMpiUmwYA2uhO3vDGb8j8ONTxGnDC+RjPIbX1TX+LsMaN6TpxDw7oxgKJGWJVUWsq+IgAdsqW+tsBfQ3w8E1E9hm8MV++2c/zX8sHwDhUzzzs37oSU452jlcqx6RqhUqUYKLxQPI5AF2uRkBPe3Tbfa+HDlrgMdLToiKFYqvUO5ZsoBJJ3OM95rmM3EJEHvSw04+V0zf+o+NPh4jG8jxK4MkeUuo3XNqt/mBhVFm958bfsmMuTGDwv8AusT9H1G0lWYQzJnglTPbY+EHYjX6jfQg4aYYJKhqaFHSIMrNnEZLI8RQgoM4AF7ixvppqDbAzkdAnFQugs1Qv5E/8OD3AFy1kC+UtWv7rf8AMYYVPf6D2QMB7PU+6X+fYbVc7XAKyxPc/BItvibEfXHz0gUVQKySaVfCwIiswN0UAWt2JzE2PcnHf0kIDPUaA2Eba30soNxbvpgz6UGu1NbYpL/OI4HoHWmd5+4W9cLwt8vqhXHqWb/BVHJNa6OAtmzHpSIenmNhdgcg000GpwU9Fcqy0tVStYhJCLDssiA2/MtgjUUXW4EijcU0br841Vx/FMLXowqcldImgWaKw/WjYnX9mQ/unBXehI5H3Qp7MwPMW9Ed4DM8NUmYi0gMEo8pEJyn43IYftjAf0icK6NWJbXiqVsw7CVB+XiQA/5s+eC/N9IVnKqbesAMh1NpEsCQACSRaNrAX0J88GeYeGtW0FshWbKJUVhYiRdQNdr6r8mOEscZwPi5HLrmE0bIGva/1Qz0Z8YzwtTN7UJOS/eMsQPoCCPllxU5j5cSCViVBpKo5WU7RyMf4JKf3ZLEe3oucE4p0JIqpf0aAB/PpubOD55fAwG90Yd8a3WUkc8TRuA8ci2I7EH/AK3xtHaaKx1UmBhlNtPogHKvHWJNLKxeRFvFITrMg01/8VbgP53VhoxApVvMVJWw5J6eoC30JiJKMCQSGjLFWUgi/wACNdRgLU8MeOVaZ3ZZUOeCYDVwNFkB2zrfLIuxuSfC4x44dJUu7yJStIrnrMUICm5KyGMsfFmdDKq+8sh10F9qd+Ilr8iEPO2wxMzBSxxCjMLkRuZYg4VZMjL4iLiNgQMshUgj3Wv4bE5cEOUecHoGIe7UzG7oN47kDOg+ftJ33Gt8zHRcVjRCuUz0tRL03gZPtFkdvEADq2ty0bDMgBINgBgVzVyPJSlpYg00HtXF2kjt94DWRPxjxDuDa+GwmbIOHN0KVmF0Z4kPULQq/hEFaiSq3iteKeIjMAfJtQyHupup7jAel5eqTVxNMseWG7esRsVaQbLGV9pVuczKWZfCLWuRhE5X5veidcoMsEjEvGpBsSCxkj1sCbXy7N2sdTr3B+NQ1UQlhcOh0vsQe4YHVWHcHUYCliMbrFGxSiRtws14gZYJ5adqiYygno56iYB1ZS0ZsH1sQyMQPcJtrht5O49H04aV+qs4Q/pSXL5fbYSAkMLnvYgEaDBfifLNLUSLJNCkjopRSwvYEgnTbcaHtrbfHHhPKkNPM0see7KEAZiwRb3IW+tibE3J9kDYWwC2J7JC4OuDsfoiS5pba2aNYmJiYKWSmJiYmIopiYmMw9InNFQKwUKP04mh6rMlw7eIjLmvounu2PxxZjS5waFVzg1pcdkyczekSnpC0agzzjeKO3h/Xc+FPkTm8gcZxxfmGprjaZvDe4hS4jX531kI+82nkoxwpaJbWtYDYCwAv8BjwqXErn3FuB276HvbTzw5ipI4e0/MpLLWSTdlmQXILa9tToCSe50AHck+Q1w08B9G01QA1TeCM6lf6xv7k+ZufgDs2ci8tQRU0E4XNK8SvnY3K5lBKp2Vdbaa2tcnDZgSavfJk3IIyChZHm7Mqjwvg0NMmSFAi7m25PmxOrH4k4yySktUMjVBmjLl5J4Ukkka+y2VGUSDbNmyhbZQL2Gr8TqDHDI4sSiMwvtcAnX4aYSKhfV6ZOn3Rn11AJGewGwW7GyjQCwFsK5GB/eTNjyzuo1w2koJoop1hEaUjMI2dcmTISr99QCDe9xmF9xfGec6czvWyELcQIfs1Olzt1G/EfdX3Qb7nT1z3XMhoqFNKcQrKVG7sAbFj3sRmt943N9LAaal6k8EJLBZZFRiDrZjra43w2oomBpndtsldXK8vELN1Y5b4A9T1JAjmGDxOUIUsRr00YkDMfePugHuRh1o5jJPQOGsnVURxpmRI06EpACGxJIUeJhfTQKLjDHzLTpScNdIEVEjAAQDS2YXB7m9zc7m51wA5chR6OevZFNTEZWjcjVMkZUAfh3JG12JwHPM6Z+IoyGJsTcISj6ROPCprnAP2VPeFfK4P2rfvDL/AJv440Pk7h5oeG53H2jAzMPi3sL8wMq/O+Mw5R4THLVxRyXZc63B7+IHXzv3+ZxsnNDeCNezSC/7Ks4/1lB+mCaw8NrYRsL9SsaYY3OkO/slZ6XqS08FzZpVz6+0EvI1/g2Sx/WxomE3l+EGtufciYj5llBP5C31OHLC8aIwrLfS7X3lhiB9hC5+bmw/gh/PDH6LuH9Lh6sd5XeU/U2X/VUYQPSFKTxCcn3SAPkEUj+N/wA8bBwaAJTwqNhGoH7owfP2YI2+ZQMPame7osx4QDJVxyZbs9RJMoOmbSV1Fzp90Xxe5cM3rsbqpMrmX1gO6jwh1Evs5gSHKFADawtfXDvRcsUsMgkjgRHW+UqLWvobDYXHkMdKLl6CKVpkQiRgwJLudGbMwAJIUFtdAMLImcMEHdMJX4yDyWWcMbpcdXxA3qplI8s4lt/FhhmoTbiEf/8AsqV/eiLn+KYTeIyEcXZxuKxbf6VR/LDAOIt/h0U2gjScyiw1zNCb3Pl4j+eDakd0+AQ0H9w8SunpEpg08wOzQKT23zjtr7v88WOeHzR0DEe0jfxjRv8A7cT0gj+kN8acf7UmPnNceag4cx3suvzpyT/IYDozaoPmETV/0B5FM/JDZ+HQBtbR5D+ySh/ljOeFv6pWxk/1cuRvlcxN9LHN9MP3o8f+h27LI4H1Ob+bHCTzlSqKyqA0B1/ejQn+LE/XB0PfczndAz9xr+VitdIx9xS4JUGSmhdvaeNGPzKgn+eLuBUWso5g4UIK2SO32cpFRHrYatd1+kmtvKQDbDdyDxLNB0GN2h0Um4vHchN+62K/sg98VfSfCOhDL76TKoPwe4YfI2B+ajywvcr1LR1kAU+2xRviCjMf4op+mAgeHNh2KOcOJAHbjJaJxjgMFUFWeMOEbMt76HY7diCQRsQbG+L6oALDbH3EwagVR/wLD1/WOmvWtlz21tt+dha+9tL20xexMTEUSHzX6OFctPR2jlPieLaOU9z+Bz94aE+0O4SuEcWkppmeI9KYHJNHIDZrdpE3uBs418iwONxwlek3gcTUklXbLPAmZXWwLAH2H08Sa38wdiNcExTWGCTNqGkhucbMj81Rflzm+KrGX9HMBdomOtvvKdnT8Q+oB0wexh1IcxQHe91YEhlN/aVhqrfEY0zkHjUtTTFpiGdJGjzWsWC7E20zedgB8MVnh4Zy0VoZeIM9Uy4mJiYwW6mJiYmIov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baneofyourresistance.files.wordpress.com/2010/08/payattention_small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0668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Bona Fide Purchaser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b="1" dirty="0" smtClean="0"/>
              <a:t>BFP can prevail over true owner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UCC</a:t>
            </a:r>
          </a:p>
          <a:p>
            <a:pPr lvl="2"/>
            <a:r>
              <a:rPr lang="en-US" b="1" dirty="0" smtClean="0"/>
              <a:t>True owner entrusts goods</a:t>
            </a:r>
          </a:p>
          <a:p>
            <a:pPr lvl="2"/>
            <a:r>
              <a:rPr lang="en-US" b="1" dirty="0" err="1" smtClean="0"/>
              <a:t>Bailee</a:t>
            </a:r>
            <a:r>
              <a:rPr lang="en-US" b="1" dirty="0" smtClean="0"/>
              <a:t>/seller is a merchant</a:t>
            </a:r>
          </a:p>
          <a:p>
            <a:pPr lvl="2"/>
            <a:r>
              <a:rPr lang="en-US" b="1" dirty="0" err="1" smtClean="0"/>
              <a:t>Bailee</a:t>
            </a:r>
            <a:r>
              <a:rPr lang="en-US" b="1" dirty="0" smtClean="0"/>
              <a:t>/seller deals in goods of the kind that were entrusted</a:t>
            </a:r>
          </a:p>
          <a:p>
            <a:pPr lvl="2"/>
            <a:r>
              <a:rPr lang="en-US" b="1" dirty="0" smtClean="0"/>
              <a:t>Purchaser is BIOCOB</a:t>
            </a:r>
          </a:p>
          <a:p>
            <a:pPr lvl="3"/>
            <a:r>
              <a:rPr lang="en-US" b="1" dirty="0" smtClean="0"/>
              <a:t>Good faith</a:t>
            </a:r>
          </a:p>
          <a:p>
            <a:pPr lvl="3"/>
            <a:r>
              <a:rPr lang="en-US" b="1" dirty="0" smtClean="0"/>
              <a:t>Without knowledge</a:t>
            </a:r>
          </a:p>
          <a:p>
            <a:pPr lvl="3"/>
            <a:r>
              <a:rPr lang="en-US" b="1" dirty="0" smtClean="0"/>
              <a:t>Pay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 prevails between two non-true owners?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First?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Second?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When can unauthorized possessor become true owner?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Adverse possession = running of time period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Statute of limitations for conversion = running of time period with application of discovery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Accession (mistaken improvement)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Basic rule = tracing</a:t>
            </a:r>
          </a:p>
          <a:p>
            <a:endParaRPr lang="en-US" b="1" dirty="0"/>
          </a:p>
          <a:p>
            <a:r>
              <a:rPr lang="en-US" b="1" dirty="0" smtClean="0"/>
              <a:t>Change in identity (manufacturing) exception</a:t>
            </a:r>
          </a:p>
          <a:p>
            <a:endParaRPr lang="en-US" b="1" dirty="0"/>
          </a:p>
          <a:p>
            <a:r>
              <a:rPr lang="en-US" b="1" dirty="0" smtClean="0"/>
              <a:t>Relative value exception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Vivos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Present donative intent</a:t>
            </a:r>
          </a:p>
          <a:p>
            <a:endParaRPr lang="en-US" b="1" dirty="0"/>
          </a:p>
          <a:p>
            <a:r>
              <a:rPr lang="en-US" b="1" dirty="0" smtClean="0"/>
              <a:t>2.  Delivery</a:t>
            </a:r>
          </a:p>
          <a:p>
            <a:pPr lvl="1"/>
            <a:r>
              <a:rPr lang="en-US" b="1" dirty="0" smtClean="0"/>
              <a:t>Actual</a:t>
            </a:r>
          </a:p>
          <a:p>
            <a:pPr lvl="1"/>
            <a:r>
              <a:rPr lang="en-US" b="1" dirty="0" smtClean="0"/>
              <a:t>Constructive</a:t>
            </a:r>
          </a:p>
          <a:p>
            <a:pPr lvl="1"/>
            <a:r>
              <a:rPr lang="en-US" b="1" dirty="0" smtClean="0"/>
              <a:t>Symbolic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3.  Acceptance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r>
              <a:rPr lang="en-US" b="1" dirty="0" smtClean="0"/>
              <a:t>Ascertain true nature of gift</a:t>
            </a:r>
          </a:p>
          <a:p>
            <a:pPr lvl="1"/>
            <a:r>
              <a:rPr lang="en-US" b="1" dirty="0" smtClean="0"/>
              <a:t>Courtship (irrevocable)</a:t>
            </a:r>
          </a:p>
          <a:p>
            <a:pPr lvl="1"/>
            <a:r>
              <a:rPr lang="en-US" b="1" dirty="0" smtClean="0"/>
              <a:t>Engagement (perhaps revocable)</a:t>
            </a:r>
            <a:br>
              <a:rPr lang="en-US" b="1" dirty="0" smtClean="0"/>
            </a:br>
            <a:endParaRPr lang="en-US" b="1" dirty="0"/>
          </a:p>
          <a:p>
            <a:r>
              <a:rPr lang="en-US" b="1" dirty="0" smtClean="0"/>
              <a:t>Ascertain approach used in state</a:t>
            </a:r>
          </a:p>
          <a:p>
            <a:pPr lvl="1"/>
            <a:r>
              <a:rPr lang="en-US" b="1" dirty="0" smtClean="0"/>
              <a:t>Fault</a:t>
            </a:r>
          </a:p>
          <a:p>
            <a:pPr lvl="2"/>
            <a:r>
              <a:rPr lang="en-US" b="1" dirty="0" smtClean="0"/>
              <a:t>Donor breaks engagement = irrevocable</a:t>
            </a:r>
          </a:p>
          <a:p>
            <a:pPr lvl="2"/>
            <a:r>
              <a:rPr lang="en-US" b="1" dirty="0" smtClean="0"/>
              <a:t>Donee breaks engagement = revocable</a:t>
            </a:r>
          </a:p>
          <a:p>
            <a:pPr lvl="2"/>
            <a:r>
              <a:rPr lang="en-US" b="1" dirty="0" smtClean="0"/>
              <a:t>Mutual breakup = revocable</a:t>
            </a:r>
          </a:p>
          <a:p>
            <a:pPr lvl="1"/>
            <a:r>
              <a:rPr lang="en-US" b="1" dirty="0" smtClean="0"/>
              <a:t>No-Fault (revocable regardless of fault)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Gifts </a:t>
            </a:r>
            <a:r>
              <a:rPr lang="en-US" dirty="0" err="1" smtClean="0"/>
              <a:t>Causa</a:t>
            </a:r>
            <a:r>
              <a:rPr lang="en-US" dirty="0" smtClean="0"/>
              <a:t> Mortis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addition to regular gift elements, donor made in contemplation of impending or imminent death.</a:t>
            </a:r>
          </a:p>
          <a:p>
            <a:endParaRPr lang="en-US" b="1" dirty="0"/>
          </a:p>
          <a:p>
            <a:r>
              <a:rPr lang="en-US" b="1" dirty="0" smtClean="0"/>
              <a:t>Approaches if donor survives peril:</a:t>
            </a:r>
          </a:p>
          <a:p>
            <a:pPr lvl="1"/>
            <a:r>
              <a:rPr lang="en-US" b="1" dirty="0" smtClean="0"/>
              <a:t>Traditional = automatically revoked</a:t>
            </a:r>
          </a:p>
          <a:p>
            <a:pPr lvl="1"/>
            <a:r>
              <a:rPr lang="en-US" b="1" dirty="0" smtClean="0"/>
              <a:t>Modern = failure of donor to revoke timely makes gift irrevocable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Gratuitous Transfers upon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Intestacy to heirs</a:t>
            </a:r>
          </a:p>
          <a:p>
            <a:endParaRPr lang="en-US" b="1" dirty="0"/>
          </a:p>
          <a:p>
            <a:r>
              <a:rPr lang="en-US" b="1" dirty="0" smtClean="0"/>
              <a:t>Will to beneficiaries</a:t>
            </a:r>
          </a:p>
          <a:p>
            <a:endParaRPr lang="en-US" b="1" dirty="0"/>
          </a:p>
          <a:p>
            <a:r>
              <a:rPr lang="en-US" b="1" dirty="0" smtClean="0"/>
              <a:t>Probate avoidance techniques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609833"/>
            <a:ext cx="291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http://timer.onlineclock.net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1266" name="Picture 2" descr="http://www.jobinterviewtools.com/blog/wp-content/uploads/2010/01/dreamstimemedium_24834935-300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665449" cy="34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Prepare your own outline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No commercial outlines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No outlines from </a:t>
            </a:r>
            <a:br>
              <a:rPr lang="en-US" b="1" dirty="0" smtClean="0"/>
            </a:br>
            <a:r>
              <a:rPr lang="en-US" b="1" dirty="0" smtClean="0"/>
              <a:t>prior students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050" name="Picture 2" descr="http://ipfactor.files.wordpress.com/2012/06/nocopy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94379"/>
            <a:ext cx="25527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 correct rules of law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122" name="Picture 2" descr="http://www.clker.com/cliparts/7/y/R/Y/J/T/correct-mark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study time wisely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146" name="Picture 2" descr="http://1.bp.blogspot.com/-HJ3K7geBWTY/TkXCjv1_3FI/AAAAAAAAALw/xQHoq7H_gI4/s1600/Spend-Your-Time-Wise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68706"/>
            <a:ext cx="4749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CP02_Types_of_Negotiable_Instruments</Template>
  <TotalTime>2221</TotalTime>
  <Words>995</Words>
  <Application>Microsoft Office PowerPoint</Application>
  <PresentationFormat>On-screen Show (4:3)</PresentationFormat>
  <Paragraphs>334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CP02_Types_of_Negotiable_Instruments</vt:lpstr>
      <vt:lpstr>Property  Review Session One</vt:lpstr>
      <vt:lpstr>Agenda</vt:lpstr>
      <vt:lpstr>How to Succeed on Law School Exams</vt:lpstr>
      <vt:lpstr>Exam Preparation</vt:lpstr>
      <vt:lpstr>Exam Preparation</vt:lpstr>
      <vt:lpstr>Exam Preparation</vt:lpstr>
      <vt:lpstr>Exam Preparation</vt:lpstr>
      <vt:lpstr>Exam Preparation</vt:lpstr>
      <vt:lpstr>Exam Preparation</vt:lpstr>
      <vt:lpstr>Exam Preparation</vt:lpstr>
      <vt:lpstr>Exam Preparation</vt:lpstr>
      <vt:lpstr>Exam Preparation</vt:lpstr>
      <vt:lpstr>Exam Preparation</vt:lpstr>
      <vt:lpstr>Exam Preparation</vt:lpstr>
      <vt:lpstr>Taking the exam -- Generally</vt:lpstr>
      <vt:lpstr>Taking the exam -- Generally</vt:lpstr>
      <vt:lpstr>Taking the exam -- Generally</vt:lpstr>
      <vt:lpstr>Reading the Question</vt:lpstr>
      <vt:lpstr>Reading the Question</vt:lpstr>
      <vt:lpstr>Reading the Question</vt:lpstr>
      <vt:lpstr>Reading the Question</vt:lpstr>
      <vt:lpstr>Reading the Question</vt:lpstr>
      <vt:lpstr>Organizing your Answer</vt:lpstr>
      <vt:lpstr>Organizing the issues</vt:lpstr>
      <vt:lpstr>Organizing your Answer</vt:lpstr>
      <vt:lpstr>Organizing your Answer</vt:lpstr>
      <vt:lpstr>Organizing your Answer</vt:lpstr>
      <vt:lpstr>Writing your Answer</vt:lpstr>
      <vt:lpstr>Writing your Answer</vt:lpstr>
      <vt:lpstr>Writing your Answer</vt:lpstr>
      <vt:lpstr>Writing your Answer</vt:lpstr>
      <vt:lpstr>Writing  your Answer</vt:lpstr>
      <vt:lpstr>Writing your Answer</vt:lpstr>
      <vt:lpstr>Writing your Answer</vt:lpstr>
      <vt:lpstr>Writing your Answer</vt:lpstr>
      <vt:lpstr>Writing your Answer</vt:lpstr>
      <vt:lpstr>Writing your Answer</vt:lpstr>
      <vt:lpstr>Writing your Answer</vt:lpstr>
      <vt:lpstr>Writing your Answer</vt:lpstr>
      <vt:lpstr>Writing your Answer</vt:lpstr>
      <vt:lpstr>Writing your Answer</vt:lpstr>
      <vt:lpstr>Writing your Answer</vt:lpstr>
      <vt:lpstr>Writing your Answer</vt:lpstr>
      <vt:lpstr>Writing your Answer</vt:lpstr>
      <vt:lpstr>After the Exam</vt:lpstr>
      <vt:lpstr>After the Exam</vt:lpstr>
      <vt:lpstr>After the Exam</vt:lpstr>
      <vt:lpstr>Property Mid-Term</vt:lpstr>
      <vt:lpstr>Property Mid-Term</vt:lpstr>
      <vt:lpstr>Property Mid-Term</vt:lpstr>
      <vt:lpstr>Finding</vt:lpstr>
      <vt:lpstr>Finding</vt:lpstr>
      <vt:lpstr>Finding</vt:lpstr>
      <vt:lpstr>Finding</vt:lpstr>
      <vt:lpstr>Finding</vt:lpstr>
      <vt:lpstr>Finding</vt:lpstr>
      <vt:lpstr>Bailments</vt:lpstr>
      <vt:lpstr>Bailment</vt:lpstr>
      <vt:lpstr>Bona Fide Purchaser</vt:lpstr>
      <vt:lpstr>Bona Fide Purchaser</vt:lpstr>
      <vt:lpstr>Unauthorized possession</vt:lpstr>
      <vt:lpstr>Unauthorized possession</vt:lpstr>
      <vt:lpstr>Accession (mistaken improvement)</vt:lpstr>
      <vt:lpstr>Inter Vivos Gifts</vt:lpstr>
      <vt:lpstr>Engagement Gifts</vt:lpstr>
      <vt:lpstr>Gifts Causa Mortis</vt:lpstr>
      <vt:lpstr>Gratuitous Transfers upon Death</vt:lpstr>
      <vt:lpstr>Sample Question</vt:lpstr>
      <vt:lpstr>Sample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 Should Prepare Estate Planning Documents – Yes, That Means You!</dc:title>
  <dc:creator>Gerry W. Beyer</dc:creator>
  <cp:lastModifiedBy>Gerry W. Beyer</cp:lastModifiedBy>
  <cp:revision>71</cp:revision>
  <cp:lastPrinted>2012-11-12T23:04:06Z</cp:lastPrinted>
  <dcterms:created xsi:type="dcterms:W3CDTF">2012-10-01T22:27:26Z</dcterms:created>
  <dcterms:modified xsi:type="dcterms:W3CDTF">2013-02-06T19:32:21Z</dcterms:modified>
</cp:coreProperties>
</file>