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2"/>
  </p:notesMasterIdLst>
  <p:sldIdLst>
    <p:sldId id="522" r:id="rId2"/>
    <p:sldId id="483" r:id="rId3"/>
    <p:sldId id="484" r:id="rId4"/>
    <p:sldId id="486" r:id="rId5"/>
    <p:sldId id="487" r:id="rId6"/>
    <p:sldId id="488" r:id="rId7"/>
    <p:sldId id="489" r:id="rId8"/>
    <p:sldId id="485" r:id="rId9"/>
    <p:sldId id="490" r:id="rId10"/>
    <p:sldId id="491" r:id="rId11"/>
    <p:sldId id="492" r:id="rId12"/>
    <p:sldId id="493" r:id="rId13"/>
    <p:sldId id="494" r:id="rId14"/>
    <p:sldId id="495" r:id="rId15"/>
    <p:sldId id="496" r:id="rId16"/>
    <p:sldId id="497" r:id="rId17"/>
    <p:sldId id="498" r:id="rId18"/>
    <p:sldId id="499" r:id="rId19"/>
    <p:sldId id="500" r:id="rId20"/>
    <p:sldId id="501" r:id="rId21"/>
    <p:sldId id="502" r:id="rId22"/>
    <p:sldId id="503" r:id="rId23"/>
    <p:sldId id="504" r:id="rId24"/>
    <p:sldId id="505" r:id="rId25"/>
    <p:sldId id="506" r:id="rId26"/>
    <p:sldId id="507" r:id="rId27"/>
    <p:sldId id="508" r:id="rId28"/>
    <p:sldId id="509" r:id="rId29"/>
    <p:sldId id="510" r:id="rId30"/>
    <p:sldId id="511" r:id="rId31"/>
    <p:sldId id="512" r:id="rId32"/>
    <p:sldId id="513" r:id="rId33"/>
    <p:sldId id="514" r:id="rId34"/>
    <p:sldId id="515" r:id="rId35"/>
    <p:sldId id="516" r:id="rId36"/>
    <p:sldId id="517" r:id="rId37"/>
    <p:sldId id="518" r:id="rId38"/>
    <p:sldId id="519" r:id="rId39"/>
    <p:sldId id="520" r:id="rId40"/>
    <p:sldId id="521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85C4C-22C5-4BB2-8B5E-6579684CC3C9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263B0-14C2-4256-A1E4-C45CED17D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4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Estate Planning for Digital Assets -- Prof. Beyer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/>
              <a:t>December 7,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A999-0D1F-480A-82A3-AEF1541E3BF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37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263B0-14C2-4256-A1E4-C45CED17DB3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30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7F8-F3CE-4608-9854-9753908332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91AA-E992-4939-AA1E-2BB168B885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908AD-3C48-4A62-BCD6-C41F2F94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6F45-A550-4282-9BEA-169699FC5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B071-B9D5-41AC-9C1C-6F1AB3DCB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CE6B-C9FD-4C5B-A56E-0C2BD459B0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6147B-473D-4DFC-B1E7-CA92B1446E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D9E7-6842-46D6-950D-577839142F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F7C0B-B1CC-4307-8713-2CE3907979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9B79E5B-0C00-4827-A923-85112A2281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AE4980-AD75-4DA3-8216-17C86FD23D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line-stopwatch.com/countdown-timer/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Pre-Review Session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Pick up snacks – courtesy of Margaret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Sign up for door prizes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4" descr="data:image/jpeg;base64,/9j/4AAQSkZJRgABAQAAAQABAAD/2wCEAAkGBhQSEBUUEhQUFRUVFxcUGBUYGBgUFhQXFRQXFxcUFxQXHCYfFxkkGhQUHy8gIycpLCwsFR4xNTAqNSYrLCkBCQoKDgwOGg8PGi0kHyIsLC0vLCwsLCwsLCwsKSwsLSwsLCwpLCwsKSwsLCwsLCwsLCwsLCwsLCwsLCwsLCwpLP/AABEIAJ8BPAMBIgACEQEDEQH/xAAcAAACAwEBAQEAAAAAAAAAAAAABgQFBwMCCAH/xABFEAABAwIDBAYFCQcEAQUAAAABAAIDBBEFITEGEkFRBxNhcYGRIjJCobEUIzNSYnKSwdEkQ1NjorLCFYOz4XMlNDWCo//EABsBAAICAwEAAAAAAAAAAAAAAAAEAwUBAgYH/8QANREAAQMCBAQDCAIBBQEAAAAAAQACAwQRBRIhMRNBUWEiMqEGFCNxgZHB0UKx8CQzNOHxFf/aAAwDAQACEQMRAD8Ax9CEIQhCEBCEITnjfRfURxNnpz8ohc0PBaPTAcL5s468EmubY2ORUENRHMLxm/4WS0jdfiEIU6whCEIQhCEIQhCEIQhCeOjfZxspfPK0OYLsa1wuCTqc+Q+Kgba7Hmlf1kYJgccv5ZPsns5FItrojOYL6hMmmeIxLySshCE8lkIQhCEIQhCEIQhCEIQukEDnuDWgucdABclYJAFysgE6Bc1+lpyyOenan/Z3ozeQJKgWGoZ+vPuUnpOoWQ0dK1osetk5DIMaFXx4hFLNwYzfunH0bmRcR5+izZCEKxSSEIQhCEIQhCEIQhCEIQhCEIQhCEIQhCFKw6i61+7vbpsSONyOCirrTTlj2uGrSD+o+K1ffKbbqWEtEgzi45rcujXEXih6mX1oXFrSDe7Dm3yO8PBRtpNlKerJL2brz+8bk6/bwd4qn2XxHdkBB9GRtvPMJzpo94rz2pL6eodKw2J106rqpKKKLQatI0WRY70bVUAL2N66Me0wekB9pmviLpTIX1ZRQWCU9sdhaSqu4sEcn8Rlmkn7Q0d4qwofaW7sk4+o/IXPyU2Z9o18/oTJjuwlRT3IHWxj22C5A+03UJbK6+KaOZuZhuEm+N0Zs4WQhCFKtELpTU5e9rGi7nENA5knJc1ofQ7sx19Q6ocPQhybyMjh+Qz8QlKypbTQuldyC3jbmcAtC2c2cEEEcQ9luZ5uObj53V3NgMcsbo5GhzHixB4gqxawNC4T14C8pfVSySZwdb3VyXueMrdl897dbFPw+e2boXkmOTmPqO+0PellfRePxx1ULopW7zHebTwcDwIWE7RbPPpJtx2bTmx/B7f15hei4RiXvUYbJ5x691XVFK+LxHZVSEIV4lEIQhCEIVpgOzNRWP3IIy7m7RjfvOOQWtbOdDsMAD6gieTW1vm2nu9rx8lWVuK09GPG7XoN1KyIvKzHZzYuarINurj4yO4/dHtfBbPshsbS0jRuN3n8Xuzcf0Xaood3QWAX5S1RaVxuIYnNWNs02b0H5V7HRMay7N0wVVKHBZB01nddSR8mSv8AxPA/xWu0dVcLGenCe+IMb9SBn9TnFSezDXe8uvyCrqkua3IVnaEIXoKrkIQp+H4HNOfm2OPbbLzWj3tYLuNluyN0hs0XUBdaemc82Y0uPZ+qe8G6MiSDM7w0HlqVo+CbA00bRcb/AGaN/CPzVFV49BB5dSrNuHiMZpzbsNT+ljGH7JPefSufstz83JjxfZ9tJhcknUt35HtiDnWvG3UuF9Xm3DRazPhLRZsbWtHYLAdqxTpK2pFTUCGI/MU92N5Pf7cnich2LTDK2WvfxNmhTVU0EcHDhbYnnuUnIQhdGqNCEIQhCEIQhCEIQhNuydbePcv6UZuO45jyN/cti2ed1kbXcx7+K+f8DreqnaTofRd3H9DYrbtgK3N0R+838x8FxuP05aC8fNdTBOZqHuzT6J1cd1qX8RqLlXFfLYJdlddy4+mbzKipGX8RXahguVF2g6MqSraXFvVS/wARmVz9pujvirzC6dT6qSwUorJYZLxOIKhqiJHZV887S9HdTSEm3Wxj22Z2H2m6j3pWX0XWS3KpMR6OqesuS3q5D+8YAM/tN0K7Ck9oLNAqR9R+kvNh+VuZpWIxRlzg1ouSQABqSdAvpbZHAm0NFHD7QG8883uzd+ngkbZLookpcQEs7mPiiBexw9p+jQWnS2Z8An7EK1V+PYg2qLYYTdu5/ChpacuOq/KzEFVvmLivwAuKs6PDuaoPDEFeWZCFBioyVyxrY5lXAYpBrm13FjuDh+nFNEdMGr9dUNCjZWyMeHR6EJKWcyDLbRfMGP4DLRzuhmbZw0PB7eDmnkq5fRe2uzkOIQbjrNkbcxycWnkebTxCzjZvohkkfereImA23WkOe+3I6NB5nPsXoFJjkElPxJjYjcfpVLqZ4NgEh0OHyTPDImOe48Gi/j2BP+BdFu7Z9Wb8eqacu5zh+XmtZwTZ6mpo9ynjawcTq53a52pK71NADoqGs9pHyHJCMo68/wDpNU8UbXXk1VHhb2wtDI2hjRoALDyCv6WsDgqOqoy0rzS1JaVQys4vi5q2khY9t2phqaYOCoKyl3Sr2jqd4LlWQhwuCD3ZpaJzmGxS0MhjdlKqKKqsVkPS3Ub2LTfZbEzyiafzWsSM3XJfn6OoautmqKiR5Ej94Rt9GwsAAXanIDkuqwiqgpM8sh3C1xCF0liwLGI4y42aCSeAzJ8AmTCej6qmILm9U3m/I+DRmt4w7Zemp2WghYztAu497zmVXV0Nip5PaUyEthbbuUtS0bHnxqg2Y6KqSOzpbzO+1k38ITpLhcbGWjY1oHACyhYbPYrMdv8AaWoirpurleAwtc1tzYHcHBVEbKnEZy10mwv2TvBLHkN0A1WgSN3XK5wyoVLTvL4InnMvja4ntLQSpVFVtiY+WU7scTS957BoO8nJLe7Omdwm73sp5nNdDnKq+lna75JS9TGbT1AIuNWRe07sJ0HisDVrtPtA+tqpJ5NXn0W8GMHqsHcPfdVS9HoaRtJCIm8v7XMOcXG6EIQnVqhCEIQhCEIQhCFYYTgE1S60LC7m7Rre9xyWj3tYMzjYLZrS42AVetc6OY55hFMxps30XOOQNsjY8bjNGyfRlCxwfUfOvGe7+7Hh7Xj5LU4Iw1gDQAALAAWA7gFxeNYzE9vCiFz15K1p+LS3v/IWsq7FJVU07buU3FH5qJQTN3w3ebvcri/kucjaQzQK1iGWJMdFHYKJicy5Vu1FLTnq5ZmMfl6JuTnpkAqbF9p6cSCMys3nZjO4z09LQKKKlle7NlNvkkoWl0lyvbBdyYcPhsFSYey5TJCLNWtS7kpqx/8AEKPXT2CXpn7xU7GqghriNQCfIFYvLtdVE/SuHdYKzw3D3VDSWm1lNSx2bdbZh1HdXAs0LFdmekyeneBMetiPrX9Zo5g/kVq1TiTXsDmG7XAOB5gi4S1fh80Dxn2OxS0zHukyle6zEbKqkrSVycS4qfS4ddRBrYxqmgxkLdVB6xyBM4K+bhgXObDAteOw6LQVMZNlAp8RISXtzt5VQ1JihkDGbrT6oJNxnmU3VNIWrLOkE/tmf8Nn5q5wmCKSe7gDpzUojjccy80+39Y14c6UvHFrgLEeAyWiYXiLaiBszNHaji0jIjzWONp39WJSxwY42a4j0XEcinzorqbx1EROTHNeOzeFj7wrfEqSPgmRgALen2WC9rcrmbHRN2I4mYqWZ7TYtjcR2G1gfMpI6LsfkFcIHPJjla87pNwHN9LeHbqnKtphJG+O+T2lt/vC10m9HWzszMV35GFrIGvu45NJIsLFV1KIvdJg7e1/TT1UNXZrDbc2WlYnTqLRSWKuMSaCL5Jarq5sDXSPNmtz/QBUkIdI3LZSQHPHYpxpn3aqvFIlW7IbawVZLGktePZdqQOI5qH0hbYijLGNaHPd6RHJn6lYio5hUcLLqk42lktlMpX2cso6ST+2z9zf7AtIwjEhPEyVosHi9uXYsz6RHXrJ+5v9gXRYQwtqnA72/KffYtLh0K13Cob0VNbUwx/2hInS5tDuNbQRHS0lQRxdq2Pw1Pgn52MMoMJjqX2JZDGI2n2pCwBo88/NfO1ZVulkfJId573FzieJJuVa4LRZC6d41JNvldc9PUFzBGNlxQhC6RJIQhCEIQhCEIUvC8IlqZBHCxz3HgBp2k6AKIr7ZDaGopJi6nAdvWD2OF2uA5n2T2qGdzmsJZa/K+ykjYXuDQL/ACWibMdDDGASVrusdr1TcmDsc7V3hZNNRTMjAZG1rGjINaAAPAKTgm10VSwA/Ny2zYTx+y72lyxHVeb1M9XLL/qD+vor6lpzC+zm2K6YYM1bYo/dppCMiI3keDSqrC9VeTsBYQdCLEd6q5HWlBPVa1X+4vn7AMcn+VwjrXkSODXXJdca2zUPHahzKqVzHFrhM6xBsR85bVS8coXUVcQ3928PZ2tOY92Sp6mQvLifWJLvEm9/NejxNY4iRoFiE8WktcBzGn2TP0m/++d2wwn/APIJbqYQ6KHq3AucwNcCd3cdpqcrWsbr3jeIyVUm8c5JC2MAdwaAPJd9rMMFPI6IewxjfHcF/fdbwjhtZGd/0lrfx6N1WiYHttTQNjikeSWtDXPAu27Rz1NzyVvhvSpSzSdUQ+ME2a91rO4C9tFjOJHcJtw3beIH6r1jVA+nLo5Lb7Q0m2lyA781VyYNTSG5vc9/VbSMjcO4F1uWLuuHdx+Cw+iohNUwxEkCSVrCRrYnNbKHEwMJ4xtP9CyPAP8A5Cl/87PilsIvGyUDl+it5P8Ajkjorrb7Y9tBJGIy50cjbjezIINiL8eBUzCNsDDhbB60jXviaDyab3PYAQrnpplF6ZvH03eB3R+SyuKX0Xcg5x/X4J2jZ77SMdNqb3+xK1iNwwnunrAOkR7JR8oAcwmxcBYt7e0Jr6QttHUrI4qdwEkjd8v13WHIW7TZZNLhsjIYpJAAJmlzQOQNs/Nc67FXyta95uWxsjHcwboWX4XBJM2QAabjkVl+V7g8+W10/bI9J8zZWx1Tt9jyGh5sHNJ0ueIXHGukqsZVPDXNDY3OYGW9Ei9rnmUmYthclOAJQA4xtkFuFxceOS/MSqd57nnjZx8QFuMOpjJxA0G4sstjiLibaEXWpbAbUy1wnZNYmLdO9oTvlxse6yTukllqw/8Ajb/krroXOdYc7HqrG2vrKp6TM63/AG2/FyQgY2LEnsYLC34C0pnZswG2qkVVjs/T9jxbxLrpNpK17HSBjnNDw0OsbbwF8j2K1qMc3qGClA+jJc48zna3mqaGO++7gC1v9JKuKeMta8O5kn1W7W5Gsa7qpb8cnG786/6mujTwHuU/D9pagGWMyuLXxPLgTfSwbYnTVUE7xdovnvDJWGEYe+ecsjF3dVIbc92xIHbkpXxRht3ALErgL66AhfpxKUixkfblvH9VIkxySSkbG95daR2v1WgBo95UKopnxndlYWO13XZEA8woTCRETz3nDuJt+SyImOFwApXPALS3axKs8JxN1PPFM0+o9pPaL2cPK6tdv8U66vmff0WkMHYGgD4381UYxhzYWMa033oWPOd7OcCSFErH7+bj6xaSe8i60ETHPEvOxH0UZPiMltcq0ro5n3qFo+q97R3XuPik/pDH7XN27vva1apDTNja1rAA0AWt3LNOkaH9tt9bqviAqTD5Q+se8C17/wBrLvDBr0KmdLeMSF1LTEFsUVPE4cnucwXd4aLPVv8A0lbI/K6IFg+egbvM+0ABvR+QuO0LALLosNrGVcIc3caELl3tLShCEKxWiEIQhCEIQhCExbP41CxnVytLMzaVvpa8Hs4jtCXULR7A8ZXKeCokp354zYrRxEQA9pDmHR7Ddp8Roew5q7oNpHgBst3t5+0PHiFlOG4tLA68Ty2+o1a7sc05FNeG7TwzZSWgk55mJx79Y/HLtVJU4cbXbqF1NPjENQMlSLHqtYwWrY/Njg73Ed4TG71VkMRfE4EEtOocDkRzBGRCbMH23IG7OLjTfH5hchWYaSbx79EVdC4/EiOYKl6Stn3TASxNLnsyLRq5pPDuSRhuxs74J5nMc1zC3dYRm5ouXEDidFsVZK143mkEHiF4oH5pmnxOWnh4dtv8socri0OvtyWWdG2AOqMRa97HCOnaZDvNIu/Roz7fguHSawitm3ha4BF8rjdGY56LfYWjdyASxtHgEMxvLG15GQJGY8VtDjYfV8R7bC1reqTic5znX3Kw3GfWP/0/xVt0hu/a5u5n/GxaDUbG0tQ8GWPNoDRYluTdBkrLaDo1p65wkc58bt0NO5azraEgjM2Vl/8AZp2vYX3G99Pl+lLMTG4kjlZfrm/srD/JH/GsaoKnq54pbX6uQPtpex0vwW81uHhsYZmQG7nbYCyyiu6O6gPPVOjLbmwJIIHAXSuE1MXxA91rnmmI3NdFZwuqvavaZ9ZMZpAGgCzWjMNaM7KBUYO6OCFzx9Oxzx4uI+Fj4ppwbonqZpWioLGQggu3XbznDkE/bd7HCekDYWgOhHzY5gCxZ5AeSsH4nTU744IyLdth0S/HaZALWaBb7rJcWxgSwU8YFupj3T2u427LAKliYdxtxyd3i9/yUiShle/qWRv6wndILSN3ndNW1ezPUwQuaMo2CN/ho73keSseLHDlZfzFMAtkdlbsBZQukHGo6mffiza2JjL9obc+828Ev1zLAA8mf4rz1JleyJmbpHAdwvmVYbVRBk8rRo1wA8LD8lvE1sQbEFG4DxNbsG2W6h7GRNDGtb6LRkLaNCyXpEdes/22/ErRoHlzG/db8As56RY7Vn+23/JcvhLbVTr76/2p4WCNtuaVXSAC5OSuf9KMeGRSuFjPM9w+6GAN/NPGwGwtFU4fDNNEHPu65uRezjqF46WQ1sMDGABrXOAA0ADRkrU4kx9QKZgNwTf6XSsczp5Wm1gEr7J4dG6hq3uY0uBfZxAJFo+B4ar30ZSBuKMc7INhlJPYACVI2Mb/AOm1vYZP+NKtDVujlcWmxMT2HucWg+5MZTMZoyd9PRbOaHQ2HM/ldtqMUdUTyycZX2b3E2aPKylbR4cIHsi+rDGD32JPvJVbTv3ZGPsDuODt06EjS6lY5jJq3l5Fnbu4eRIvmPNMhpaWtb5QP/EwG5ZLnpYKuqJhum54K0xzCDE2G4+lp43+JbY/BX2FYhh1NHTu6gSSOHzu9c7p0GuWtip/S3VRunhbHb0I7G1sgTcDyS/vTjM2MMIBvqeyXa975vELCyvtl6/rqSF513QD3tyPwVBt7gkj6yle1pLXvjZcC9i19zfwUzozN6Jo5PeP6lYYz0gfI6xsRYHRtDS88QXcR3BUTRJFWvELb2vp2RIS6Gw6J+rnWCwfpL2aEE/Xxi0UxJIGjJNXN7jqPFbjXzAtuNCLjuOiVsWwplVE+F+jxkfquHqu8D7rpXA6s0svi2O6TNNxYSRuFgiFIxCgfBK+KQWexxaR2jiOzj4qOvRgb6qlQhCFlCEIQhCEIQhCEIQhCtMI2jmp8mnej1Mb82d4+qe0JzwjHIakhrD1chy6p5GZPBj9HdxsVnCeOiTZ75RXCRwuyD0z2vPqDzBPgq3EWwtgdJJyCsKOtngdZh06LWYsM6mBrOIFz3nVRoHWcmKviuEuyts5eaxyGS5PNXdPJxAbpkoZLhR8ShuFxwyoVlUM3gk3XY9IuvHIlYZOV9h1RcKoroLFeqGpsU5I3iMuE/K3isuFe1kFwl2qh3SmWGUOChV9FdLQyZTYpOnlyHKVX0NZZXkM4cEsSwlpUilriFNLEH6hMTQB4zNVzPhrSb2F+dhfzVZV4MHAggEHIgi4PerCnxEFShO0qESyxlKB0keiS6HYmCB5fFE1rjx5d19FGxjo4hqpN9+812QO7kDbmE/+ivzfaEy3EqgOzhxv1WTNduXKq2iwkNAHIAeSWNvOj11W9ssL2teG7rg7QgaW5alOklcAq2qxNYpqmeOXisOqy0SvOmip9kMPfRULYJSC5pcctMzcJe6QKCSeFrowXFjid0Zkgi2SZ3vLip1DQ3KdbUmKb3g+Ym6caxsDO6QdgsElOHVjDG5rnl+61wsTePtWfRwO61w3XXax1xY5WcL38l9NRxBjbkgAak5BLtfW0rnOAaMwWl24PSB1HOytaXE5S58pj0dtrbskonPd4Wi+t1gbZQeIVnRYQXUDp2i+7O5rvukDPz+K01+zlG/Ldht3bp94V3gOy1PHA+FgBjkuXN3t6+9rmn5sUDWXaw7jvpzTUkjmlrnclgVU6zCpFbdrnb97jM31zFx8Vo83Q81tQHumLoWu3gy2ZtwJUDazYh1RWBzCBE+2/wBm6ALDvATLMTp3OAB5E3/CwJy8l7RysFcdGdEW0MVx628/zOSSuksEV1Rfk3+wLYsEoAxrWtFg0ADsASD0t7JyvnbLCwuEobGbey4ZXPZZUmH1jHV7nONs1/7uozIGDKeicqCoJo4CdTFH/aEUrLuXNse5GyP6jGt/CAFOw2G5VPKQC4jqUwwcOHVJHS7shvRCtjHpMAbKBxb7L/C9j2dyyJfV08DXRuY8AtcC1wOhByIXzdtns0aKqdHrGfTjdzYTp3jQ9y7D2fxH3iLhP8zfULnZ2WOYbKiQhC6ZLIQhCEIQhCEIQhCEIW79GmF/JqRgIs+T5x/O5GQ8BZZPsTgfyqra0j0GfOP7m6DxNh5raqaTdK5P2iqLtFO35lW9BT5ml5TS4bzVQYjT2KuaKa4XLEKe4XCROyPsp4X8N9iqSjmsUx00u8EtGndvWaCVNbijIR848X+q30ne7IKwdSPn1YEzUMD7Zd1NxCkuFVfIHDM2Y3m42/7Kj1u2L3ZRtDBzObv+lWxslnd7TzxJ0HedAnaejyaO8R6BSwwysZ8QhoV9/rrIxZt5Dz9VvhxVlRYxHKLXseRy8uaQcQxukgIZJUx9YTbdZd4b997cgprH3AIIIOYcDcHtBClqsPIAL2WHZRiKnmuGO1TlVUF1UT0JC4UGPPZkfSbyOvmr2mroptDY/VORVSY5IttQtfiwebUKhBcF0bWkK7lw0FRX4SteMw7qQVEbt1C/1Ery6vJUv/SV6bhKM8YWeJCFWumcV7jpSVcR4UFK6hkbd55DQOJ/JbMeZDljF1G6raNGqBR4YpFZiMdOLH0n/VHDvKrMS2kJu2Ebo0LvaP6Kjr6iKni66rk6th9Vussp5Mb+ZVnTUJe61szvQKNzNM85sOnMqdUVctS7P1RnrusYOZJyHeVSx1sL3FsdRA8g2sJAD4B1vcs+2r6QJasGKMdTT8ImnN/bI4esezRKq6uPB2FvxCb9kocUcw2iaA1bfLSvGZabc7XHmFGLyNMvcskpMXmiN4pZGfde4Dyurqn6Q6xuT3slH8yNrj+IAH3qJ2DW8jvum48aH82LRWYtK3SR3de48ivbdoJBqGO72294SVB0jsP0tN4xSFv9L7j3qwg2ropP3kkR5SMuPxMJ+CXdhs7eV09HiFFJ5tPp+k7Uu2+760Q8HH81Mk21heLEOb3i49yS4dyT6KaGTsa9oP4XWK/KiikZ6zHDtsbeeiQfh7b3fGmW01HMczD9imttfE85Ss8Tu/GyYcLDeDmnuIPwWTuK8CUjQkdxsoZMPjkFtQppMM4jbNf6LZq6WwSHtpgPy2ncwD51l3xHm7iy/JwHnZLseP1DPVlf4m48iuOObd1UDo5GdU5jxazmC7XttvDebY55Ed6nw7DHwyh0T9R15qoraE0kPxNQeY5LOHNINjkRkRyI1C/FMxnEzUTvmLGsMh3i1tw2/EgHnr4qGu4XLIQhCEIQhCEIQhWuy2DGrq4oeDnDe7GjN3uFvFaPeGNLjyWQLmy1vou2X6ig614+cqPT7QweoPHM+IVzUR7pVzWYxT08YD3tbYABgzdYCwG6NEoYhtuCT1EYH23+kfBugXnfBnqpnTS+EE8+nyXS0EMpFmt09Pumahm3RvOIa0cXZD3qPiO2sLcowZDz9Vv6lJBnmqH5l8jjwzPkBkF6rBBSi9XO2M/wmfOSns3Rk3xKdhwthddjLnqU3LTU8Rz1D/oP8urGs2imly3t1v1WeiP+14bhzms6yVzYY/ryncHgDm7wCUMQ6Tdy7aKBsf8AOltLKe0D1WpOxHFZah+/NI+R3NzifIaDwV7FhV9ZT9AkJcXYwZadlu5Wi4jt/RwZQMdVSfWdeOEdzfWf7kn45tzV1Q3ZJN2P+FGOrjHg3XxVAhW0VPHELMCpJqiSY3eboVngu0c1KfmneidY3Zsd3t4d4VYhSuaHCxCha4tNwtUwPbaCos1x6mQ+y4+g4/Zf+RTEDY8isJTDgW2s1PZrvnY/qOJu37j9W92ioqvBmv8AFDoenJXNPijh4ZdR1W1UO0L2ZO9Iduvmrylxdjxkc+R18lnWDbRQ1Q+adZ1rmN1g8dw9odoVkJLdi5OqoMrssjbFWXAhqBmjT38ragVQJsMz2JRhxU6Oz7eP/a7VWOm27FdgOp9p3eeHck2Yey93O09UuaFwNgr7EMcZFlk9/wBUaDvKXJ6qWofxceAGgHdwHaorw1kZmneIohq93tHkxurndyz7arpJdK10NGHQwnIuv87L2ucPVHYF0lDhjpRoMrPUrSSWGk0b4nJo2j24gobsi3aip05wwntPtu7NFlmLYvLUymWd7nvPE8ByA4DsChoXVwU8cDcrAqSad8zszyhCEJhQoQhCEIQhCEIKm0WNzw/RTSs7A8geWihIWCFkEjZMcO3tSPpBFMP5kYv+JtipkW2kDvpaZzDziky/C8H4pQQonQRu3ATUVbUReR5T1Hi1G/1Z3RnlLGQPxMuFJlwkTwSRtkhkBHWMc2Rp3XsBIuCQQCLt04hZ4hRtpWNdmbonX4xUSxGKSxB7IQhCaVOhCEIQhCEIQhS8J3+ub1bnNdf1mkggccx2KIp2DYu6mlErGsc4AgB7d9ufHd7Fq8EggKSJzWvBfstCosHllbvgWYNZHndYO97tVwq8foKbV7quQezH6EQPbKc3eASRi+0VRVG88r38m3sxvcwZDyVako6GNurtSripxueXwx+Edkz4p0h1UrSyMtp4j7EI3bj7T/Wd5pZcbm5zJ4r8QngA0WCpXOLjdxQhCFlaoQhCEIQhCEIQhCEL9Y8gggkEZgjIg8wU4YJ0hvZZtSDI3+IPpB38H+OaTkKKWFkrcrxdSxSviOZh1W1YdVsqGh0DhIDl6OoPJzdQe9cse2kp6AESWmqOEDT6LO2Vw0+6sho66SJ29E98btN5hLT5hcXOJJJJJOZJzJPMlVsWEwxvzHXoFYS4pM9mUad1Z4/tJPWyb87729VoyYwfVa3QKrQhWwACqjqhCELKEIQhCEIQhCEIQhCEIQhCEIQhCEIQhCEIQhCEIQhCF//Z"/>
          <p:cNvSpPr>
            <a:spLocks noChangeAspect="1" noChangeArrowheads="1"/>
          </p:cNvSpPr>
          <p:nvPr/>
        </p:nvSpPr>
        <p:spPr bwMode="auto">
          <a:xfrm>
            <a:off x="63500" y="-736600"/>
            <a:ext cx="30099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333197"/>
            <a:ext cx="3726554" cy="187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AC47E2-97E9-4FB3-81B8-483FF081B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0028" y="2819400"/>
            <a:ext cx="27813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924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License</a:t>
            </a:r>
          </a:p>
          <a:p>
            <a:endParaRPr lang="en-US" b="1" dirty="0"/>
          </a:p>
          <a:p>
            <a:pPr lvl="1"/>
            <a:r>
              <a:rPr lang="en-US" b="1" dirty="0"/>
              <a:t>Permissive use of land.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Revocable at will of the land owner.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95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Express Easement</a:t>
            </a:r>
          </a:p>
          <a:p>
            <a:endParaRPr lang="en-US" b="1" dirty="0"/>
          </a:p>
          <a:p>
            <a:pPr lvl="1"/>
            <a:r>
              <a:rPr lang="en-US" b="1" dirty="0"/>
              <a:t>Grant.</a:t>
            </a:r>
          </a:p>
          <a:p>
            <a:pPr lvl="1"/>
            <a:r>
              <a:rPr lang="en-US" b="1" dirty="0"/>
              <a:t>Reservation or exception to grantor.</a:t>
            </a:r>
          </a:p>
          <a:p>
            <a:pPr lvl="1"/>
            <a:r>
              <a:rPr lang="en-US" b="1" dirty="0"/>
              <a:t>Reservation to third party</a:t>
            </a:r>
          </a:p>
          <a:p>
            <a:pPr lvl="2"/>
            <a:r>
              <a:rPr lang="en-US" b="1" dirty="0"/>
              <a:t>Texas follows common law rule that this is ineffective.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881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Implied Easement by Necessity</a:t>
            </a:r>
          </a:p>
          <a:p>
            <a:endParaRPr lang="en-US" b="1" dirty="0"/>
          </a:p>
          <a:p>
            <a:pPr lvl="1"/>
            <a:r>
              <a:rPr lang="en-US" b="1" dirty="0"/>
              <a:t>Public policy implies an easement if conveyance would landlock a parcel of land.</a:t>
            </a:r>
          </a:p>
          <a:p>
            <a:pPr lvl="1"/>
            <a:r>
              <a:rPr lang="en-US" b="1" dirty="0"/>
              <a:t>Only exists while necessity exists.</a:t>
            </a:r>
          </a:p>
          <a:p>
            <a:pPr lvl="1"/>
            <a:r>
              <a:rPr lang="en-US" b="1" dirty="0"/>
              <a:t>Can lie dormant; prior use not necessary.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17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Implied Easement by Prior Use</a:t>
            </a:r>
          </a:p>
          <a:p>
            <a:endParaRPr lang="en-US" b="1" dirty="0"/>
          </a:p>
          <a:p>
            <a:pPr lvl="1"/>
            <a:r>
              <a:rPr lang="en-US" b="1" dirty="0"/>
              <a:t>Use had to exist while land was in common ownership.</a:t>
            </a:r>
          </a:p>
          <a:p>
            <a:pPr lvl="1"/>
            <a:r>
              <a:rPr lang="en-US" b="1" dirty="0"/>
              <a:t>Look at facts to show that parties intended to permit a pre-existing use to continue.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77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Prescriptive Easement</a:t>
            </a:r>
          </a:p>
          <a:p>
            <a:endParaRPr lang="en-US" b="1" dirty="0"/>
          </a:p>
          <a:p>
            <a:pPr lvl="1"/>
            <a:r>
              <a:rPr lang="en-US" b="1" dirty="0"/>
              <a:t>Long and continued use may create an affirmative easement in the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89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Easement by Custom</a:t>
            </a:r>
          </a:p>
          <a:p>
            <a:endParaRPr lang="en-US" b="1" dirty="0"/>
          </a:p>
          <a:p>
            <a:pPr lvl="1"/>
            <a:r>
              <a:rPr lang="en-US" b="1" dirty="0"/>
              <a:t>Principle which operates in only a few states where usage was by common consent and was uniform in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27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7.  Governmental Taking</a:t>
            </a:r>
          </a:p>
          <a:p>
            <a:endParaRPr lang="en-US" b="1" dirty="0"/>
          </a:p>
          <a:p>
            <a:pPr lvl="1"/>
            <a:r>
              <a:rPr lang="en-US" b="1" dirty="0"/>
              <a:t>Government has taken land for public use and paid just compensation.</a:t>
            </a:r>
          </a:p>
          <a:p>
            <a:pPr marL="457200" lvl="1" indent="0" algn="ctr">
              <a:buNone/>
            </a:pPr>
            <a:endParaRPr lang="en-US" b="1" dirty="0"/>
          </a:p>
          <a:p>
            <a:pPr marL="0" lvl="1" indent="0" algn="ctr">
              <a:buNone/>
            </a:pPr>
            <a:r>
              <a:rPr lang="en-US" b="1" dirty="0"/>
              <a:t>[not tested]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73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610600" cy="1252728"/>
          </a:xfrm>
        </p:spPr>
        <p:txBody>
          <a:bodyPr>
            <a:normAutofit/>
          </a:bodyPr>
          <a:lstStyle/>
          <a:p>
            <a:r>
              <a:rPr lang="en-US" sz="3900" dirty="0"/>
              <a:t>“They took my property!” [Conversion]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Profit [easement with a profit]</a:t>
            </a:r>
          </a:p>
          <a:p>
            <a:endParaRPr lang="en-US" b="1" dirty="0"/>
          </a:p>
          <a:p>
            <a:pPr lvl="1"/>
            <a:r>
              <a:rPr lang="en-US" b="1" dirty="0"/>
              <a:t>Right to use another’s land and remove a portion of it or its products (soil, timber, crops, minerals, etc.).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65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610600" cy="1252728"/>
          </a:xfrm>
        </p:spPr>
        <p:txBody>
          <a:bodyPr>
            <a:normAutofit/>
          </a:bodyPr>
          <a:lstStyle/>
          <a:p>
            <a:r>
              <a:rPr lang="en-US" sz="3900" dirty="0"/>
              <a:t>“They took my property!” [Conversion]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Surface Water</a:t>
            </a:r>
          </a:p>
          <a:p>
            <a:endParaRPr lang="en-US" b="1" dirty="0"/>
          </a:p>
          <a:p>
            <a:pPr lvl="1"/>
            <a:r>
              <a:rPr lang="en-US" b="1" dirty="0"/>
              <a:t>Person has right to retain water that runs off other people’s land.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08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didn’t take care of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No duty via easement</a:t>
            </a:r>
          </a:p>
          <a:p>
            <a:endParaRPr lang="en-US" b="1" dirty="0"/>
          </a:p>
          <a:p>
            <a:pPr lvl="1"/>
            <a:r>
              <a:rPr lang="en-US" b="1" dirty="0"/>
              <a:t>Servient tenant has no duty to keep the easement in repair.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74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077200" cy="1673352"/>
          </a:xfrm>
        </p:spPr>
        <p:txBody>
          <a:bodyPr>
            <a:noAutofit/>
          </a:bodyPr>
          <a:lstStyle/>
          <a:p>
            <a:pPr algn="ctr"/>
            <a:r>
              <a:rPr lang="en-US" sz="6000" cap="small" dirty="0"/>
              <a:t>Property</a:t>
            </a:r>
            <a:br>
              <a:rPr lang="en-US" sz="4800" cap="small" dirty="0"/>
            </a:br>
            <a:br>
              <a:rPr lang="en-US" sz="4800" cap="small" dirty="0"/>
            </a:br>
            <a:r>
              <a:rPr lang="en-US" sz="4000" cap="small" dirty="0"/>
              <a:t>Review Session for Final Exam</a:t>
            </a:r>
            <a:endParaRPr lang="en-US" sz="4000" b="1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0552" y="5334000"/>
            <a:ext cx="721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atin typeface="+mj-lt"/>
              </a:rPr>
              <a:t>Dr. Gerry W. Beyer</a:t>
            </a:r>
          </a:p>
          <a:p>
            <a:pPr algn="ctr"/>
            <a:r>
              <a:rPr lang="en-US" sz="2400" b="1" dirty="0">
                <a:latin typeface="+mj-lt"/>
              </a:rPr>
              <a:t>Governor Preston  E. Smith Regents Professor of Law</a:t>
            </a:r>
          </a:p>
          <a:p>
            <a:pPr algn="ctr"/>
            <a:r>
              <a:rPr lang="en-US" sz="2400" b="1" dirty="0">
                <a:latin typeface="+mj-lt"/>
              </a:rPr>
              <a:t>Texas Tech University School of Law</a:t>
            </a:r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didn’t take care of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No duty via real covenant</a:t>
            </a:r>
          </a:p>
          <a:p>
            <a:endParaRPr lang="en-US" b="1" dirty="0"/>
          </a:p>
          <a:p>
            <a:pPr lvl="1"/>
            <a:r>
              <a:rPr lang="en-US" b="1" dirty="0"/>
              <a:t>Invalid contract.</a:t>
            </a:r>
          </a:p>
          <a:p>
            <a:pPr lvl="1"/>
            <a:r>
              <a:rPr lang="en-US" b="1" dirty="0"/>
              <a:t>Original parties not intend covenant to run with land.</a:t>
            </a:r>
          </a:p>
          <a:p>
            <a:pPr lvl="1"/>
            <a:r>
              <a:rPr lang="en-US" b="1" dirty="0"/>
              <a:t>Promise does not touch and concern land.</a:t>
            </a:r>
          </a:p>
          <a:p>
            <a:pPr lvl="1"/>
            <a:r>
              <a:rPr lang="en-US" b="1" dirty="0"/>
              <a:t>Lack of privity</a:t>
            </a:r>
          </a:p>
          <a:p>
            <a:pPr lvl="2"/>
            <a:r>
              <a:rPr lang="en-US" b="1" dirty="0"/>
              <a:t>Original parties</a:t>
            </a:r>
          </a:p>
          <a:p>
            <a:pPr lvl="2"/>
            <a:r>
              <a:rPr lang="en-US" b="1" dirty="0"/>
              <a:t>Between original party and current party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61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didn’t take care of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No duty via equitable servitude</a:t>
            </a:r>
          </a:p>
          <a:p>
            <a:endParaRPr lang="en-US" b="1" dirty="0"/>
          </a:p>
          <a:p>
            <a:pPr lvl="1"/>
            <a:r>
              <a:rPr lang="en-US" b="1" dirty="0"/>
              <a:t>Lack of notice</a:t>
            </a:r>
          </a:p>
          <a:p>
            <a:pPr lvl="1"/>
            <a:r>
              <a:rPr lang="en-US" b="1" dirty="0"/>
              <a:t>Notice not a proper substitute for missing real covenant element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42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didn’t take care of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4.  Duty under valid covenant or servitude ended</a:t>
            </a:r>
          </a:p>
          <a:p>
            <a:pPr lvl="1"/>
            <a:r>
              <a:rPr lang="en-US" b="1" dirty="0"/>
              <a:t>Express time stated expired</a:t>
            </a:r>
          </a:p>
          <a:p>
            <a:pPr lvl="1"/>
            <a:r>
              <a:rPr lang="en-US" b="1" dirty="0"/>
              <a:t>Statute limits duration</a:t>
            </a:r>
          </a:p>
          <a:p>
            <a:pPr lvl="1"/>
            <a:r>
              <a:rPr lang="en-US" b="1" dirty="0"/>
              <a:t>Release</a:t>
            </a:r>
          </a:p>
          <a:p>
            <a:pPr lvl="1"/>
            <a:r>
              <a:rPr lang="en-US" b="1" dirty="0"/>
              <a:t>Merger</a:t>
            </a:r>
          </a:p>
          <a:p>
            <a:pPr lvl="1"/>
            <a:r>
              <a:rPr lang="en-US" b="1" dirty="0"/>
              <a:t>Estoppel, laches, prescription, etc.</a:t>
            </a:r>
          </a:p>
          <a:p>
            <a:pPr lvl="1"/>
            <a:r>
              <a:rPr lang="en-US" b="1" dirty="0"/>
              <a:t>Unclean hands</a:t>
            </a:r>
          </a:p>
          <a:p>
            <a:pPr lvl="1"/>
            <a:r>
              <a:rPr lang="en-US" b="1" dirty="0"/>
              <a:t>Acquiescence</a:t>
            </a:r>
          </a:p>
          <a:p>
            <a:pPr lvl="1"/>
            <a:r>
              <a:rPr lang="en-US" b="1" dirty="0"/>
              <a:t>Changed conditions within restricted area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40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“They are hurting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Use of easement is reasonable.</a:t>
            </a:r>
          </a:p>
          <a:p>
            <a:endParaRPr lang="en-US" b="1" dirty="0"/>
          </a:p>
          <a:p>
            <a:r>
              <a:rPr lang="en-US" b="1" dirty="0"/>
              <a:t>2.  Action is within scope of covenant.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4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“It’s too loud and it stinks!” [Nuisance]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598"/>
            <a:ext cx="8709660" cy="4800601"/>
          </a:xfrm>
        </p:spPr>
        <p:txBody>
          <a:bodyPr>
            <a:normAutofit lnSpcReduction="10000"/>
          </a:bodyPr>
          <a:lstStyle/>
          <a:p>
            <a:pPr>
              <a:spcAft>
                <a:spcPts val="300"/>
              </a:spcAft>
            </a:pPr>
            <a:r>
              <a:rPr lang="en-US" b="1" dirty="0"/>
              <a:t>1.  Use is reasonable.</a:t>
            </a:r>
          </a:p>
          <a:p>
            <a:pPr>
              <a:spcAft>
                <a:spcPts val="300"/>
              </a:spcAft>
            </a:pPr>
            <a:r>
              <a:rPr lang="en-US" b="1" dirty="0"/>
              <a:t>2.  Use is suitable to area.</a:t>
            </a:r>
          </a:p>
          <a:p>
            <a:pPr>
              <a:spcAft>
                <a:spcPts val="300"/>
              </a:spcAft>
            </a:pPr>
            <a:r>
              <a:rPr lang="en-US" b="1" dirty="0"/>
              <a:t>3.  “You gave me permission.”</a:t>
            </a:r>
          </a:p>
          <a:p>
            <a:pPr>
              <a:spcAft>
                <a:spcPts val="300"/>
              </a:spcAft>
            </a:pPr>
            <a:r>
              <a:rPr lang="en-US" b="1" dirty="0"/>
              <a:t>4.  Use complies with zoning rules.</a:t>
            </a:r>
          </a:p>
          <a:p>
            <a:pPr>
              <a:spcAft>
                <a:spcPts val="300"/>
              </a:spcAft>
            </a:pPr>
            <a:r>
              <a:rPr lang="en-US" b="1" dirty="0"/>
              <a:t>5.  “You moved here!”</a:t>
            </a:r>
          </a:p>
          <a:p>
            <a:pPr>
              <a:spcAft>
                <a:spcPts val="300"/>
              </a:spcAft>
            </a:pPr>
            <a:r>
              <a:rPr lang="en-US" b="1" dirty="0"/>
              <a:t>6.  Protected by right to farm statute.</a:t>
            </a:r>
          </a:p>
          <a:p>
            <a:pPr>
              <a:spcAft>
                <a:spcPts val="300"/>
              </a:spcAft>
            </a:pPr>
            <a:r>
              <a:rPr lang="en-US" b="1" dirty="0"/>
              <a:t>7.  Social use of activity is high.</a:t>
            </a:r>
          </a:p>
          <a:p>
            <a:pPr>
              <a:spcAft>
                <a:spcPts val="300"/>
              </a:spcAft>
            </a:pPr>
            <a:r>
              <a:rPr lang="en-US" b="1" dirty="0"/>
              <a:t>8.  Cost of avoiding nuisance is high.</a:t>
            </a:r>
          </a:p>
          <a:p>
            <a:pPr>
              <a:spcAft>
                <a:spcPts val="300"/>
              </a:spcAft>
            </a:pPr>
            <a:r>
              <a:rPr lang="en-US" b="1" dirty="0"/>
              <a:t>9.  “I paid for the right to be noisy and smelly.”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832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“My land is slip-sliding away!”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Land slipped on its own.</a:t>
            </a:r>
          </a:p>
          <a:p>
            <a:endParaRPr lang="en-US" b="1" dirty="0"/>
          </a:p>
          <a:p>
            <a:r>
              <a:rPr lang="en-US" b="1" dirty="0"/>
              <a:t>2.  Land slipped due to complaining party’s improvements.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066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“I’m flooded!” </a:t>
            </a:r>
            <a:r>
              <a:rPr lang="en-US" sz="3200" dirty="0"/>
              <a:t>(from runoff)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Common enemy rule -- too bad.</a:t>
            </a:r>
          </a:p>
          <a:p>
            <a:endParaRPr lang="en-US" b="1" dirty="0"/>
          </a:p>
          <a:p>
            <a:r>
              <a:rPr lang="en-US" b="1" dirty="0"/>
              <a:t>2.  Natural flow not changed.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3.  Actions were reasonable.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257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river runs slowly!”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Riparian</a:t>
            </a:r>
          </a:p>
          <a:p>
            <a:pPr lvl="1"/>
            <a:r>
              <a:rPr lang="en-US" b="1" dirty="0"/>
              <a:t>No effect on flow.</a:t>
            </a:r>
          </a:p>
          <a:p>
            <a:pPr lvl="1"/>
            <a:r>
              <a:rPr lang="en-US" b="1" dirty="0"/>
              <a:t>Use was natural or domestic.</a:t>
            </a:r>
          </a:p>
          <a:p>
            <a:pPr lvl="1"/>
            <a:r>
              <a:rPr lang="en-US" b="1" dirty="0"/>
              <a:t>Non-domestic use was reasonable.</a:t>
            </a:r>
          </a:p>
          <a:p>
            <a:pPr lvl="1"/>
            <a:endParaRPr lang="en-US" b="1" dirty="0"/>
          </a:p>
          <a:p>
            <a:r>
              <a:rPr lang="en-US" b="1" dirty="0"/>
              <a:t>2.  Prior appropriation</a:t>
            </a:r>
          </a:p>
          <a:p>
            <a:pPr lvl="1"/>
            <a:r>
              <a:rPr lang="en-US" b="1" dirty="0"/>
              <a:t>“I was first!”</a:t>
            </a:r>
          </a:p>
          <a:p>
            <a:pPr lvl="2"/>
            <a:r>
              <a:rPr lang="en-US" b="1" dirty="0"/>
              <a:t>To use.</a:t>
            </a:r>
          </a:p>
          <a:p>
            <a:pPr lvl="2"/>
            <a:r>
              <a:rPr lang="en-US" b="1" dirty="0"/>
              <a:t>To get permit.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946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“My well went dry!”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Rule of Capture – too bad.</a:t>
            </a:r>
          </a:p>
          <a:p>
            <a:endParaRPr lang="en-US" b="1" dirty="0"/>
          </a:p>
          <a:p>
            <a:r>
              <a:rPr lang="en-US" b="1" dirty="0"/>
              <a:t>2.  Use was reasonable.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998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won’t follow our land sale contract!”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Contract not enforceable</a:t>
            </a:r>
          </a:p>
          <a:p>
            <a:pPr lvl="1"/>
            <a:r>
              <a:rPr lang="en-US" b="1" dirty="0"/>
              <a:t>Not in writing (warning re part performance)</a:t>
            </a:r>
          </a:p>
          <a:p>
            <a:pPr lvl="1"/>
            <a:r>
              <a:rPr lang="en-US" b="1" dirty="0"/>
              <a:t>Not signed by party to be bound</a:t>
            </a:r>
          </a:p>
          <a:p>
            <a:pPr lvl="1"/>
            <a:r>
              <a:rPr lang="en-US" b="1" dirty="0"/>
              <a:t>Not clearly identify the parties</a:t>
            </a:r>
          </a:p>
          <a:p>
            <a:pPr lvl="1"/>
            <a:r>
              <a:rPr lang="en-US" b="1" dirty="0"/>
              <a:t>Not clearly describe the property</a:t>
            </a:r>
          </a:p>
          <a:p>
            <a:pPr lvl="1"/>
            <a:r>
              <a:rPr lang="en-US" b="1" dirty="0"/>
              <a:t>Terms not clearly described</a:t>
            </a:r>
          </a:p>
          <a:p>
            <a:pPr lvl="2"/>
            <a:r>
              <a:rPr lang="en-US" b="1" dirty="0"/>
              <a:t>Price</a:t>
            </a:r>
          </a:p>
          <a:p>
            <a:pPr lvl="2"/>
            <a:r>
              <a:rPr lang="en-US" b="1" dirty="0"/>
              <a:t>Performance 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b="1" dirty="0"/>
              <a:t>Lessons from exam reviews.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Review of material in “cause of action” vs. “defense” format.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Break.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Door prizes.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Review (continued).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Mini practice exam.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Review of mini practice exam.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670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won’t follow our land sale contract!”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Time was of the essence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Express contract provision</a:t>
            </a:r>
          </a:p>
          <a:p>
            <a:pPr lvl="1"/>
            <a:r>
              <a:rPr lang="en-US" b="1" dirty="0"/>
              <a:t>Surrounding facts and circumstances</a:t>
            </a:r>
          </a:p>
          <a:p>
            <a:pPr lvl="1"/>
            <a:r>
              <a:rPr lang="en-US" b="1" dirty="0"/>
              <a:t>Nature of property (e.g., unstable market).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334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won’t follow our land sale contract!”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Unable to secure financing</a:t>
            </a:r>
          </a:p>
          <a:p>
            <a:pPr lvl="1"/>
            <a:r>
              <a:rPr lang="en-US" b="1" dirty="0"/>
              <a:t>Assuming such a condition in contract.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32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won’t follow our land sale contract!”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Title not merchantable</a:t>
            </a:r>
          </a:p>
          <a:p>
            <a:endParaRPr lang="en-US" b="1" dirty="0"/>
          </a:p>
          <a:p>
            <a:pPr lvl="1"/>
            <a:r>
              <a:rPr lang="en-US" b="1" dirty="0"/>
              <a:t>Encumbrances (easement, mortgage, deed of trust, tax lien, covenants, etc.)</a:t>
            </a:r>
          </a:p>
          <a:p>
            <a:pPr lvl="1"/>
            <a:r>
              <a:rPr lang="en-US" b="1" dirty="0"/>
              <a:t>Break in chain of title (lack of vertical privity)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729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“They won’t follow our land sale contract!”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No tender</a:t>
            </a:r>
          </a:p>
          <a:p>
            <a:pPr lvl="2"/>
            <a:r>
              <a:rPr lang="en-US" b="1" dirty="0"/>
              <a:t>Unless excused by anticipatory repudiation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Buyer = money and/or financing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Seller = deed conveying merchantable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45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Payments current on note secured by mortgage or deed of trust.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355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Bona fide purchaser</a:t>
            </a:r>
          </a:p>
          <a:p>
            <a:endParaRPr lang="en-US" b="1" dirty="0"/>
          </a:p>
          <a:p>
            <a:pPr lvl="1"/>
            <a:r>
              <a:rPr lang="en-US" b="1" dirty="0"/>
              <a:t>Race = first to record wins</a:t>
            </a:r>
          </a:p>
          <a:p>
            <a:pPr lvl="1"/>
            <a:r>
              <a:rPr lang="en-US" b="1" dirty="0"/>
              <a:t>Race-Notice = no notice (actual or constructive) at time of purchase </a:t>
            </a:r>
            <a:r>
              <a:rPr lang="en-US" b="1" u="sng" dirty="0"/>
              <a:t>and</a:t>
            </a:r>
            <a:r>
              <a:rPr lang="en-US" b="1" dirty="0"/>
              <a:t> recorded first</a:t>
            </a:r>
          </a:p>
          <a:p>
            <a:pPr lvl="1"/>
            <a:r>
              <a:rPr lang="en-US" b="1" dirty="0"/>
              <a:t>Notice = no notice at time of purchase (actual or constructive) [Texas approach]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Shelter rule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033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No breach of warranty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Quit claim = no warranty</a:t>
            </a:r>
          </a:p>
          <a:p>
            <a:pPr lvl="2"/>
            <a:r>
              <a:rPr lang="en-US" b="1" dirty="0"/>
              <a:t>Texas = warranty that grantor not previously conveyed</a:t>
            </a:r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2054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No breach of warranty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Traditional title covenants</a:t>
            </a:r>
          </a:p>
          <a:p>
            <a:pPr lvl="2"/>
            <a:r>
              <a:rPr lang="en-US" b="1" dirty="0"/>
              <a:t>Covenant of seisin</a:t>
            </a:r>
          </a:p>
          <a:p>
            <a:pPr lvl="2"/>
            <a:r>
              <a:rPr lang="en-US" b="1" dirty="0"/>
              <a:t>Covenant of good right to convey</a:t>
            </a:r>
          </a:p>
          <a:p>
            <a:pPr lvl="2"/>
            <a:r>
              <a:rPr lang="en-US" b="1" dirty="0"/>
              <a:t>Covenant against (undisclosed) encumbrances</a:t>
            </a:r>
          </a:p>
          <a:p>
            <a:pPr lvl="2"/>
            <a:r>
              <a:rPr lang="en-US" b="1" dirty="0"/>
              <a:t>Covenant of quiet enjoyment</a:t>
            </a:r>
          </a:p>
          <a:p>
            <a:pPr lvl="2"/>
            <a:r>
              <a:rPr lang="en-US" b="1" dirty="0"/>
              <a:t>Covenant of warranty</a:t>
            </a:r>
          </a:p>
          <a:p>
            <a:pPr lvl="2"/>
            <a:r>
              <a:rPr lang="en-US" b="1" dirty="0"/>
              <a:t>Covenant of further assurances</a:t>
            </a:r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720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Sue the title insurance company</a:t>
            </a:r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1011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“They are throwing me off my land!”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Title acquired via adverse possession</a:t>
            </a:r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exam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Lack of basic exam skills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Misread facts and/or</a:t>
            </a:r>
            <a:br>
              <a:rPr lang="en-US" b="1" dirty="0"/>
            </a:br>
            <a:r>
              <a:rPr lang="en-US" b="1" dirty="0"/>
              <a:t>question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Poor time management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Failure to proofread or recheck answers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898" y="2514600"/>
            <a:ext cx="3066902" cy="1676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871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Practice Test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964" y="1676400"/>
            <a:ext cx="3246158" cy="4625975"/>
          </a:xfrm>
        </p:spPr>
      </p:pic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2717799"/>
            <a:ext cx="2276475" cy="254317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3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exam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Missed issues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3276600"/>
            <a:ext cx="4230406" cy="17954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1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exam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Failure to analyze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048000"/>
            <a:ext cx="2872409" cy="287240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410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exam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Failure to ascertain value of issues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971800"/>
            <a:ext cx="2857500" cy="31813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10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Warnings!!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Just because covered in review does not mean the topic is on the exam.</a:t>
            </a:r>
          </a:p>
          <a:p>
            <a:endParaRPr lang="en-US" b="1" dirty="0"/>
          </a:p>
          <a:p>
            <a:r>
              <a:rPr lang="en-US" b="1" dirty="0"/>
              <a:t>Just because a topic is not covered in the review does not mean the topic is not on the exam.</a:t>
            </a:r>
          </a:p>
          <a:p>
            <a:endParaRPr lang="en-US" b="1" dirty="0"/>
          </a:p>
          <a:p>
            <a:r>
              <a:rPr lang="en-US" b="1" dirty="0"/>
              <a:t>Review is simplified; many special rules and exceptions are not mentioned.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37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“Get off my land!”  [Trespass]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Requires physical intrusion.</a:t>
            </a:r>
          </a:p>
          <a:p>
            <a:endParaRPr lang="en-US" b="1" dirty="0"/>
          </a:p>
          <a:p>
            <a:r>
              <a:rPr lang="en-US" b="1" dirty="0"/>
              <a:t>Harm to land not required.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487A-66E4-466C-AD25-1C8062960B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07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1746</TotalTime>
  <Words>1280</Words>
  <Application>Microsoft Office PowerPoint</Application>
  <PresentationFormat>On-screen Show (4:3)</PresentationFormat>
  <Paragraphs>257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Pre-Review Session Activities</vt:lpstr>
      <vt:lpstr>Property  Review Session for Final Exam</vt:lpstr>
      <vt:lpstr>Agenda</vt:lpstr>
      <vt:lpstr>Lessons from exam reviews</vt:lpstr>
      <vt:lpstr>Lessons from exam reviews</vt:lpstr>
      <vt:lpstr>Lessons from exam reviews</vt:lpstr>
      <vt:lpstr>Lessons from exam reviews</vt:lpstr>
      <vt:lpstr>Warnings!!</vt:lpstr>
      <vt:lpstr>“Get off my land!”  [Trespass]</vt:lpstr>
      <vt:lpstr>“Get off my land!”  [Trespass]</vt:lpstr>
      <vt:lpstr>“Get off my land!”  [Trespass]</vt:lpstr>
      <vt:lpstr>“Get off my land!”  [Trespass]</vt:lpstr>
      <vt:lpstr>“Get off my land!”  [Trespass]</vt:lpstr>
      <vt:lpstr>“Get off my land!”  [Trespass]</vt:lpstr>
      <vt:lpstr>“Get off my land!”  [Trespass]</vt:lpstr>
      <vt:lpstr>“Get off my land!”  [Trespass]</vt:lpstr>
      <vt:lpstr>“They took my property!” [Conversion]</vt:lpstr>
      <vt:lpstr>“They took my property!” [Conversion]</vt:lpstr>
      <vt:lpstr>“They didn’t take care of my land!”</vt:lpstr>
      <vt:lpstr>“They didn’t take care of my land!”</vt:lpstr>
      <vt:lpstr>“They didn’t take care of my land!”</vt:lpstr>
      <vt:lpstr>“They didn’t take care of my land!”</vt:lpstr>
      <vt:lpstr>“They are hurting my land!”</vt:lpstr>
      <vt:lpstr>“It’s too loud and it stinks!” [Nuisance]</vt:lpstr>
      <vt:lpstr>“My land is slip-sliding away!”</vt:lpstr>
      <vt:lpstr>“I’m flooded!” (from runoff)</vt:lpstr>
      <vt:lpstr>“The river runs slowly!”</vt:lpstr>
      <vt:lpstr>“My well went dry!”</vt:lpstr>
      <vt:lpstr>“They won’t follow our land sale contract!”</vt:lpstr>
      <vt:lpstr>“They won’t follow our land sale contract!”</vt:lpstr>
      <vt:lpstr>“They won’t follow our land sale contract!”</vt:lpstr>
      <vt:lpstr>“They won’t follow our land sale contract!”</vt:lpstr>
      <vt:lpstr>“They won’t follow our land sale contract!”</vt:lpstr>
      <vt:lpstr>“They are throwing me off my land!”</vt:lpstr>
      <vt:lpstr>“They are throwing me off my land!”</vt:lpstr>
      <vt:lpstr>“They are throwing me off my land!”</vt:lpstr>
      <vt:lpstr>“They are throwing me off my land!”</vt:lpstr>
      <vt:lpstr>“They are throwing me off my land!”</vt:lpstr>
      <vt:lpstr>“They are throwing me off my land!”</vt:lpstr>
      <vt:lpstr>Mini Practice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Estates &amp; Future Interest Problems</dc:title>
  <dc:creator>Gerry W. Beyer</dc:creator>
  <cp:lastModifiedBy>Gerry Beyer</cp:lastModifiedBy>
  <cp:revision>35</cp:revision>
  <dcterms:created xsi:type="dcterms:W3CDTF">2006-02-27T03:02:49Z</dcterms:created>
  <dcterms:modified xsi:type="dcterms:W3CDTF">2019-05-10T16:49:03Z</dcterms:modified>
</cp:coreProperties>
</file>