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82" r:id="rId16"/>
    <p:sldId id="270" r:id="rId17"/>
    <p:sldId id="271" r:id="rId18"/>
    <p:sldId id="272" r:id="rId19"/>
    <p:sldId id="274" r:id="rId20"/>
    <p:sldId id="283" r:id="rId21"/>
    <p:sldId id="273" r:id="rId22"/>
    <p:sldId id="275" r:id="rId23"/>
    <p:sldId id="276" r:id="rId24"/>
    <p:sldId id="277" r:id="rId25"/>
    <p:sldId id="278" r:id="rId26"/>
    <p:sldId id="279" r:id="rId27"/>
    <p:sldId id="280" r:id="rId28"/>
    <p:sldId id="281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673E-49D2-405C-A529-F661183A72C8}" type="datetimeFigureOut">
              <a:rPr lang="en-US" smtClean="0"/>
              <a:t>4/22/2012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8778-8EF7-4DBB-AC3F-5DDCFF2ACE7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673E-49D2-405C-A529-F661183A72C8}" type="datetimeFigureOut">
              <a:rPr lang="en-US" smtClean="0"/>
              <a:t>4/22/2012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8778-8EF7-4DBB-AC3F-5DDCFF2ACE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673E-49D2-405C-A529-F661183A72C8}" type="datetimeFigureOut">
              <a:rPr lang="en-US" smtClean="0"/>
              <a:t>4/22/2012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8778-8EF7-4DBB-AC3F-5DDCFF2ACE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673E-49D2-405C-A529-F661183A72C8}" type="datetimeFigureOut">
              <a:rPr lang="en-US" smtClean="0"/>
              <a:t>4/22/2012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8778-8EF7-4DBB-AC3F-5DDCFF2ACE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673E-49D2-405C-A529-F661183A72C8}" type="datetimeFigureOut">
              <a:rPr lang="en-US" smtClean="0"/>
              <a:t>4/22/2012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8778-8EF7-4DBB-AC3F-5DDCFF2ACE7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673E-49D2-405C-A529-F661183A72C8}" type="datetimeFigureOut">
              <a:rPr lang="en-US" smtClean="0"/>
              <a:t>4/22/2012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8778-8EF7-4DBB-AC3F-5DDCFF2ACE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673E-49D2-405C-A529-F661183A72C8}" type="datetimeFigureOut">
              <a:rPr lang="en-US" smtClean="0"/>
              <a:t>4/22/2012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8778-8EF7-4DBB-AC3F-5DDCFF2ACE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673E-49D2-405C-A529-F661183A72C8}" type="datetimeFigureOut">
              <a:rPr lang="en-US" smtClean="0"/>
              <a:t>4/22/2012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8778-8EF7-4DBB-AC3F-5DDCFF2ACE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673E-49D2-405C-A529-F661183A72C8}" type="datetimeFigureOut">
              <a:rPr lang="en-US" smtClean="0"/>
              <a:t>4/22/2012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8778-8EF7-4DBB-AC3F-5DDCFF2ACE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673E-49D2-405C-A529-F661183A72C8}" type="datetimeFigureOut">
              <a:rPr lang="en-US" smtClean="0"/>
              <a:t>4/22/2012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8778-8EF7-4DBB-AC3F-5DDCFF2ACE7A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6AFD673E-49D2-405C-A529-F661183A72C8}" type="datetimeFigureOut">
              <a:rPr lang="en-US" smtClean="0"/>
              <a:t>4/22/2012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6B048778-8EF7-4DBB-AC3F-5DDCFF2ACE7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6AFD673E-49D2-405C-A529-F661183A72C8}" type="datetimeFigureOut">
              <a:rPr lang="en-US" smtClean="0"/>
              <a:t>4/22/2012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6B048778-8EF7-4DBB-AC3F-5DDCFF2ACE7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00200"/>
            <a:ext cx="8077200" cy="1673352"/>
          </a:xfrm>
        </p:spPr>
        <p:txBody>
          <a:bodyPr/>
          <a:lstStyle/>
          <a:p>
            <a:pPr algn="ctr"/>
            <a:r>
              <a:rPr lang="en-US" dirty="0" smtClean="0"/>
              <a:t>Methods of Title Assurance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71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Covenants of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Warranty Deed – Present Covenants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3. Covenant Against Encumbrances</a:t>
            </a:r>
          </a:p>
          <a:p>
            <a:pPr lvl="1"/>
            <a:endParaRPr lang="en-US" b="1" dirty="0"/>
          </a:p>
          <a:p>
            <a:pPr lvl="2"/>
            <a:r>
              <a:rPr lang="en-US" b="1" dirty="0" smtClean="0"/>
              <a:t>Property free and clear of all non-agreed easements, mortgages, liens, covenants, servitudes, etc.</a:t>
            </a:r>
          </a:p>
          <a:p>
            <a:endParaRPr lang="en-US" b="1" dirty="0"/>
          </a:p>
          <a:p>
            <a:pPr lvl="1"/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429206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Covenants of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Warranty Deed – Future Covenants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1.  Covenant of Quiet Enjoyment</a:t>
            </a:r>
          </a:p>
          <a:p>
            <a:pPr lvl="1"/>
            <a:endParaRPr lang="en-US" b="1" dirty="0"/>
          </a:p>
          <a:p>
            <a:pPr lvl="2"/>
            <a:r>
              <a:rPr lang="en-US" b="1" dirty="0" smtClean="0"/>
              <a:t>No one with better title will evict grantee.</a:t>
            </a:r>
          </a:p>
          <a:p>
            <a:endParaRPr lang="en-US" b="1" dirty="0"/>
          </a:p>
          <a:p>
            <a:pPr lvl="1"/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48205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Covenants of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Warranty Deed – Future Covenants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2.  Covenant of Warranty</a:t>
            </a:r>
          </a:p>
          <a:p>
            <a:pPr lvl="1"/>
            <a:endParaRPr lang="en-US" b="1" dirty="0"/>
          </a:p>
          <a:p>
            <a:pPr lvl="2"/>
            <a:r>
              <a:rPr lang="en-US" b="1" dirty="0" smtClean="0"/>
              <a:t>Grantor will defend grantee’s title (grantor will protect grantee’s quiet enjoyment)</a:t>
            </a:r>
          </a:p>
          <a:p>
            <a:endParaRPr lang="en-US" b="1" dirty="0"/>
          </a:p>
          <a:p>
            <a:pPr lvl="1"/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81610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Covenants of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Warranty Deed – Future Covenants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3.  Covenant of Further Assurances</a:t>
            </a:r>
          </a:p>
          <a:p>
            <a:pPr lvl="1"/>
            <a:endParaRPr lang="en-US" b="1" dirty="0"/>
          </a:p>
          <a:p>
            <a:pPr lvl="2"/>
            <a:r>
              <a:rPr lang="en-US" b="1" dirty="0" smtClean="0"/>
              <a:t>Grantor will take steps reasonably necessary to protect or perfect grantee’s title</a:t>
            </a:r>
          </a:p>
          <a:p>
            <a:endParaRPr lang="en-US" b="1" dirty="0"/>
          </a:p>
          <a:p>
            <a:pPr lvl="1"/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815713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Title Examination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Self-help and self-reliance.</a:t>
            </a:r>
          </a:p>
          <a:p>
            <a:endParaRPr lang="en-US" b="1" dirty="0"/>
          </a:p>
          <a:p>
            <a:r>
              <a:rPr lang="en-US" b="1" dirty="0" smtClean="0"/>
              <a:t>Check all records.</a:t>
            </a:r>
          </a:p>
          <a:p>
            <a:pPr lvl="1"/>
            <a:r>
              <a:rPr lang="en-US" b="1" dirty="0" smtClean="0"/>
              <a:t>Purchaser</a:t>
            </a:r>
          </a:p>
          <a:p>
            <a:pPr lvl="1"/>
            <a:r>
              <a:rPr lang="en-US" b="1" dirty="0" smtClean="0"/>
              <a:t>Purchaser’s attorney</a:t>
            </a:r>
          </a:p>
          <a:p>
            <a:pPr lvl="1"/>
            <a:r>
              <a:rPr lang="en-US" b="1" dirty="0" smtClean="0"/>
              <a:t>Title company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20088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143000"/>
            <a:ext cx="8077200" cy="25908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Methods of Title Assurance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3600" dirty="0" smtClean="0"/>
              <a:t>[continued]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798292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Title Registration [Torrens]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Registration system with limited use in only a few states one of which is Ohio.</a:t>
            </a:r>
            <a:endParaRPr lang="en-US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3088943"/>
            <a:ext cx="2514600" cy="36071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13686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Title Insurance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endParaRPr lang="en-US" b="1" dirty="0"/>
          </a:p>
        </p:txBody>
      </p:sp>
      <p:pic>
        <p:nvPicPr>
          <p:cNvPr id="1026" name="Picture 2" descr="http://www.myhawaiirealestateonline.com/static/uploads/mhreo/de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905000"/>
            <a:ext cx="6467475" cy="43422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0090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Title Insurance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Typical protected risks: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Grantor’s disability</a:t>
            </a:r>
          </a:p>
          <a:p>
            <a:pPr lvl="1"/>
            <a:r>
              <a:rPr lang="en-US" b="1" dirty="0" smtClean="0"/>
              <a:t>Marital rights</a:t>
            </a:r>
          </a:p>
          <a:p>
            <a:pPr lvl="1"/>
            <a:r>
              <a:rPr lang="en-US" b="1" dirty="0" smtClean="0"/>
              <a:t>Forgery</a:t>
            </a:r>
          </a:p>
          <a:p>
            <a:pPr lvl="1"/>
            <a:r>
              <a:rPr lang="en-US" b="1" dirty="0" smtClean="0"/>
              <a:t>Errors in recording</a:t>
            </a:r>
          </a:p>
          <a:p>
            <a:pPr lvl="1"/>
            <a:r>
              <a:rPr lang="en-US" b="1" dirty="0" smtClean="0"/>
              <a:t>Undisclosed heirs &amp; pretermitted children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58526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Title Insurance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Typical unprotected risks: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Specifically mentioned exclusions</a:t>
            </a:r>
          </a:p>
          <a:p>
            <a:pPr lvl="1"/>
            <a:r>
              <a:rPr lang="en-US" b="1" dirty="0" smtClean="0"/>
              <a:t>Purchaser lacks BFP status</a:t>
            </a:r>
          </a:p>
          <a:p>
            <a:pPr lvl="1"/>
            <a:r>
              <a:rPr lang="en-US" b="1" dirty="0" smtClean="0"/>
              <a:t>Things revealed by inspection</a:t>
            </a:r>
          </a:p>
          <a:p>
            <a:pPr lvl="1"/>
            <a:r>
              <a:rPr lang="en-US" b="1" dirty="0" smtClean="0"/>
              <a:t>Boundary problems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61784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33222" indent="-514350">
              <a:buFont typeface="+mj-lt"/>
              <a:buAutoNum type="arabicPeriod"/>
            </a:pPr>
            <a:r>
              <a:rPr lang="en-US" b="1" dirty="0" smtClean="0"/>
              <a:t>Personal Covenants for Title</a:t>
            </a:r>
            <a:br>
              <a:rPr lang="en-US" b="1" dirty="0" smtClean="0"/>
            </a:b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90548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527048"/>
            <a:ext cx="8077200" cy="1673352"/>
          </a:xfrm>
        </p:spPr>
        <p:txBody>
          <a:bodyPr/>
          <a:lstStyle/>
          <a:p>
            <a:pPr algn="ctr"/>
            <a:r>
              <a:rPr lang="en-US" dirty="0" smtClean="0"/>
              <a:t>Adverse Possession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301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Adverse Possession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Actual possession for required number of years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32810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Adverse Possession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Open, visible, and notorious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89011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Adverse Possession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3.  </a:t>
            </a:r>
            <a:r>
              <a:rPr lang="en-US" b="1" dirty="0" smtClean="0"/>
              <a:t>Exclusive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Tacking of successive possessors allowed if they are in privity of estate with each other.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94074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Adverse Possession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4.  Continuous and peaceable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1513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Adverse Possession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5.  Hostile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No permission from owner.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93144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Adverse Possession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6.  Under claim of right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Example = forged deed</a:t>
            </a:r>
          </a:p>
          <a:p>
            <a:pPr lvl="1"/>
            <a:r>
              <a:rPr lang="en-US" b="1" dirty="0" smtClean="0"/>
              <a:t>Element </a:t>
            </a:r>
            <a:r>
              <a:rPr lang="en-US" b="1" dirty="0" smtClean="0"/>
              <a:t>not always needed but may shorten time period.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0715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Adverse Possession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7.  Cultivates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Element not always required but may shorten time period.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61033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Adverse Possession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8.  Pay property taxes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Element not always needed but may shorten time period.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9967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33222" indent="-514350">
              <a:buFont typeface="+mj-lt"/>
              <a:buAutoNum type="arabicPeriod"/>
            </a:pPr>
            <a:r>
              <a:rPr lang="en-US" b="1" dirty="0" smtClean="0"/>
              <a:t>Personal Covenants for Title</a:t>
            </a:r>
            <a:br>
              <a:rPr lang="en-US" b="1" dirty="0" smtClean="0"/>
            </a:br>
            <a:endParaRPr lang="en-US" b="1" dirty="0" smtClean="0"/>
          </a:p>
          <a:p>
            <a:pPr marL="633222" indent="-514350">
              <a:buFont typeface="+mj-lt"/>
              <a:buAutoNum type="arabicPeriod"/>
            </a:pPr>
            <a:r>
              <a:rPr lang="en-US" b="1" dirty="0" smtClean="0"/>
              <a:t>Title Examination</a:t>
            </a:r>
            <a:br>
              <a:rPr lang="en-US" b="1" dirty="0" smtClean="0"/>
            </a:b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162007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33222" indent="-514350">
              <a:buFont typeface="+mj-lt"/>
              <a:buAutoNum type="arabicPeriod"/>
            </a:pPr>
            <a:r>
              <a:rPr lang="en-US" b="1" dirty="0" smtClean="0"/>
              <a:t>Personal Covenants for Title</a:t>
            </a:r>
            <a:br>
              <a:rPr lang="en-US" b="1" dirty="0" smtClean="0"/>
            </a:br>
            <a:endParaRPr lang="en-US" b="1" dirty="0" smtClean="0"/>
          </a:p>
          <a:p>
            <a:pPr marL="633222" indent="-514350">
              <a:buFont typeface="+mj-lt"/>
              <a:buAutoNum type="arabicPeriod"/>
            </a:pPr>
            <a:r>
              <a:rPr lang="en-US" b="1" dirty="0" smtClean="0"/>
              <a:t>Title Examination</a:t>
            </a:r>
            <a:br>
              <a:rPr lang="en-US" b="1" dirty="0" smtClean="0"/>
            </a:br>
            <a:endParaRPr lang="en-US" b="1" dirty="0" smtClean="0"/>
          </a:p>
          <a:p>
            <a:pPr marL="633222" indent="-514350">
              <a:buFont typeface="+mj-lt"/>
              <a:buAutoNum type="arabicPeriod"/>
            </a:pPr>
            <a:r>
              <a:rPr lang="en-US" b="1" dirty="0" smtClean="0"/>
              <a:t>Title Insurance</a:t>
            </a:r>
            <a:br>
              <a:rPr lang="en-US" b="1" dirty="0" smtClean="0"/>
            </a:b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96670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33222" indent="-514350">
              <a:buFont typeface="+mj-lt"/>
              <a:buAutoNum type="arabicPeriod"/>
            </a:pPr>
            <a:r>
              <a:rPr lang="en-US" b="1" dirty="0" smtClean="0"/>
              <a:t>Personal Covenants for Title</a:t>
            </a:r>
            <a:br>
              <a:rPr lang="en-US" b="1" dirty="0" smtClean="0"/>
            </a:br>
            <a:endParaRPr lang="en-US" b="1" dirty="0" smtClean="0"/>
          </a:p>
          <a:p>
            <a:pPr marL="633222" indent="-514350">
              <a:buFont typeface="+mj-lt"/>
              <a:buAutoNum type="arabicPeriod"/>
            </a:pPr>
            <a:r>
              <a:rPr lang="en-US" b="1" dirty="0" smtClean="0"/>
              <a:t>Title Examination</a:t>
            </a:r>
            <a:br>
              <a:rPr lang="en-US" b="1" dirty="0" smtClean="0"/>
            </a:br>
            <a:endParaRPr lang="en-US" b="1" dirty="0" smtClean="0"/>
          </a:p>
          <a:p>
            <a:pPr marL="633222" indent="-514350">
              <a:buFont typeface="+mj-lt"/>
              <a:buAutoNum type="arabicPeriod"/>
            </a:pPr>
            <a:r>
              <a:rPr lang="en-US" b="1" dirty="0" smtClean="0"/>
              <a:t>Title Insurance</a:t>
            </a:r>
            <a:br>
              <a:rPr lang="en-US" b="1" dirty="0" smtClean="0"/>
            </a:br>
            <a:endParaRPr lang="en-US" b="1" dirty="0" smtClean="0"/>
          </a:p>
          <a:p>
            <a:pPr marL="633222" indent="-514350">
              <a:buFont typeface="+mj-lt"/>
              <a:buAutoNum type="arabicPeriod"/>
            </a:pPr>
            <a:r>
              <a:rPr lang="en-US" b="1" dirty="0" smtClean="0"/>
              <a:t>Title Registration</a:t>
            </a:r>
            <a:br>
              <a:rPr lang="en-US" b="1" dirty="0" smtClean="0"/>
            </a:b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965679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33222" indent="-514350">
              <a:buFont typeface="+mj-lt"/>
              <a:buAutoNum type="arabicPeriod"/>
            </a:pPr>
            <a:r>
              <a:rPr lang="en-US" b="1" dirty="0" smtClean="0"/>
              <a:t>Personal Covenants for Title</a:t>
            </a:r>
            <a:br>
              <a:rPr lang="en-US" b="1" dirty="0" smtClean="0"/>
            </a:br>
            <a:endParaRPr lang="en-US" b="1" dirty="0" smtClean="0"/>
          </a:p>
          <a:p>
            <a:pPr marL="633222" indent="-514350">
              <a:buFont typeface="+mj-lt"/>
              <a:buAutoNum type="arabicPeriod"/>
            </a:pPr>
            <a:r>
              <a:rPr lang="en-US" b="1" dirty="0" smtClean="0"/>
              <a:t>Title Examination</a:t>
            </a:r>
            <a:br>
              <a:rPr lang="en-US" b="1" dirty="0" smtClean="0"/>
            </a:br>
            <a:endParaRPr lang="en-US" b="1" dirty="0" smtClean="0"/>
          </a:p>
          <a:p>
            <a:pPr marL="633222" indent="-514350">
              <a:buFont typeface="+mj-lt"/>
              <a:buAutoNum type="arabicPeriod"/>
            </a:pPr>
            <a:r>
              <a:rPr lang="en-US" b="1" dirty="0" smtClean="0"/>
              <a:t>Title Insurance</a:t>
            </a:r>
            <a:br>
              <a:rPr lang="en-US" b="1" dirty="0" smtClean="0"/>
            </a:br>
            <a:endParaRPr lang="en-US" b="1" dirty="0" smtClean="0"/>
          </a:p>
          <a:p>
            <a:pPr marL="633222" indent="-514350">
              <a:buFont typeface="+mj-lt"/>
              <a:buAutoNum type="arabicPeriod"/>
            </a:pPr>
            <a:r>
              <a:rPr lang="en-US" b="1" dirty="0" smtClean="0"/>
              <a:t>Title Registration</a:t>
            </a:r>
            <a:br>
              <a:rPr lang="en-US" b="1" dirty="0" smtClean="0"/>
            </a:br>
            <a:endParaRPr lang="en-US" b="1" dirty="0" smtClean="0"/>
          </a:p>
          <a:p>
            <a:pPr marL="633222" indent="-514350">
              <a:buFont typeface="+mj-lt"/>
              <a:buAutoNum type="arabicPeriod"/>
            </a:pPr>
            <a:r>
              <a:rPr lang="en-US" b="1" dirty="0" smtClean="0"/>
              <a:t>Statutes of Limitations/Adverse Possession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65226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Covenants of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Quitclaim Deed</a:t>
            </a:r>
            <a:br>
              <a:rPr lang="en-US" b="1" dirty="0" smtClean="0"/>
            </a:br>
            <a:endParaRPr lang="en-US" b="1" dirty="0" smtClean="0"/>
          </a:p>
          <a:p>
            <a:pPr lvl="1"/>
            <a:r>
              <a:rPr lang="en-US" b="1" dirty="0" smtClean="0"/>
              <a:t>No promises.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But, some states by statute say all deeds have some basic promises, e.g., the grantor has not previously conveyed the property.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43849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Covenants of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Warranty Deed – Present Covenants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1.  Covenant of </a:t>
            </a:r>
            <a:r>
              <a:rPr lang="en-US" b="1" dirty="0" err="1" smtClean="0"/>
              <a:t>Seisin</a:t>
            </a:r>
            <a:endParaRPr lang="en-US" b="1" dirty="0" smtClean="0"/>
          </a:p>
          <a:p>
            <a:pPr lvl="1"/>
            <a:endParaRPr lang="en-US" b="1" dirty="0"/>
          </a:p>
          <a:p>
            <a:pPr lvl="2"/>
            <a:r>
              <a:rPr lang="en-US" b="1" dirty="0" smtClean="0"/>
              <a:t>Promise that own property transferring</a:t>
            </a:r>
          </a:p>
          <a:p>
            <a:pPr lvl="2"/>
            <a:r>
              <a:rPr lang="en-US" b="1" dirty="0" smtClean="0"/>
              <a:t>Promise that grantor has not already transferred</a:t>
            </a:r>
          </a:p>
          <a:p>
            <a:endParaRPr lang="en-US" b="1" dirty="0"/>
          </a:p>
          <a:p>
            <a:pPr lvl="1"/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548866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Covenants of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Warranty Deed – Present Covenants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2.  Covenant of Good Right to Convey</a:t>
            </a:r>
          </a:p>
          <a:p>
            <a:pPr lvl="1"/>
            <a:endParaRPr lang="en-US" b="1" dirty="0"/>
          </a:p>
          <a:p>
            <a:pPr lvl="2"/>
            <a:r>
              <a:rPr lang="en-US" b="1" dirty="0" smtClean="0"/>
              <a:t>Grantor has right to transfer the property</a:t>
            </a:r>
          </a:p>
          <a:p>
            <a:endParaRPr lang="en-US" b="1" dirty="0"/>
          </a:p>
          <a:p>
            <a:pPr lvl="1"/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45567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87</TotalTime>
  <Words>384</Words>
  <Application>Microsoft Office PowerPoint</Application>
  <PresentationFormat>On-screen Show (4:3)</PresentationFormat>
  <Paragraphs>117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Module</vt:lpstr>
      <vt:lpstr>Methods of Title Assurance</vt:lpstr>
      <vt:lpstr>Overview</vt:lpstr>
      <vt:lpstr>Overview</vt:lpstr>
      <vt:lpstr>Overview</vt:lpstr>
      <vt:lpstr>Overview</vt:lpstr>
      <vt:lpstr>Overview</vt:lpstr>
      <vt:lpstr>Covenants of Title</vt:lpstr>
      <vt:lpstr>Covenants of Title</vt:lpstr>
      <vt:lpstr>Covenants of Title</vt:lpstr>
      <vt:lpstr>Covenants of Title</vt:lpstr>
      <vt:lpstr>Covenants of Title</vt:lpstr>
      <vt:lpstr>Covenants of Title</vt:lpstr>
      <vt:lpstr>Covenants of Title</vt:lpstr>
      <vt:lpstr>Title Examination</vt:lpstr>
      <vt:lpstr>Methods of Title Assurance  [continued]</vt:lpstr>
      <vt:lpstr>Title Registration [Torrens]</vt:lpstr>
      <vt:lpstr>Title Insurance</vt:lpstr>
      <vt:lpstr>Title Insurance</vt:lpstr>
      <vt:lpstr>Title Insurance</vt:lpstr>
      <vt:lpstr>Adverse Possession</vt:lpstr>
      <vt:lpstr>Adverse Possession</vt:lpstr>
      <vt:lpstr>Adverse Possession</vt:lpstr>
      <vt:lpstr>Adverse Possession</vt:lpstr>
      <vt:lpstr>Adverse Possession</vt:lpstr>
      <vt:lpstr>Adverse Possession</vt:lpstr>
      <vt:lpstr>Adverse Possession</vt:lpstr>
      <vt:lpstr>Adverse Possession</vt:lpstr>
      <vt:lpstr>Adverse Possession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Gerry W. Beyer</dc:creator>
  <cp:lastModifiedBy>Gerry W. Beyer</cp:lastModifiedBy>
  <cp:revision>7</cp:revision>
  <dcterms:created xsi:type="dcterms:W3CDTF">2012-04-18T21:41:06Z</dcterms:created>
  <dcterms:modified xsi:type="dcterms:W3CDTF">2012-04-22T21:44:44Z</dcterms:modified>
</cp:coreProperties>
</file>